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sldIdLst>
    <p:sldId id="256" r:id="rId3"/>
    <p:sldId id="292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9" r:id="rId31"/>
    <p:sldId id="290" r:id="rId32"/>
    <p:sldId id="291" r:id="rId3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393B6F-683D-4D22-B88B-97A176460CD0}" v="4" dt="2021-09-24T22:12:11.11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lasco, Amanda" userId="6916ba49-2a03-4543-aec4-1aa944dcb968" providerId="ADAL" clId="{63393B6F-683D-4D22-B88B-97A176460CD0}"/>
    <pc:docChg chg="undo custSel delSld modSld">
      <pc:chgData name="Nolasco, Amanda" userId="6916ba49-2a03-4543-aec4-1aa944dcb968" providerId="ADAL" clId="{63393B6F-683D-4D22-B88B-97A176460CD0}" dt="2021-09-24T22:12:11.111" v="7" actId="20577"/>
      <pc:docMkLst>
        <pc:docMk/>
      </pc:docMkLst>
      <pc:sldChg chg="addSp delSp modSp mod">
        <pc:chgData name="Nolasco, Amanda" userId="6916ba49-2a03-4543-aec4-1aa944dcb968" providerId="ADAL" clId="{63393B6F-683D-4D22-B88B-97A176460CD0}" dt="2021-09-24T22:12:11.111" v="7" actId="20577"/>
        <pc:sldMkLst>
          <pc:docMk/>
          <pc:sldMk cId="585138564" sldId="292"/>
        </pc:sldMkLst>
        <pc:spChg chg="del">
          <ac:chgData name="Nolasco, Amanda" userId="6916ba49-2a03-4543-aec4-1aa944dcb968" providerId="ADAL" clId="{63393B6F-683D-4D22-B88B-97A176460CD0}" dt="2021-09-24T22:10:25.756" v="1" actId="21"/>
          <ac:spMkLst>
            <pc:docMk/>
            <pc:sldMk cId="585138564" sldId="292"/>
            <ac:spMk id="3" creationId="{DC3B6958-684B-447C-B7C1-E9AB5A1D935D}"/>
          </ac:spMkLst>
        </pc:spChg>
        <pc:spChg chg="add del mod">
          <ac:chgData name="Nolasco, Amanda" userId="6916ba49-2a03-4543-aec4-1aa944dcb968" providerId="ADAL" clId="{63393B6F-683D-4D22-B88B-97A176460CD0}" dt="2021-09-24T22:12:05.996" v="3" actId="21"/>
          <ac:spMkLst>
            <pc:docMk/>
            <pc:sldMk cId="585138564" sldId="292"/>
            <ac:spMk id="9" creationId="{A8AB38C6-221D-473D-B9BD-ABA16FF6AD1B}"/>
          </ac:spMkLst>
        </pc:spChg>
        <pc:graphicFrameChg chg="add del mod">
          <ac:chgData name="Nolasco, Amanda" userId="6916ba49-2a03-4543-aec4-1aa944dcb968" providerId="ADAL" clId="{63393B6F-683D-4D22-B88B-97A176460CD0}" dt="2021-09-24T22:12:11.111" v="7" actId="20577"/>
          <ac:graphicFrameMkLst>
            <pc:docMk/>
            <pc:sldMk cId="585138564" sldId="292"/>
            <ac:graphicFrameMk id="4" creationId="{CDEF173F-BC25-4502-AB8D-CEE4BB55F018}"/>
          </ac:graphicFrameMkLst>
        </pc:graphicFrameChg>
      </pc:sldChg>
      <pc:sldChg chg="del">
        <pc:chgData name="Nolasco, Amanda" userId="6916ba49-2a03-4543-aec4-1aa944dcb968" providerId="ADAL" clId="{63393B6F-683D-4D22-B88B-97A176460CD0}" dt="2021-09-24T22:09:18.002" v="0" actId="2696"/>
        <pc:sldMkLst>
          <pc:docMk/>
          <pc:sldMk cId="2282148427" sldId="29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D4B4E9-D1B3-4219-9FB8-9F63A95C7C83}" type="doc">
      <dgm:prSet loTypeId="urn:microsoft.com/office/officeart/2011/layout/Circle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7B463E5-4B65-45FF-9949-C6668EA17A7B}">
      <dgm:prSet phldrT="[Text]"/>
      <dgm:spPr>
        <a:ln>
          <a:solidFill>
            <a:srgbClr val="BF0D3E"/>
          </a:solidFill>
        </a:ln>
      </dgm:spPr>
      <dgm:t>
        <a:bodyPr/>
        <a:lstStyle/>
        <a:p>
          <a:r>
            <a:rPr lang="en-US" b="1" dirty="0"/>
            <a:t>Stapley Junior High </a:t>
          </a:r>
        </a:p>
        <a:p>
          <a:r>
            <a:rPr lang="en-US" b="1" dirty="0"/>
            <a:t>6 years</a:t>
          </a:r>
        </a:p>
        <a:p>
          <a:r>
            <a:rPr lang="en-US" b="1" dirty="0"/>
            <a:t>English Teacher</a:t>
          </a:r>
        </a:p>
      </dgm:t>
    </dgm:pt>
    <dgm:pt modelId="{018A03FF-F926-4270-B228-C4B0CEE13321}" type="parTrans" cxnId="{9D3AEB03-056A-446E-9533-2B1C9E8F4828}">
      <dgm:prSet/>
      <dgm:spPr/>
      <dgm:t>
        <a:bodyPr/>
        <a:lstStyle/>
        <a:p>
          <a:endParaRPr lang="en-US"/>
        </a:p>
      </dgm:t>
    </dgm:pt>
    <dgm:pt modelId="{CFDFA10A-D9F2-4B74-9463-2967D464A70D}" type="sibTrans" cxnId="{9D3AEB03-056A-446E-9533-2B1C9E8F4828}">
      <dgm:prSet/>
      <dgm:spPr/>
      <dgm:t>
        <a:bodyPr/>
        <a:lstStyle/>
        <a:p>
          <a:endParaRPr lang="en-US"/>
        </a:p>
      </dgm:t>
    </dgm:pt>
    <dgm:pt modelId="{744053A8-E7FD-4C32-B8CB-FE95B22527F0}">
      <dgm:prSet phldrT="[Text]"/>
      <dgm:spPr>
        <a:ln>
          <a:solidFill>
            <a:srgbClr val="BF0D3E"/>
          </a:solidFill>
        </a:ln>
      </dgm:spPr>
      <dgm:t>
        <a:bodyPr/>
        <a:lstStyle/>
        <a:p>
          <a:r>
            <a:rPr lang="en-US" b="1" dirty="0"/>
            <a:t>Millennium High School </a:t>
          </a:r>
        </a:p>
        <a:p>
          <a:r>
            <a:rPr lang="en-US" b="1" dirty="0"/>
            <a:t>3 years</a:t>
          </a:r>
        </a:p>
        <a:p>
          <a:r>
            <a:rPr lang="en-US" b="1" dirty="0"/>
            <a:t>School Counselor</a:t>
          </a:r>
        </a:p>
      </dgm:t>
      <dgm:extLst>
        <a:ext uri="{E40237B7-FDA0-4F09-8148-C483321AD2D9}">
          <dgm14:cNvPr xmlns:dgm14="http://schemas.microsoft.com/office/drawing/2010/diagram" id="0" name="" descr="Circle with text inside "/>
        </a:ext>
      </dgm:extLst>
    </dgm:pt>
    <dgm:pt modelId="{19DF38BC-060A-44C6-975B-90BB38CACE1A}" type="parTrans" cxnId="{B6C5C071-5E19-4A47-9FD9-61DE0C2CCDFD}">
      <dgm:prSet/>
      <dgm:spPr/>
      <dgm:t>
        <a:bodyPr/>
        <a:lstStyle/>
        <a:p>
          <a:endParaRPr lang="en-US"/>
        </a:p>
      </dgm:t>
    </dgm:pt>
    <dgm:pt modelId="{E34D0D30-360E-4228-AA6A-EAB4C4E52A14}" type="sibTrans" cxnId="{B6C5C071-5E19-4A47-9FD9-61DE0C2CCDFD}">
      <dgm:prSet/>
      <dgm:spPr/>
      <dgm:t>
        <a:bodyPr/>
        <a:lstStyle/>
        <a:p>
          <a:endParaRPr lang="en-US"/>
        </a:p>
      </dgm:t>
    </dgm:pt>
    <dgm:pt modelId="{54D8FAF6-FDFD-4982-98C0-E34497961129}">
      <dgm:prSet phldrT="[Text]"/>
      <dgm:spPr>
        <a:ln>
          <a:solidFill>
            <a:srgbClr val="BF0D3E"/>
          </a:solidFill>
        </a:ln>
      </dgm:spPr>
      <dgm:t>
        <a:bodyPr/>
        <a:lstStyle/>
        <a:p>
          <a:r>
            <a:rPr lang="en-US" b="1" dirty="0"/>
            <a:t>Agua Fria High School </a:t>
          </a:r>
        </a:p>
        <a:p>
          <a:r>
            <a:rPr lang="en-US" b="1" dirty="0"/>
            <a:t>8 years</a:t>
          </a:r>
        </a:p>
        <a:p>
          <a:r>
            <a:rPr lang="en-US" b="1" dirty="0"/>
            <a:t>School Counselor &amp; Department Chair</a:t>
          </a:r>
        </a:p>
      </dgm:t>
    </dgm:pt>
    <dgm:pt modelId="{A68C70BD-023A-41D3-B518-047BC9BF8CFA}" type="parTrans" cxnId="{09B25E52-1DA2-4871-9815-FF3A024E96EA}">
      <dgm:prSet/>
      <dgm:spPr/>
      <dgm:t>
        <a:bodyPr/>
        <a:lstStyle/>
        <a:p>
          <a:endParaRPr lang="en-US"/>
        </a:p>
      </dgm:t>
    </dgm:pt>
    <dgm:pt modelId="{DDD75679-A1D3-4E09-9810-291897CF607E}" type="sibTrans" cxnId="{09B25E52-1DA2-4871-9815-FF3A024E96EA}">
      <dgm:prSet/>
      <dgm:spPr/>
      <dgm:t>
        <a:bodyPr/>
        <a:lstStyle/>
        <a:p>
          <a:endParaRPr lang="en-US"/>
        </a:p>
      </dgm:t>
    </dgm:pt>
    <dgm:pt modelId="{1D02139F-0F73-4F8B-AB92-429C80FCE4BF}">
      <dgm:prSet/>
      <dgm:spPr>
        <a:ln>
          <a:solidFill>
            <a:srgbClr val="BF0D3E"/>
          </a:solidFill>
        </a:ln>
      </dgm:spPr>
      <dgm:t>
        <a:bodyPr/>
        <a:lstStyle/>
        <a:p>
          <a:r>
            <a:rPr lang="en-US" b="1" dirty="0"/>
            <a:t>Phoenix Union High School District</a:t>
          </a:r>
        </a:p>
        <a:p>
          <a:r>
            <a:rPr lang="en-US" b="1" dirty="0"/>
            <a:t>3 years</a:t>
          </a:r>
        </a:p>
        <a:p>
          <a:r>
            <a:rPr lang="en-US" b="1" dirty="0"/>
            <a:t>Counselor Facilitator</a:t>
          </a:r>
        </a:p>
      </dgm:t>
    </dgm:pt>
    <dgm:pt modelId="{4FF990D7-8769-4DD4-B9F3-CF8CC92D48DA}" type="parTrans" cxnId="{8FC6F0A8-0FDE-48E3-A71E-A53C37E64112}">
      <dgm:prSet/>
      <dgm:spPr/>
      <dgm:t>
        <a:bodyPr/>
        <a:lstStyle/>
        <a:p>
          <a:endParaRPr lang="en-US"/>
        </a:p>
      </dgm:t>
    </dgm:pt>
    <dgm:pt modelId="{0DDC4B43-C41E-42DF-BA8A-F8E23BB81AD4}" type="sibTrans" cxnId="{8FC6F0A8-0FDE-48E3-A71E-A53C37E64112}">
      <dgm:prSet/>
      <dgm:spPr/>
      <dgm:t>
        <a:bodyPr/>
        <a:lstStyle/>
        <a:p>
          <a:endParaRPr lang="en-US"/>
        </a:p>
      </dgm:t>
    </dgm:pt>
    <dgm:pt modelId="{59FEF064-E31B-4D2D-8984-D1BA9B5D8D23}">
      <dgm:prSet/>
      <dgm:spPr>
        <a:ln>
          <a:solidFill>
            <a:srgbClr val="BF0D3E"/>
          </a:solidFill>
        </a:ln>
      </dgm:spPr>
      <dgm:t>
        <a:bodyPr/>
        <a:lstStyle/>
        <a:p>
          <a:r>
            <a:rPr lang="en-US" b="1" dirty="0"/>
            <a:t>Arizona Department of Education </a:t>
          </a:r>
        </a:p>
        <a:p>
          <a:r>
            <a:rPr lang="en-US" b="1" dirty="0"/>
            <a:t>2 years</a:t>
          </a:r>
        </a:p>
        <a:p>
          <a:r>
            <a:rPr lang="en-US" b="1" dirty="0"/>
            <a:t>School Counselor Specialist </a:t>
          </a:r>
        </a:p>
      </dgm:t>
    </dgm:pt>
    <dgm:pt modelId="{354675F8-2BF3-4A2B-81C1-F85CFCD0F73C}" type="parTrans" cxnId="{B17AD857-A707-4BD6-A40C-8F850B1A789C}">
      <dgm:prSet/>
      <dgm:spPr/>
      <dgm:t>
        <a:bodyPr/>
        <a:lstStyle/>
        <a:p>
          <a:endParaRPr lang="en-US"/>
        </a:p>
      </dgm:t>
    </dgm:pt>
    <dgm:pt modelId="{4FE75F5B-03B1-45F4-A51E-CE7E6DEFCCD7}" type="sibTrans" cxnId="{B17AD857-A707-4BD6-A40C-8F850B1A789C}">
      <dgm:prSet/>
      <dgm:spPr/>
      <dgm:t>
        <a:bodyPr/>
        <a:lstStyle/>
        <a:p>
          <a:endParaRPr lang="en-US"/>
        </a:p>
      </dgm:t>
    </dgm:pt>
    <dgm:pt modelId="{2D61E0F5-C933-424C-93C8-98434716CF82}" type="pres">
      <dgm:prSet presAssocID="{BCD4B4E9-D1B3-4219-9FB8-9F63A95C7C83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6A3A8FF4-697A-46F7-8435-7D671A5D8053}" type="pres">
      <dgm:prSet presAssocID="{59FEF064-E31B-4D2D-8984-D1BA9B5D8D23}" presName="Accent5" presStyleCnt="0"/>
      <dgm:spPr/>
    </dgm:pt>
    <dgm:pt modelId="{FB076569-BEFC-4C4D-B996-CF5FD31C491D}" type="pres">
      <dgm:prSet presAssocID="{59FEF064-E31B-4D2D-8984-D1BA9B5D8D23}" presName="Accent" presStyleLbl="node1" presStyleIdx="0" presStyleCnt="5"/>
      <dgm:spPr>
        <a:solidFill>
          <a:srgbClr val="BF0D3E"/>
        </a:solidFill>
      </dgm:spPr>
    </dgm:pt>
    <dgm:pt modelId="{716C5BF6-861A-4A78-9CA1-49FFBD05B6F2}" type="pres">
      <dgm:prSet presAssocID="{59FEF064-E31B-4D2D-8984-D1BA9B5D8D23}" presName="ParentBackground5" presStyleCnt="0"/>
      <dgm:spPr/>
    </dgm:pt>
    <dgm:pt modelId="{2E669FC2-71BB-4A29-96E0-126223EE2057}" type="pres">
      <dgm:prSet presAssocID="{59FEF064-E31B-4D2D-8984-D1BA9B5D8D23}" presName="ParentBackground" presStyleLbl="fgAcc1" presStyleIdx="0" presStyleCnt="5"/>
      <dgm:spPr/>
    </dgm:pt>
    <dgm:pt modelId="{D71241BF-3A62-4974-AF23-A327661F2C35}" type="pres">
      <dgm:prSet presAssocID="{59FEF064-E31B-4D2D-8984-D1BA9B5D8D23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163E1D91-3387-4467-AE94-DF1744DF5D9F}" type="pres">
      <dgm:prSet presAssocID="{1D02139F-0F73-4F8B-AB92-429C80FCE4BF}" presName="Accent4" presStyleCnt="0"/>
      <dgm:spPr/>
    </dgm:pt>
    <dgm:pt modelId="{E789F654-1044-42F2-88C7-81DE30D59A72}" type="pres">
      <dgm:prSet presAssocID="{1D02139F-0F73-4F8B-AB92-429C80FCE4BF}" presName="Accent" presStyleLbl="node1" presStyleIdx="1" presStyleCnt="5" custLinFactNeighborX="1671" custLinFactNeighborY="127"/>
      <dgm:spPr>
        <a:solidFill>
          <a:srgbClr val="BF0D3E"/>
        </a:solidFill>
      </dgm:spPr>
    </dgm:pt>
    <dgm:pt modelId="{AE3A565E-5EB7-4A68-AF9B-BAFF28D9F839}" type="pres">
      <dgm:prSet presAssocID="{1D02139F-0F73-4F8B-AB92-429C80FCE4BF}" presName="ParentBackground4" presStyleCnt="0"/>
      <dgm:spPr/>
    </dgm:pt>
    <dgm:pt modelId="{933BADBD-71B8-4F2B-A669-3B5387F48E32}" type="pres">
      <dgm:prSet presAssocID="{1D02139F-0F73-4F8B-AB92-429C80FCE4BF}" presName="ParentBackground" presStyleLbl="fgAcc1" presStyleIdx="1" presStyleCnt="5"/>
      <dgm:spPr/>
    </dgm:pt>
    <dgm:pt modelId="{235A4578-2D1A-470E-A260-A502E8FF2E87}" type="pres">
      <dgm:prSet presAssocID="{1D02139F-0F73-4F8B-AB92-429C80FCE4BF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85A263E3-3036-4B3E-A96C-CABF7EC51285}" type="pres">
      <dgm:prSet presAssocID="{54D8FAF6-FDFD-4982-98C0-E34497961129}" presName="Accent3" presStyleCnt="0"/>
      <dgm:spPr/>
    </dgm:pt>
    <dgm:pt modelId="{3AE7EA4C-2109-46E7-94A0-44A554F43A5D}" type="pres">
      <dgm:prSet presAssocID="{54D8FAF6-FDFD-4982-98C0-E34497961129}" presName="Accent" presStyleLbl="node1" presStyleIdx="2" presStyleCnt="5" custLinFactNeighborY="127"/>
      <dgm:spPr>
        <a:solidFill>
          <a:srgbClr val="BF0D3E"/>
        </a:solidFill>
      </dgm:spPr>
    </dgm:pt>
    <dgm:pt modelId="{F3B5C630-E9EF-4121-94C2-FA0CF54A8368}" type="pres">
      <dgm:prSet presAssocID="{54D8FAF6-FDFD-4982-98C0-E34497961129}" presName="ParentBackground3" presStyleCnt="0"/>
      <dgm:spPr/>
    </dgm:pt>
    <dgm:pt modelId="{06337029-255A-45FE-8B35-C80F10D65D55}" type="pres">
      <dgm:prSet presAssocID="{54D8FAF6-FDFD-4982-98C0-E34497961129}" presName="ParentBackground" presStyleLbl="fgAcc1" presStyleIdx="2" presStyleCnt="5"/>
      <dgm:spPr/>
    </dgm:pt>
    <dgm:pt modelId="{ABE9085D-5B20-4B25-934D-B67535DC997C}" type="pres">
      <dgm:prSet presAssocID="{54D8FAF6-FDFD-4982-98C0-E34497961129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A22822AB-09EE-47B8-AEBD-C6752D7495D4}" type="pres">
      <dgm:prSet presAssocID="{744053A8-E7FD-4C32-B8CB-FE95B22527F0}" presName="Accent2" presStyleCnt="0"/>
      <dgm:spPr/>
    </dgm:pt>
    <dgm:pt modelId="{48AB87D5-32F5-4412-B788-00A2368FB706}" type="pres">
      <dgm:prSet presAssocID="{744053A8-E7FD-4C32-B8CB-FE95B22527F0}" presName="Accent" presStyleLbl="node1" presStyleIdx="3" presStyleCnt="5"/>
      <dgm:spPr>
        <a:solidFill>
          <a:srgbClr val="BF0D3E"/>
        </a:solidFill>
      </dgm:spPr>
    </dgm:pt>
    <dgm:pt modelId="{C95E08B8-B5F4-489B-BECE-DF7EEBA58DFA}" type="pres">
      <dgm:prSet presAssocID="{744053A8-E7FD-4C32-B8CB-FE95B22527F0}" presName="ParentBackground2" presStyleCnt="0"/>
      <dgm:spPr/>
    </dgm:pt>
    <dgm:pt modelId="{60C8F286-EA4E-4534-B67F-8B15DC443872}" type="pres">
      <dgm:prSet presAssocID="{744053A8-E7FD-4C32-B8CB-FE95B22527F0}" presName="ParentBackground" presStyleLbl="fgAcc1" presStyleIdx="3" presStyleCnt="5"/>
      <dgm:spPr/>
    </dgm:pt>
    <dgm:pt modelId="{D57DFA62-0628-42AD-97B8-2B4961E7792D}" type="pres">
      <dgm:prSet presAssocID="{744053A8-E7FD-4C32-B8CB-FE95B22527F0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273BD67A-691A-4CA8-AB28-E290E5F1B9F6}" type="pres">
      <dgm:prSet presAssocID="{87B463E5-4B65-45FF-9949-C6668EA17A7B}" presName="Accent1" presStyleCnt="0"/>
      <dgm:spPr/>
    </dgm:pt>
    <dgm:pt modelId="{8A4C243D-08CE-471A-A3F4-18FAFE51A854}" type="pres">
      <dgm:prSet presAssocID="{87B463E5-4B65-45FF-9949-C6668EA17A7B}" presName="Accent" presStyleLbl="node1" presStyleIdx="4" presStyleCnt="5" custLinFactNeighborX="3764" custLinFactNeighborY="-439"/>
      <dgm:spPr>
        <a:solidFill>
          <a:srgbClr val="BF0D3E"/>
        </a:solidFill>
      </dgm:spPr>
    </dgm:pt>
    <dgm:pt modelId="{B08533AC-A81E-4B59-89E4-AB54580CDC33}" type="pres">
      <dgm:prSet presAssocID="{87B463E5-4B65-45FF-9949-C6668EA17A7B}" presName="ParentBackground1" presStyleCnt="0"/>
      <dgm:spPr/>
    </dgm:pt>
    <dgm:pt modelId="{65AF097C-C705-4305-93FF-3FE6E3B06173}" type="pres">
      <dgm:prSet presAssocID="{87B463E5-4B65-45FF-9949-C6668EA17A7B}" presName="ParentBackground" presStyleLbl="fgAcc1" presStyleIdx="4" presStyleCnt="5"/>
      <dgm:spPr/>
    </dgm:pt>
    <dgm:pt modelId="{BA054BD4-2B7B-402B-9FAF-69A462BA4FA2}" type="pres">
      <dgm:prSet presAssocID="{87B463E5-4B65-45FF-9949-C6668EA17A7B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9D3AEB03-056A-446E-9533-2B1C9E8F4828}" srcId="{BCD4B4E9-D1B3-4219-9FB8-9F63A95C7C83}" destId="{87B463E5-4B65-45FF-9949-C6668EA17A7B}" srcOrd="0" destOrd="0" parTransId="{018A03FF-F926-4270-B228-C4B0CEE13321}" sibTransId="{CFDFA10A-D9F2-4B74-9463-2967D464A70D}"/>
    <dgm:cxn modelId="{6E74C042-B3A8-400E-BE14-2BDDF9AA6B53}" type="presOf" srcId="{54D8FAF6-FDFD-4982-98C0-E34497961129}" destId="{ABE9085D-5B20-4B25-934D-B67535DC997C}" srcOrd="1" destOrd="0" presId="urn:microsoft.com/office/officeart/2011/layout/CircleProcess"/>
    <dgm:cxn modelId="{53FD6C4B-8F30-4827-AEB7-8EBA8AFFEC22}" type="presOf" srcId="{1D02139F-0F73-4F8B-AB92-429C80FCE4BF}" destId="{933BADBD-71B8-4F2B-A669-3B5387F48E32}" srcOrd="0" destOrd="0" presId="urn:microsoft.com/office/officeart/2011/layout/CircleProcess"/>
    <dgm:cxn modelId="{4FC82570-36E8-47F3-8F8B-FA1FFD4D51B7}" type="presOf" srcId="{BCD4B4E9-D1B3-4219-9FB8-9F63A95C7C83}" destId="{2D61E0F5-C933-424C-93C8-98434716CF82}" srcOrd="0" destOrd="0" presId="urn:microsoft.com/office/officeart/2011/layout/CircleProcess"/>
    <dgm:cxn modelId="{B6C5C071-5E19-4A47-9FD9-61DE0C2CCDFD}" srcId="{BCD4B4E9-D1B3-4219-9FB8-9F63A95C7C83}" destId="{744053A8-E7FD-4C32-B8CB-FE95B22527F0}" srcOrd="1" destOrd="0" parTransId="{19DF38BC-060A-44C6-975B-90BB38CACE1A}" sibTransId="{E34D0D30-360E-4228-AA6A-EAB4C4E52A14}"/>
    <dgm:cxn modelId="{81E8D451-37D7-4E94-931B-D3E54A63CDB2}" type="presOf" srcId="{87B463E5-4B65-45FF-9949-C6668EA17A7B}" destId="{BA054BD4-2B7B-402B-9FAF-69A462BA4FA2}" srcOrd="1" destOrd="0" presId="urn:microsoft.com/office/officeart/2011/layout/CircleProcess"/>
    <dgm:cxn modelId="{09B25E52-1DA2-4871-9815-FF3A024E96EA}" srcId="{BCD4B4E9-D1B3-4219-9FB8-9F63A95C7C83}" destId="{54D8FAF6-FDFD-4982-98C0-E34497961129}" srcOrd="2" destOrd="0" parTransId="{A68C70BD-023A-41D3-B518-047BC9BF8CFA}" sibTransId="{DDD75679-A1D3-4E09-9810-291897CF607E}"/>
    <dgm:cxn modelId="{B17AD857-A707-4BD6-A40C-8F850B1A789C}" srcId="{BCD4B4E9-D1B3-4219-9FB8-9F63A95C7C83}" destId="{59FEF064-E31B-4D2D-8984-D1BA9B5D8D23}" srcOrd="4" destOrd="0" parTransId="{354675F8-2BF3-4A2B-81C1-F85CFCD0F73C}" sibTransId="{4FE75F5B-03B1-45F4-A51E-CE7E6DEFCCD7}"/>
    <dgm:cxn modelId="{AA58847E-C90C-4AC5-BBB5-83054FBF1B15}" type="presOf" srcId="{744053A8-E7FD-4C32-B8CB-FE95B22527F0}" destId="{D57DFA62-0628-42AD-97B8-2B4961E7792D}" srcOrd="1" destOrd="0" presId="urn:microsoft.com/office/officeart/2011/layout/CircleProcess"/>
    <dgm:cxn modelId="{74A5FD89-BEBD-45E0-BC23-1DF0D08A04F9}" type="presOf" srcId="{1D02139F-0F73-4F8B-AB92-429C80FCE4BF}" destId="{235A4578-2D1A-470E-A260-A502E8FF2E87}" srcOrd="1" destOrd="0" presId="urn:microsoft.com/office/officeart/2011/layout/CircleProcess"/>
    <dgm:cxn modelId="{530C1995-50FA-4B75-8D4F-65F1E68CD68D}" type="presOf" srcId="{54D8FAF6-FDFD-4982-98C0-E34497961129}" destId="{06337029-255A-45FE-8B35-C80F10D65D55}" srcOrd="0" destOrd="0" presId="urn:microsoft.com/office/officeart/2011/layout/CircleProcess"/>
    <dgm:cxn modelId="{8FC6F0A8-0FDE-48E3-A71E-A53C37E64112}" srcId="{BCD4B4E9-D1B3-4219-9FB8-9F63A95C7C83}" destId="{1D02139F-0F73-4F8B-AB92-429C80FCE4BF}" srcOrd="3" destOrd="0" parTransId="{4FF990D7-8769-4DD4-B9F3-CF8CC92D48DA}" sibTransId="{0DDC4B43-C41E-42DF-BA8A-F8E23BB81AD4}"/>
    <dgm:cxn modelId="{60A2A5C1-9CE2-4E68-B742-D8F0A8B1BD97}" type="presOf" srcId="{59FEF064-E31B-4D2D-8984-D1BA9B5D8D23}" destId="{2E669FC2-71BB-4A29-96E0-126223EE2057}" srcOrd="0" destOrd="0" presId="urn:microsoft.com/office/officeart/2011/layout/CircleProcess"/>
    <dgm:cxn modelId="{2C73A3DF-91BF-44ED-8F49-1EBA916A9043}" type="presOf" srcId="{87B463E5-4B65-45FF-9949-C6668EA17A7B}" destId="{65AF097C-C705-4305-93FF-3FE6E3B06173}" srcOrd="0" destOrd="0" presId="urn:microsoft.com/office/officeart/2011/layout/CircleProcess"/>
    <dgm:cxn modelId="{E02B4BF1-9F99-46A6-BE6B-DF1C678DB7FC}" type="presOf" srcId="{744053A8-E7FD-4C32-B8CB-FE95B22527F0}" destId="{60C8F286-EA4E-4534-B67F-8B15DC443872}" srcOrd="0" destOrd="0" presId="urn:microsoft.com/office/officeart/2011/layout/CircleProcess"/>
    <dgm:cxn modelId="{29449DFD-9513-4ABF-8D5D-8BDE2791B49E}" type="presOf" srcId="{59FEF064-E31B-4D2D-8984-D1BA9B5D8D23}" destId="{D71241BF-3A62-4974-AF23-A327661F2C35}" srcOrd="1" destOrd="0" presId="urn:microsoft.com/office/officeart/2011/layout/CircleProcess"/>
    <dgm:cxn modelId="{3C71A9FB-0DC3-4E3F-87AA-A0656370E602}" type="presParOf" srcId="{2D61E0F5-C933-424C-93C8-98434716CF82}" destId="{6A3A8FF4-697A-46F7-8435-7D671A5D8053}" srcOrd="0" destOrd="0" presId="urn:microsoft.com/office/officeart/2011/layout/CircleProcess"/>
    <dgm:cxn modelId="{0EA4ED55-6352-4957-BD3E-D795495B4876}" type="presParOf" srcId="{6A3A8FF4-697A-46F7-8435-7D671A5D8053}" destId="{FB076569-BEFC-4C4D-B996-CF5FD31C491D}" srcOrd="0" destOrd="0" presId="urn:microsoft.com/office/officeart/2011/layout/CircleProcess"/>
    <dgm:cxn modelId="{D92053B1-DF47-493D-BCCB-E527A585444E}" type="presParOf" srcId="{2D61E0F5-C933-424C-93C8-98434716CF82}" destId="{716C5BF6-861A-4A78-9CA1-49FFBD05B6F2}" srcOrd="1" destOrd="0" presId="urn:microsoft.com/office/officeart/2011/layout/CircleProcess"/>
    <dgm:cxn modelId="{13520BEA-A313-4769-8618-E1494C87012F}" type="presParOf" srcId="{716C5BF6-861A-4A78-9CA1-49FFBD05B6F2}" destId="{2E669FC2-71BB-4A29-96E0-126223EE2057}" srcOrd="0" destOrd="0" presId="urn:microsoft.com/office/officeart/2011/layout/CircleProcess"/>
    <dgm:cxn modelId="{F68D130D-2955-4922-A4F2-D8DF5B22EBAA}" type="presParOf" srcId="{2D61E0F5-C933-424C-93C8-98434716CF82}" destId="{D71241BF-3A62-4974-AF23-A327661F2C35}" srcOrd="2" destOrd="0" presId="urn:microsoft.com/office/officeart/2011/layout/CircleProcess"/>
    <dgm:cxn modelId="{83F17C7C-2BFE-4926-B0BC-50AF5480ED02}" type="presParOf" srcId="{2D61E0F5-C933-424C-93C8-98434716CF82}" destId="{163E1D91-3387-4467-AE94-DF1744DF5D9F}" srcOrd="3" destOrd="0" presId="urn:microsoft.com/office/officeart/2011/layout/CircleProcess"/>
    <dgm:cxn modelId="{E0228EF8-54C6-4F6F-BD45-928192BE12C1}" type="presParOf" srcId="{163E1D91-3387-4467-AE94-DF1744DF5D9F}" destId="{E789F654-1044-42F2-88C7-81DE30D59A72}" srcOrd="0" destOrd="0" presId="urn:microsoft.com/office/officeart/2011/layout/CircleProcess"/>
    <dgm:cxn modelId="{E932BAAB-A554-4455-BDC0-30A739095A91}" type="presParOf" srcId="{2D61E0F5-C933-424C-93C8-98434716CF82}" destId="{AE3A565E-5EB7-4A68-AF9B-BAFF28D9F839}" srcOrd="4" destOrd="0" presId="urn:microsoft.com/office/officeart/2011/layout/CircleProcess"/>
    <dgm:cxn modelId="{D7315B95-2920-453C-ADFF-CC48AC2A0F25}" type="presParOf" srcId="{AE3A565E-5EB7-4A68-AF9B-BAFF28D9F839}" destId="{933BADBD-71B8-4F2B-A669-3B5387F48E32}" srcOrd="0" destOrd="0" presId="urn:microsoft.com/office/officeart/2011/layout/CircleProcess"/>
    <dgm:cxn modelId="{7BAF7477-5F00-4B20-8A3F-8FF1DB9A2E00}" type="presParOf" srcId="{2D61E0F5-C933-424C-93C8-98434716CF82}" destId="{235A4578-2D1A-470E-A260-A502E8FF2E87}" srcOrd="5" destOrd="0" presId="urn:microsoft.com/office/officeart/2011/layout/CircleProcess"/>
    <dgm:cxn modelId="{8A1C2107-9636-4F25-BC5A-4351CEBF8A99}" type="presParOf" srcId="{2D61E0F5-C933-424C-93C8-98434716CF82}" destId="{85A263E3-3036-4B3E-A96C-CABF7EC51285}" srcOrd="6" destOrd="0" presId="urn:microsoft.com/office/officeart/2011/layout/CircleProcess"/>
    <dgm:cxn modelId="{FD4C6A2B-479F-40FC-9778-D6FABB02A874}" type="presParOf" srcId="{85A263E3-3036-4B3E-A96C-CABF7EC51285}" destId="{3AE7EA4C-2109-46E7-94A0-44A554F43A5D}" srcOrd="0" destOrd="0" presId="urn:microsoft.com/office/officeart/2011/layout/CircleProcess"/>
    <dgm:cxn modelId="{A83EA890-446C-45C3-9F6D-441BB96A001E}" type="presParOf" srcId="{2D61E0F5-C933-424C-93C8-98434716CF82}" destId="{F3B5C630-E9EF-4121-94C2-FA0CF54A8368}" srcOrd="7" destOrd="0" presId="urn:microsoft.com/office/officeart/2011/layout/CircleProcess"/>
    <dgm:cxn modelId="{B973A834-BAE7-4FAE-890A-73292EB4E147}" type="presParOf" srcId="{F3B5C630-E9EF-4121-94C2-FA0CF54A8368}" destId="{06337029-255A-45FE-8B35-C80F10D65D55}" srcOrd="0" destOrd="0" presId="urn:microsoft.com/office/officeart/2011/layout/CircleProcess"/>
    <dgm:cxn modelId="{AA652BD4-E9B0-4726-8DAB-23B1E4730C8B}" type="presParOf" srcId="{2D61E0F5-C933-424C-93C8-98434716CF82}" destId="{ABE9085D-5B20-4B25-934D-B67535DC997C}" srcOrd="8" destOrd="0" presId="urn:microsoft.com/office/officeart/2011/layout/CircleProcess"/>
    <dgm:cxn modelId="{0597CFD6-AC49-4370-9433-4B517CC27E14}" type="presParOf" srcId="{2D61E0F5-C933-424C-93C8-98434716CF82}" destId="{A22822AB-09EE-47B8-AEBD-C6752D7495D4}" srcOrd="9" destOrd="0" presId="urn:microsoft.com/office/officeart/2011/layout/CircleProcess"/>
    <dgm:cxn modelId="{4F9E8580-830D-442D-AFEA-BDF5176BB7EB}" type="presParOf" srcId="{A22822AB-09EE-47B8-AEBD-C6752D7495D4}" destId="{48AB87D5-32F5-4412-B788-00A2368FB706}" srcOrd="0" destOrd="0" presId="urn:microsoft.com/office/officeart/2011/layout/CircleProcess"/>
    <dgm:cxn modelId="{2C3C832F-1473-495B-8E93-65030F5BC3D5}" type="presParOf" srcId="{2D61E0F5-C933-424C-93C8-98434716CF82}" destId="{C95E08B8-B5F4-489B-BECE-DF7EEBA58DFA}" srcOrd="10" destOrd="0" presId="urn:microsoft.com/office/officeart/2011/layout/CircleProcess"/>
    <dgm:cxn modelId="{1D8F541C-8E5B-4D01-A82E-CC7FE0885978}" type="presParOf" srcId="{C95E08B8-B5F4-489B-BECE-DF7EEBA58DFA}" destId="{60C8F286-EA4E-4534-B67F-8B15DC443872}" srcOrd="0" destOrd="0" presId="urn:microsoft.com/office/officeart/2011/layout/CircleProcess"/>
    <dgm:cxn modelId="{78260A23-DF8E-456B-BE57-49D81E7FEBEE}" type="presParOf" srcId="{2D61E0F5-C933-424C-93C8-98434716CF82}" destId="{D57DFA62-0628-42AD-97B8-2B4961E7792D}" srcOrd="11" destOrd="0" presId="urn:microsoft.com/office/officeart/2011/layout/CircleProcess"/>
    <dgm:cxn modelId="{8FFB99A9-44B0-46D1-864C-21CF8373B0D4}" type="presParOf" srcId="{2D61E0F5-C933-424C-93C8-98434716CF82}" destId="{273BD67A-691A-4CA8-AB28-E290E5F1B9F6}" srcOrd="12" destOrd="0" presId="urn:microsoft.com/office/officeart/2011/layout/CircleProcess"/>
    <dgm:cxn modelId="{24847A85-9A27-4449-9BDE-6D87171FF9B8}" type="presParOf" srcId="{273BD67A-691A-4CA8-AB28-E290E5F1B9F6}" destId="{8A4C243D-08CE-471A-A3F4-18FAFE51A854}" srcOrd="0" destOrd="0" presId="urn:microsoft.com/office/officeart/2011/layout/CircleProcess"/>
    <dgm:cxn modelId="{6375A805-C191-41A2-8151-C0592EC1E2E6}" type="presParOf" srcId="{2D61E0F5-C933-424C-93C8-98434716CF82}" destId="{B08533AC-A81E-4B59-89E4-AB54580CDC33}" srcOrd="13" destOrd="0" presId="urn:microsoft.com/office/officeart/2011/layout/CircleProcess"/>
    <dgm:cxn modelId="{5C2E7DD7-D43F-4B2F-BEEB-DCCA36E23BAD}" type="presParOf" srcId="{B08533AC-A81E-4B59-89E4-AB54580CDC33}" destId="{65AF097C-C705-4305-93FF-3FE6E3B06173}" srcOrd="0" destOrd="0" presId="urn:microsoft.com/office/officeart/2011/layout/CircleProcess"/>
    <dgm:cxn modelId="{3F4E501A-644D-4DD3-8B08-FF11D1AD262C}" type="presParOf" srcId="{2D61E0F5-C933-424C-93C8-98434716CF82}" destId="{BA054BD4-2B7B-402B-9FAF-69A462BA4FA2}" srcOrd="14" destOrd="0" presId="urn:microsoft.com/office/officeart/2011/layout/CircleProcess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05F85C-0E14-4024-8528-405D489D6CED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0E7CCE-E1DF-46E0-A165-7160292E7B4B}">
      <dgm:prSet phldrT="[Text]"/>
      <dgm:spPr>
        <a:solidFill>
          <a:srgbClr val="BF0D3E"/>
        </a:solidFill>
      </dgm:spPr>
      <dgm:t>
        <a:bodyPr/>
        <a:lstStyle/>
        <a:p>
          <a:r>
            <a:rPr lang="en-US" dirty="0"/>
            <a:t>Associations</a:t>
          </a:r>
        </a:p>
      </dgm:t>
    </dgm:pt>
    <dgm:pt modelId="{EA4E51EE-2F43-4C2F-8C4F-4218E419F96E}" type="parTrans" cxnId="{D0EEE681-FA55-4EB1-BBFB-6020FAFD5F50}">
      <dgm:prSet/>
      <dgm:spPr/>
      <dgm:t>
        <a:bodyPr/>
        <a:lstStyle/>
        <a:p>
          <a:endParaRPr lang="en-US"/>
        </a:p>
      </dgm:t>
    </dgm:pt>
    <dgm:pt modelId="{8339ED98-DDC8-4756-9157-D6197F7D8878}" type="sibTrans" cxnId="{D0EEE681-FA55-4EB1-BBFB-6020FAFD5F50}">
      <dgm:prSet/>
      <dgm:spPr/>
      <dgm:t>
        <a:bodyPr/>
        <a:lstStyle/>
        <a:p>
          <a:endParaRPr lang="en-US"/>
        </a:p>
      </dgm:t>
    </dgm:pt>
    <dgm:pt modelId="{AE8B7E06-418B-4AD7-AAA5-76C24CAE835E}">
      <dgm:prSet phldrT="[Text]"/>
      <dgm:spPr>
        <a:solidFill>
          <a:srgbClr val="FCAF17"/>
        </a:solidFill>
      </dgm:spPr>
      <dgm:t>
        <a:bodyPr/>
        <a:lstStyle/>
        <a:p>
          <a:r>
            <a:rPr lang="en-US" dirty="0">
              <a:solidFill>
                <a:srgbClr val="012169"/>
              </a:solidFill>
            </a:rPr>
            <a:t>ACTEAZ</a:t>
          </a:r>
        </a:p>
      </dgm:t>
    </dgm:pt>
    <dgm:pt modelId="{7750388E-A7B3-4F5A-B870-A78C488947A7}" type="parTrans" cxnId="{95166F17-BD3F-4B06-9DEB-1AC07070A666}">
      <dgm:prSet/>
      <dgm:spPr>
        <a:ln>
          <a:solidFill>
            <a:srgbClr val="012169"/>
          </a:solidFill>
        </a:ln>
      </dgm:spPr>
      <dgm:t>
        <a:bodyPr/>
        <a:lstStyle/>
        <a:p>
          <a:endParaRPr lang="en-US"/>
        </a:p>
      </dgm:t>
    </dgm:pt>
    <dgm:pt modelId="{3C51308E-82D4-436A-BB2C-43B7AA0208B6}" type="sibTrans" cxnId="{95166F17-BD3F-4B06-9DEB-1AC07070A666}">
      <dgm:prSet/>
      <dgm:spPr/>
      <dgm:t>
        <a:bodyPr/>
        <a:lstStyle/>
        <a:p>
          <a:endParaRPr lang="en-US"/>
        </a:p>
      </dgm:t>
    </dgm:pt>
    <dgm:pt modelId="{FF46F801-2644-475B-82E4-F8F7AC97912F}">
      <dgm:prSet phldrT="[Text]"/>
      <dgm:spPr>
        <a:solidFill>
          <a:srgbClr val="FCAF17"/>
        </a:solidFill>
      </dgm:spPr>
      <dgm:t>
        <a:bodyPr/>
        <a:lstStyle/>
        <a:p>
          <a:r>
            <a:rPr lang="en-US" dirty="0">
              <a:solidFill>
                <a:srgbClr val="012169"/>
              </a:solidFill>
            </a:rPr>
            <a:t>AzCTE Leads</a:t>
          </a:r>
        </a:p>
      </dgm:t>
    </dgm:pt>
    <dgm:pt modelId="{378796EE-6EF2-49E3-AE41-7147AC2A0BE1}" type="parTrans" cxnId="{5BD63201-25C9-4294-870E-498A9039FF9C}">
      <dgm:prSet/>
      <dgm:spPr>
        <a:ln>
          <a:solidFill>
            <a:srgbClr val="012169"/>
          </a:solidFill>
        </a:ln>
      </dgm:spPr>
      <dgm:t>
        <a:bodyPr/>
        <a:lstStyle/>
        <a:p>
          <a:endParaRPr lang="en-US"/>
        </a:p>
      </dgm:t>
    </dgm:pt>
    <dgm:pt modelId="{B33281E8-B849-4F93-85DA-6E4EC56A9E7D}" type="sibTrans" cxnId="{5BD63201-25C9-4294-870E-498A9039FF9C}">
      <dgm:prSet/>
      <dgm:spPr/>
      <dgm:t>
        <a:bodyPr/>
        <a:lstStyle/>
        <a:p>
          <a:endParaRPr lang="en-US"/>
        </a:p>
      </dgm:t>
    </dgm:pt>
    <dgm:pt modelId="{41743E64-022B-4A93-8201-4E4C14CC32AF}">
      <dgm:prSet phldrT="[Text]"/>
      <dgm:spPr>
        <a:solidFill>
          <a:srgbClr val="FCAF17"/>
        </a:solidFill>
      </dgm:spPr>
      <dgm:t>
        <a:bodyPr/>
        <a:lstStyle/>
        <a:p>
          <a:r>
            <a:rPr lang="en-US" dirty="0">
              <a:solidFill>
                <a:srgbClr val="012169"/>
              </a:solidFill>
            </a:rPr>
            <a:t>AzSCA</a:t>
          </a:r>
        </a:p>
      </dgm:t>
    </dgm:pt>
    <dgm:pt modelId="{E4579C51-9969-4701-87B9-C5FD739B75B8}" type="parTrans" cxnId="{8F4B47C5-6D5C-4917-A08D-23C9A3CDC21A}">
      <dgm:prSet/>
      <dgm:spPr>
        <a:ln>
          <a:solidFill>
            <a:srgbClr val="012169"/>
          </a:solidFill>
        </a:ln>
      </dgm:spPr>
      <dgm:t>
        <a:bodyPr/>
        <a:lstStyle/>
        <a:p>
          <a:endParaRPr lang="en-US"/>
        </a:p>
      </dgm:t>
    </dgm:pt>
    <dgm:pt modelId="{FF2D1FB8-4B1D-42BB-B3B2-7F01986DAB00}" type="sibTrans" cxnId="{8F4B47C5-6D5C-4917-A08D-23C9A3CDC21A}">
      <dgm:prSet/>
      <dgm:spPr/>
      <dgm:t>
        <a:bodyPr/>
        <a:lstStyle/>
        <a:p>
          <a:endParaRPr lang="en-US"/>
        </a:p>
      </dgm:t>
    </dgm:pt>
    <dgm:pt modelId="{5FEDF43B-12C8-48F2-8965-F78AD6A80753}" type="pres">
      <dgm:prSet presAssocID="{5F05F85C-0E14-4024-8528-405D489D6CE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6A19BAFB-8F21-455C-AF78-3A9800FDD688}" type="pres">
      <dgm:prSet presAssocID="{150E7CCE-E1DF-46E0-A165-7160292E7B4B}" presName="singleCycle" presStyleCnt="0"/>
      <dgm:spPr/>
    </dgm:pt>
    <dgm:pt modelId="{72909ACB-7B1E-4668-8FFE-B99EC6D8B722}" type="pres">
      <dgm:prSet presAssocID="{150E7CCE-E1DF-46E0-A165-7160292E7B4B}" presName="singleCenter" presStyleLbl="node1" presStyleIdx="0" presStyleCnt="4">
        <dgm:presLayoutVars>
          <dgm:chMax val="7"/>
          <dgm:chPref val="7"/>
        </dgm:presLayoutVars>
      </dgm:prSet>
      <dgm:spPr/>
    </dgm:pt>
    <dgm:pt modelId="{12C24CF6-C52C-454A-B498-469ED7E51905}" type="pres">
      <dgm:prSet presAssocID="{7750388E-A7B3-4F5A-B870-A78C488947A7}" presName="Name56" presStyleLbl="parChTrans1D2" presStyleIdx="0" presStyleCnt="3"/>
      <dgm:spPr/>
    </dgm:pt>
    <dgm:pt modelId="{26B83A14-75C1-472B-B05F-FDE062FD1688}" type="pres">
      <dgm:prSet presAssocID="{AE8B7E06-418B-4AD7-AAA5-76C24CAE835E}" presName="text0" presStyleLbl="node1" presStyleIdx="1" presStyleCnt="4" custScaleX="151951" custScaleY="109158" custRadScaleRad="99653" custRadScaleInc="-4708">
        <dgm:presLayoutVars>
          <dgm:bulletEnabled val="1"/>
        </dgm:presLayoutVars>
      </dgm:prSet>
      <dgm:spPr/>
    </dgm:pt>
    <dgm:pt modelId="{DF04A7F6-88F1-4B6E-A469-B2623B783DB6}" type="pres">
      <dgm:prSet presAssocID="{378796EE-6EF2-49E3-AE41-7147AC2A0BE1}" presName="Name56" presStyleLbl="parChTrans1D2" presStyleIdx="1" presStyleCnt="3"/>
      <dgm:spPr/>
    </dgm:pt>
    <dgm:pt modelId="{96CFAD74-E570-4267-BDCC-B67E11036308}" type="pres">
      <dgm:prSet presAssocID="{FF46F801-2644-475B-82E4-F8F7AC97912F}" presName="text0" presStyleLbl="node1" presStyleIdx="2" presStyleCnt="4" custScaleX="142798" custScaleY="130577">
        <dgm:presLayoutVars>
          <dgm:bulletEnabled val="1"/>
        </dgm:presLayoutVars>
      </dgm:prSet>
      <dgm:spPr/>
    </dgm:pt>
    <dgm:pt modelId="{0154B994-6CAC-4D27-99AD-0CF0C045123E}" type="pres">
      <dgm:prSet presAssocID="{E4579C51-9969-4701-87B9-C5FD739B75B8}" presName="Name56" presStyleLbl="parChTrans1D2" presStyleIdx="2" presStyleCnt="3"/>
      <dgm:spPr/>
    </dgm:pt>
    <dgm:pt modelId="{2E68B257-D300-4636-B87B-4C82F67805C0}" type="pres">
      <dgm:prSet presAssocID="{41743E64-022B-4A93-8201-4E4C14CC32AF}" presName="text0" presStyleLbl="node1" presStyleIdx="3" presStyleCnt="4" custScaleX="137452" custScaleY="145865">
        <dgm:presLayoutVars>
          <dgm:bulletEnabled val="1"/>
        </dgm:presLayoutVars>
      </dgm:prSet>
      <dgm:spPr/>
    </dgm:pt>
  </dgm:ptLst>
  <dgm:cxnLst>
    <dgm:cxn modelId="{5BD63201-25C9-4294-870E-498A9039FF9C}" srcId="{150E7CCE-E1DF-46E0-A165-7160292E7B4B}" destId="{FF46F801-2644-475B-82E4-F8F7AC97912F}" srcOrd="1" destOrd="0" parTransId="{378796EE-6EF2-49E3-AE41-7147AC2A0BE1}" sibTransId="{B33281E8-B849-4F93-85DA-6E4EC56A9E7D}"/>
    <dgm:cxn modelId="{95166F17-BD3F-4B06-9DEB-1AC07070A666}" srcId="{150E7CCE-E1DF-46E0-A165-7160292E7B4B}" destId="{AE8B7E06-418B-4AD7-AAA5-76C24CAE835E}" srcOrd="0" destOrd="0" parTransId="{7750388E-A7B3-4F5A-B870-A78C488947A7}" sibTransId="{3C51308E-82D4-436A-BB2C-43B7AA0208B6}"/>
    <dgm:cxn modelId="{C01CCF34-71CE-430B-AA99-CBE4F017DE22}" type="presOf" srcId="{FF46F801-2644-475B-82E4-F8F7AC97912F}" destId="{96CFAD74-E570-4267-BDCC-B67E11036308}" srcOrd="0" destOrd="0" presId="urn:microsoft.com/office/officeart/2008/layout/RadialCluster"/>
    <dgm:cxn modelId="{D0EEE681-FA55-4EB1-BBFB-6020FAFD5F50}" srcId="{5F05F85C-0E14-4024-8528-405D489D6CED}" destId="{150E7CCE-E1DF-46E0-A165-7160292E7B4B}" srcOrd="0" destOrd="0" parTransId="{EA4E51EE-2F43-4C2F-8C4F-4218E419F96E}" sibTransId="{8339ED98-DDC8-4756-9157-D6197F7D8878}"/>
    <dgm:cxn modelId="{26B9A792-B50B-4B44-ACFC-ED1F6C4156EB}" type="presOf" srcId="{150E7CCE-E1DF-46E0-A165-7160292E7B4B}" destId="{72909ACB-7B1E-4668-8FFE-B99EC6D8B722}" srcOrd="0" destOrd="0" presId="urn:microsoft.com/office/officeart/2008/layout/RadialCluster"/>
    <dgm:cxn modelId="{97C3999A-0DDF-4E58-84FC-97D2CF3369C8}" type="presOf" srcId="{378796EE-6EF2-49E3-AE41-7147AC2A0BE1}" destId="{DF04A7F6-88F1-4B6E-A469-B2623B783DB6}" srcOrd="0" destOrd="0" presId="urn:microsoft.com/office/officeart/2008/layout/RadialCluster"/>
    <dgm:cxn modelId="{105906AB-1270-4AF5-B0A5-00B65E530F77}" type="presOf" srcId="{E4579C51-9969-4701-87B9-C5FD739B75B8}" destId="{0154B994-6CAC-4D27-99AD-0CF0C045123E}" srcOrd="0" destOrd="0" presId="urn:microsoft.com/office/officeart/2008/layout/RadialCluster"/>
    <dgm:cxn modelId="{0E43EDAC-D6D5-4406-B060-AB29EB4A65E0}" type="presOf" srcId="{5F05F85C-0E14-4024-8528-405D489D6CED}" destId="{5FEDF43B-12C8-48F2-8965-F78AD6A80753}" srcOrd="0" destOrd="0" presId="urn:microsoft.com/office/officeart/2008/layout/RadialCluster"/>
    <dgm:cxn modelId="{C3FE0FB6-FCFB-480A-870D-8AD1DF71F243}" type="presOf" srcId="{AE8B7E06-418B-4AD7-AAA5-76C24CAE835E}" destId="{26B83A14-75C1-472B-B05F-FDE062FD1688}" srcOrd="0" destOrd="0" presId="urn:microsoft.com/office/officeart/2008/layout/RadialCluster"/>
    <dgm:cxn modelId="{8F4B47C5-6D5C-4917-A08D-23C9A3CDC21A}" srcId="{150E7CCE-E1DF-46E0-A165-7160292E7B4B}" destId="{41743E64-022B-4A93-8201-4E4C14CC32AF}" srcOrd="2" destOrd="0" parTransId="{E4579C51-9969-4701-87B9-C5FD739B75B8}" sibTransId="{FF2D1FB8-4B1D-42BB-B3B2-7F01986DAB00}"/>
    <dgm:cxn modelId="{0705D8F6-E247-4B40-AF00-D467DF56B3A9}" type="presOf" srcId="{41743E64-022B-4A93-8201-4E4C14CC32AF}" destId="{2E68B257-D300-4636-B87B-4C82F67805C0}" srcOrd="0" destOrd="0" presId="urn:microsoft.com/office/officeart/2008/layout/RadialCluster"/>
    <dgm:cxn modelId="{E865B8F9-661B-42A7-A45F-DFB2A696C61C}" type="presOf" srcId="{7750388E-A7B3-4F5A-B870-A78C488947A7}" destId="{12C24CF6-C52C-454A-B498-469ED7E51905}" srcOrd="0" destOrd="0" presId="urn:microsoft.com/office/officeart/2008/layout/RadialCluster"/>
    <dgm:cxn modelId="{BC077D63-49A9-4084-B7CE-0B49E611BCC1}" type="presParOf" srcId="{5FEDF43B-12C8-48F2-8965-F78AD6A80753}" destId="{6A19BAFB-8F21-455C-AF78-3A9800FDD688}" srcOrd="0" destOrd="0" presId="urn:microsoft.com/office/officeart/2008/layout/RadialCluster"/>
    <dgm:cxn modelId="{802E1B9D-BEB0-480D-BD4E-5FCF7FE4BEF5}" type="presParOf" srcId="{6A19BAFB-8F21-455C-AF78-3A9800FDD688}" destId="{72909ACB-7B1E-4668-8FFE-B99EC6D8B722}" srcOrd="0" destOrd="0" presId="urn:microsoft.com/office/officeart/2008/layout/RadialCluster"/>
    <dgm:cxn modelId="{FF20E1C1-E1DF-413E-B758-1378A8328C8C}" type="presParOf" srcId="{6A19BAFB-8F21-455C-AF78-3A9800FDD688}" destId="{12C24CF6-C52C-454A-B498-469ED7E51905}" srcOrd="1" destOrd="0" presId="urn:microsoft.com/office/officeart/2008/layout/RadialCluster"/>
    <dgm:cxn modelId="{C49156F6-08F2-4202-970B-90923EE7E3ED}" type="presParOf" srcId="{6A19BAFB-8F21-455C-AF78-3A9800FDD688}" destId="{26B83A14-75C1-472B-B05F-FDE062FD1688}" srcOrd="2" destOrd="0" presId="urn:microsoft.com/office/officeart/2008/layout/RadialCluster"/>
    <dgm:cxn modelId="{441129E2-9431-43C4-A316-9A6417245F7E}" type="presParOf" srcId="{6A19BAFB-8F21-455C-AF78-3A9800FDD688}" destId="{DF04A7F6-88F1-4B6E-A469-B2623B783DB6}" srcOrd="3" destOrd="0" presId="urn:microsoft.com/office/officeart/2008/layout/RadialCluster"/>
    <dgm:cxn modelId="{CF3A6D92-2382-4450-B1CE-8AF72FCF53FE}" type="presParOf" srcId="{6A19BAFB-8F21-455C-AF78-3A9800FDD688}" destId="{96CFAD74-E570-4267-BDCC-B67E11036308}" srcOrd="4" destOrd="0" presId="urn:microsoft.com/office/officeart/2008/layout/RadialCluster"/>
    <dgm:cxn modelId="{5864A9D1-5893-443B-8E03-BEFEF5F20422}" type="presParOf" srcId="{6A19BAFB-8F21-455C-AF78-3A9800FDD688}" destId="{0154B994-6CAC-4D27-99AD-0CF0C045123E}" srcOrd="5" destOrd="0" presId="urn:microsoft.com/office/officeart/2008/layout/RadialCluster"/>
    <dgm:cxn modelId="{CC783C4E-3571-4347-AC37-6CA16B0D5241}" type="presParOf" srcId="{6A19BAFB-8F21-455C-AF78-3A9800FDD688}" destId="{2E68B257-D300-4636-B87B-4C82F67805C0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05F85C-0E14-4024-8528-405D489D6CED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0E7CCE-E1DF-46E0-A165-7160292E7B4B}">
      <dgm:prSet phldrT="[Text]"/>
      <dgm:spPr>
        <a:solidFill>
          <a:srgbClr val="BF0D3E"/>
        </a:solidFill>
      </dgm:spPr>
      <dgm:t>
        <a:bodyPr/>
        <a:lstStyle/>
        <a:p>
          <a:r>
            <a:rPr lang="en-US" dirty="0"/>
            <a:t>Goals</a:t>
          </a:r>
        </a:p>
      </dgm:t>
    </dgm:pt>
    <dgm:pt modelId="{EA4E51EE-2F43-4C2F-8C4F-4218E419F96E}" type="parTrans" cxnId="{D0EEE681-FA55-4EB1-BBFB-6020FAFD5F50}">
      <dgm:prSet/>
      <dgm:spPr/>
      <dgm:t>
        <a:bodyPr/>
        <a:lstStyle/>
        <a:p>
          <a:endParaRPr lang="en-US"/>
        </a:p>
      </dgm:t>
    </dgm:pt>
    <dgm:pt modelId="{8339ED98-DDC8-4756-9157-D6197F7D8878}" type="sibTrans" cxnId="{D0EEE681-FA55-4EB1-BBFB-6020FAFD5F50}">
      <dgm:prSet/>
      <dgm:spPr/>
      <dgm:t>
        <a:bodyPr/>
        <a:lstStyle/>
        <a:p>
          <a:endParaRPr lang="en-US"/>
        </a:p>
      </dgm:t>
    </dgm:pt>
    <dgm:pt modelId="{AE8B7E06-418B-4AD7-AAA5-76C24CAE835E}">
      <dgm:prSet phldrT="[Text]"/>
      <dgm:spPr>
        <a:solidFill>
          <a:srgbClr val="FCAF17"/>
        </a:solidFill>
      </dgm:spPr>
      <dgm:t>
        <a:bodyPr/>
        <a:lstStyle/>
        <a:p>
          <a:r>
            <a:rPr lang="en-US" dirty="0">
              <a:solidFill>
                <a:srgbClr val="012169"/>
              </a:solidFill>
            </a:rPr>
            <a:t>Education &amp; Advocacy</a:t>
          </a:r>
        </a:p>
      </dgm:t>
    </dgm:pt>
    <dgm:pt modelId="{7750388E-A7B3-4F5A-B870-A78C488947A7}" type="parTrans" cxnId="{95166F17-BD3F-4B06-9DEB-1AC07070A666}">
      <dgm:prSet/>
      <dgm:spPr>
        <a:ln>
          <a:solidFill>
            <a:srgbClr val="012169"/>
          </a:solidFill>
        </a:ln>
      </dgm:spPr>
      <dgm:t>
        <a:bodyPr/>
        <a:lstStyle/>
        <a:p>
          <a:endParaRPr lang="en-US"/>
        </a:p>
      </dgm:t>
    </dgm:pt>
    <dgm:pt modelId="{3C51308E-82D4-436A-BB2C-43B7AA0208B6}" type="sibTrans" cxnId="{95166F17-BD3F-4B06-9DEB-1AC07070A666}">
      <dgm:prSet/>
      <dgm:spPr/>
      <dgm:t>
        <a:bodyPr/>
        <a:lstStyle/>
        <a:p>
          <a:endParaRPr lang="en-US"/>
        </a:p>
      </dgm:t>
    </dgm:pt>
    <dgm:pt modelId="{FF46F801-2644-475B-82E4-F8F7AC97912F}">
      <dgm:prSet phldrT="[Text]"/>
      <dgm:spPr>
        <a:solidFill>
          <a:srgbClr val="FCAF17"/>
        </a:solidFill>
      </dgm:spPr>
      <dgm:t>
        <a:bodyPr/>
        <a:lstStyle/>
        <a:p>
          <a:r>
            <a:rPr lang="en-US" dirty="0">
              <a:solidFill>
                <a:srgbClr val="012169"/>
              </a:solidFill>
            </a:rPr>
            <a:t>Comprehensive School Counseling Programs</a:t>
          </a:r>
        </a:p>
      </dgm:t>
    </dgm:pt>
    <dgm:pt modelId="{378796EE-6EF2-49E3-AE41-7147AC2A0BE1}" type="parTrans" cxnId="{5BD63201-25C9-4294-870E-498A9039FF9C}">
      <dgm:prSet/>
      <dgm:spPr>
        <a:ln>
          <a:solidFill>
            <a:srgbClr val="012169"/>
          </a:solidFill>
        </a:ln>
      </dgm:spPr>
      <dgm:t>
        <a:bodyPr/>
        <a:lstStyle/>
        <a:p>
          <a:endParaRPr lang="en-US"/>
        </a:p>
      </dgm:t>
    </dgm:pt>
    <dgm:pt modelId="{B33281E8-B849-4F93-85DA-6E4EC56A9E7D}" type="sibTrans" cxnId="{5BD63201-25C9-4294-870E-498A9039FF9C}">
      <dgm:prSet/>
      <dgm:spPr/>
      <dgm:t>
        <a:bodyPr/>
        <a:lstStyle/>
        <a:p>
          <a:endParaRPr lang="en-US"/>
        </a:p>
      </dgm:t>
    </dgm:pt>
    <dgm:pt modelId="{41743E64-022B-4A93-8201-4E4C14CC32AF}">
      <dgm:prSet phldrT="[Text]"/>
      <dgm:spPr>
        <a:solidFill>
          <a:srgbClr val="FCAF17"/>
        </a:solidFill>
      </dgm:spPr>
      <dgm:t>
        <a:bodyPr/>
        <a:lstStyle/>
        <a:p>
          <a:r>
            <a:rPr lang="en-US" dirty="0">
              <a:solidFill>
                <a:srgbClr val="012169"/>
              </a:solidFill>
            </a:rPr>
            <a:t>Relationships</a:t>
          </a:r>
        </a:p>
      </dgm:t>
    </dgm:pt>
    <dgm:pt modelId="{E4579C51-9969-4701-87B9-C5FD739B75B8}" type="parTrans" cxnId="{8F4B47C5-6D5C-4917-A08D-23C9A3CDC21A}">
      <dgm:prSet/>
      <dgm:spPr>
        <a:ln>
          <a:solidFill>
            <a:srgbClr val="012169"/>
          </a:solidFill>
        </a:ln>
      </dgm:spPr>
      <dgm:t>
        <a:bodyPr/>
        <a:lstStyle/>
        <a:p>
          <a:endParaRPr lang="en-US"/>
        </a:p>
      </dgm:t>
    </dgm:pt>
    <dgm:pt modelId="{FF2D1FB8-4B1D-42BB-B3B2-7F01986DAB00}" type="sibTrans" cxnId="{8F4B47C5-6D5C-4917-A08D-23C9A3CDC21A}">
      <dgm:prSet/>
      <dgm:spPr/>
      <dgm:t>
        <a:bodyPr/>
        <a:lstStyle/>
        <a:p>
          <a:endParaRPr lang="en-US"/>
        </a:p>
      </dgm:t>
    </dgm:pt>
    <dgm:pt modelId="{5FEDF43B-12C8-48F2-8965-F78AD6A80753}" type="pres">
      <dgm:prSet presAssocID="{5F05F85C-0E14-4024-8528-405D489D6CE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6A19BAFB-8F21-455C-AF78-3A9800FDD688}" type="pres">
      <dgm:prSet presAssocID="{150E7CCE-E1DF-46E0-A165-7160292E7B4B}" presName="singleCycle" presStyleCnt="0"/>
      <dgm:spPr/>
    </dgm:pt>
    <dgm:pt modelId="{72909ACB-7B1E-4668-8FFE-B99EC6D8B722}" type="pres">
      <dgm:prSet presAssocID="{150E7CCE-E1DF-46E0-A165-7160292E7B4B}" presName="singleCenter" presStyleLbl="node1" presStyleIdx="0" presStyleCnt="4">
        <dgm:presLayoutVars>
          <dgm:chMax val="7"/>
          <dgm:chPref val="7"/>
        </dgm:presLayoutVars>
      </dgm:prSet>
      <dgm:spPr/>
    </dgm:pt>
    <dgm:pt modelId="{12C24CF6-C52C-454A-B498-469ED7E51905}" type="pres">
      <dgm:prSet presAssocID="{7750388E-A7B3-4F5A-B870-A78C488947A7}" presName="Name56" presStyleLbl="parChTrans1D2" presStyleIdx="0" presStyleCnt="3"/>
      <dgm:spPr/>
    </dgm:pt>
    <dgm:pt modelId="{26B83A14-75C1-472B-B05F-FDE062FD1688}" type="pres">
      <dgm:prSet presAssocID="{AE8B7E06-418B-4AD7-AAA5-76C24CAE835E}" presName="text0" presStyleLbl="node1" presStyleIdx="1" presStyleCnt="4" custScaleX="143774" custScaleY="114347" custRadScaleRad="101487" custRadScaleInc="2441">
        <dgm:presLayoutVars>
          <dgm:bulletEnabled val="1"/>
        </dgm:presLayoutVars>
      </dgm:prSet>
      <dgm:spPr/>
    </dgm:pt>
    <dgm:pt modelId="{DF04A7F6-88F1-4B6E-A469-B2623B783DB6}" type="pres">
      <dgm:prSet presAssocID="{378796EE-6EF2-49E3-AE41-7147AC2A0BE1}" presName="Name56" presStyleLbl="parChTrans1D2" presStyleIdx="1" presStyleCnt="3"/>
      <dgm:spPr/>
    </dgm:pt>
    <dgm:pt modelId="{96CFAD74-E570-4267-BDCC-B67E11036308}" type="pres">
      <dgm:prSet presAssocID="{FF46F801-2644-475B-82E4-F8F7AC97912F}" presName="text0" presStyleLbl="node1" presStyleIdx="2" presStyleCnt="4" custScaleX="162926" custScaleY="108362">
        <dgm:presLayoutVars>
          <dgm:bulletEnabled val="1"/>
        </dgm:presLayoutVars>
      </dgm:prSet>
      <dgm:spPr/>
    </dgm:pt>
    <dgm:pt modelId="{0154B994-6CAC-4D27-99AD-0CF0C045123E}" type="pres">
      <dgm:prSet presAssocID="{E4579C51-9969-4701-87B9-C5FD739B75B8}" presName="Name56" presStyleLbl="parChTrans1D2" presStyleIdx="2" presStyleCnt="3"/>
      <dgm:spPr/>
    </dgm:pt>
    <dgm:pt modelId="{2E68B257-D300-4636-B87B-4C82F67805C0}" type="pres">
      <dgm:prSet presAssocID="{41743E64-022B-4A93-8201-4E4C14CC32AF}" presName="text0" presStyleLbl="node1" presStyleIdx="3" presStyleCnt="4" custScaleX="152286" custScaleY="116566">
        <dgm:presLayoutVars>
          <dgm:bulletEnabled val="1"/>
        </dgm:presLayoutVars>
      </dgm:prSet>
      <dgm:spPr/>
    </dgm:pt>
  </dgm:ptLst>
  <dgm:cxnLst>
    <dgm:cxn modelId="{5BD63201-25C9-4294-870E-498A9039FF9C}" srcId="{150E7CCE-E1DF-46E0-A165-7160292E7B4B}" destId="{FF46F801-2644-475B-82E4-F8F7AC97912F}" srcOrd="1" destOrd="0" parTransId="{378796EE-6EF2-49E3-AE41-7147AC2A0BE1}" sibTransId="{B33281E8-B849-4F93-85DA-6E4EC56A9E7D}"/>
    <dgm:cxn modelId="{95166F17-BD3F-4B06-9DEB-1AC07070A666}" srcId="{150E7CCE-E1DF-46E0-A165-7160292E7B4B}" destId="{AE8B7E06-418B-4AD7-AAA5-76C24CAE835E}" srcOrd="0" destOrd="0" parTransId="{7750388E-A7B3-4F5A-B870-A78C488947A7}" sibTransId="{3C51308E-82D4-436A-BB2C-43B7AA0208B6}"/>
    <dgm:cxn modelId="{C01CCF34-71CE-430B-AA99-CBE4F017DE22}" type="presOf" srcId="{FF46F801-2644-475B-82E4-F8F7AC97912F}" destId="{96CFAD74-E570-4267-BDCC-B67E11036308}" srcOrd="0" destOrd="0" presId="urn:microsoft.com/office/officeart/2008/layout/RadialCluster"/>
    <dgm:cxn modelId="{D0EEE681-FA55-4EB1-BBFB-6020FAFD5F50}" srcId="{5F05F85C-0E14-4024-8528-405D489D6CED}" destId="{150E7CCE-E1DF-46E0-A165-7160292E7B4B}" srcOrd="0" destOrd="0" parTransId="{EA4E51EE-2F43-4C2F-8C4F-4218E419F96E}" sibTransId="{8339ED98-DDC8-4756-9157-D6197F7D8878}"/>
    <dgm:cxn modelId="{26B9A792-B50B-4B44-ACFC-ED1F6C4156EB}" type="presOf" srcId="{150E7CCE-E1DF-46E0-A165-7160292E7B4B}" destId="{72909ACB-7B1E-4668-8FFE-B99EC6D8B722}" srcOrd="0" destOrd="0" presId="urn:microsoft.com/office/officeart/2008/layout/RadialCluster"/>
    <dgm:cxn modelId="{97C3999A-0DDF-4E58-84FC-97D2CF3369C8}" type="presOf" srcId="{378796EE-6EF2-49E3-AE41-7147AC2A0BE1}" destId="{DF04A7F6-88F1-4B6E-A469-B2623B783DB6}" srcOrd="0" destOrd="0" presId="urn:microsoft.com/office/officeart/2008/layout/RadialCluster"/>
    <dgm:cxn modelId="{105906AB-1270-4AF5-B0A5-00B65E530F77}" type="presOf" srcId="{E4579C51-9969-4701-87B9-C5FD739B75B8}" destId="{0154B994-6CAC-4D27-99AD-0CF0C045123E}" srcOrd="0" destOrd="0" presId="urn:microsoft.com/office/officeart/2008/layout/RadialCluster"/>
    <dgm:cxn modelId="{0E43EDAC-D6D5-4406-B060-AB29EB4A65E0}" type="presOf" srcId="{5F05F85C-0E14-4024-8528-405D489D6CED}" destId="{5FEDF43B-12C8-48F2-8965-F78AD6A80753}" srcOrd="0" destOrd="0" presId="urn:microsoft.com/office/officeart/2008/layout/RadialCluster"/>
    <dgm:cxn modelId="{C3FE0FB6-FCFB-480A-870D-8AD1DF71F243}" type="presOf" srcId="{AE8B7E06-418B-4AD7-AAA5-76C24CAE835E}" destId="{26B83A14-75C1-472B-B05F-FDE062FD1688}" srcOrd="0" destOrd="0" presId="urn:microsoft.com/office/officeart/2008/layout/RadialCluster"/>
    <dgm:cxn modelId="{8F4B47C5-6D5C-4917-A08D-23C9A3CDC21A}" srcId="{150E7CCE-E1DF-46E0-A165-7160292E7B4B}" destId="{41743E64-022B-4A93-8201-4E4C14CC32AF}" srcOrd="2" destOrd="0" parTransId="{E4579C51-9969-4701-87B9-C5FD739B75B8}" sibTransId="{FF2D1FB8-4B1D-42BB-B3B2-7F01986DAB00}"/>
    <dgm:cxn modelId="{0705D8F6-E247-4B40-AF00-D467DF56B3A9}" type="presOf" srcId="{41743E64-022B-4A93-8201-4E4C14CC32AF}" destId="{2E68B257-D300-4636-B87B-4C82F67805C0}" srcOrd="0" destOrd="0" presId="urn:microsoft.com/office/officeart/2008/layout/RadialCluster"/>
    <dgm:cxn modelId="{E865B8F9-661B-42A7-A45F-DFB2A696C61C}" type="presOf" srcId="{7750388E-A7B3-4F5A-B870-A78C488947A7}" destId="{12C24CF6-C52C-454A-B498-469ED7E51905}" srcOrd="0" destOrd="0" presId="urn:microsoft.com/office/officeart/2008/layout/RadialCluster"/>
    <dgm:cxn modelId="{BC077D63-49A9-4084-B7CE-0B49E611BCC1}" type="presParOf" srcId="{5FEDF43B-12C8-48F2-8965-F78AD6A80753}" destId="{6A19BAFB-8F21-455C-AF78-3A9800FDD688}" srcOrd="0" destOrd="0" presId="urn:microsoft.com/office/officeart/2008/layout/RadialCluster"/>
    <dgm:cxn modelId="{802E1B9D-BEB0-480D-BD4E-5FCF7FE4BEF5}" type="presParOf" srcId="{6A19BAFB-8F21-455C-AF78-3A9800FDD688}" destId="{72909ACB-7B1E-4668-8FFE-B99EC6D8B722}" srcOrd="0" destOrd="0" presId="urn:microsoft.com/office/officeart/2008/layout/RadialCluster"/>
    <dgm:cxn modelId="{FF20E1C1-E1DF-413E-B758-1378A8328C8C}" type="presParOf" srcId="{6A19BAFB-8F21-455C-AF78-3A9800FDD688}" destId="{12C24CF6-C52C-454A-B498-469ED7E51905}" srcOrd="1" destOrd="0" presId="urn:microsoft.com/office/officeart/2008/layout/RadialCluster"/>
    <dgm:cxn modelId="{C49156F6-08F2-4202-970B-90923EE7E3ED}" type="presParOf" srcId="{6A19BAFB-8F21-455C-AF78-3A9800FDD688}" destId="{26B83A14-75C1-472B-B05F-FDE062FD1688}" srcOrd="2" destOrd="0" presId="urn:microsoft.com/office/officeart/2008/layout/RadialCluster"/>
    <dgm:cxn modelId="{441129E2-9431-43C4-A316-9A6417245F7E}" type="presParOf" srcId="{6A19BAFB-8F21-455C-AF78-3A9800FDD688}" destId="{DF04A7F6-88F1-4B6E-A469-B2623B783DB6}" srcOrd="3" destOrd="0" presId="urn:microsoft.com/office/officeart/2008/layout/RadialCluster"/>
    <dgm:cxn modelId="{CF3A6D92-2382-4450-B1CE-8AF72FCF53FE}" type="presParOf" srcId="{6A19BAFB-8F21-455C-AF78-3A9800FDD688}" destId="{96CFAD74-E570-4267-BDCC-B67E11036308}" srcOrd="4" destOrd="0" presId="urn:microsoft.com/office/officeart/2008/layout/RadialCluster"/>
    <dgm:cxn modelId="{5864A9D1-5893-443B-8E03-BEFEF5F20422}" type="presParOf" srcId="{6A19BAFB-8F21-455C-AF78-3A9800FDD688}" destId="{0154B994-6CAC-4D27-99AD-0CF0C045123E}" srcOrd="5" destOrd="0" presId="urn:microsoft.com/office/officeart/2008/layout/RadialCluster"/>
    <dgm:cxn modelId="{CC783C4E-3571-4347-AC37-6CA16B0D5241}" type="presParOf" srcId="{6A19BAFB-8F21-455C-AF78-3A9800FDD688}" destId="{2E68B257-D300-4636-B87B-4C82F67805C0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076569-BEFC-4C4D-B996-CF5FD31C491D}">
      <dsp:nvSpPr>
        <dsp:cNvPr id="0" name=""/>
        <dsp:cNvSpPr/>
      </dsp:nvSpPr>
      <dsp:spPr>
        <a:xfrm>
          <a:off x="6837291" y="584574"/>
          <a:ext cx="1548556" cy="1548810"/>
        </a:xfrm>
        <a:prstGeom prst="ellipse">
          <a:avLst/>
        </a:prstGeom>
        <a:solidFill>
          <a:srgbClr val="BF0D3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669FC2-71BB-4A29-96E0-126223EE2057}">
      <dsp:nvSpPr>
        <dsp:cNvPr id="0" name=""/>
        <dsp:cNvSpPr/>
      </dsp:nvSpPr>
      <dsp:spPr>
        <a:xfrm>
          <a:off x="6888388" y="636210"/>
          <a:ext cx="1445539" cy="144553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F0D3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Arizona Department of Education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2 years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School Counselor Specialist </a:t>
          </a:r>
        </a:p>
      </dsp:txBody>
      <dsp:txXfrm>
        <a:off x="7095246" y="842755"/>
        <a:ext cx="1032646" cy="1032449"/>
      </dsp:txXfrm>
    </dsp:sp>
    <dsp:sp modelId="{E789F654-1044-42F2-88C7-81DE30D59A72}">
      <dsp:nvSpPr>
        <dsp:cNvPr id="0" name=""/>
        <dsp:cNvSpPr/>
      </dsp:nvSpPr>
      <dsp:spPr>
        <a:xfrm rot="2700000">
          <a:off x="5272669" y="587436"/>
          <a:ext cx="1548377" cy="1548377"/>
        </a:xfrm>
        <a:prstGeom prst="teardrop">
          <a:avLst>
            <a:gd name="adj" fmla="val 100000"/>
          </a:avLst>
        </a:prstGeom>
        <a:solidFill>
          <a:srgbClr val="BF0D3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3BADBD-71B8-4F2B-A669-3B5387F48E32}">
      <dsp:nvSpPr>
        <dsp:cNvPr id="0" name=""/>
        <dsp:cNvSpPr/>
      </dsp:nvSpPr>
      <dsp:spPr>
        <a:xfrm>
          <a:off x="5288734" y="636210"/>
          <a:ext cx="1445539" cy="144553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F0D3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Phoenix Union High School District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3 years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Counselor Facilitator</a:t>
          </a:r>
        </a:p>
      </dsp:txBody>
      <dsp:txXfrm>
        <a:off x="5494769" y="842755"/>
        <a:ext cx="1032646" cy="1032449"/>
      </dsp:txXfrm>
    </dsp:sp>
    <dsp:sp modelId="{3AE7EA4C-2109-46E7-94A0-44A554F43A5D}">
      <dsp:nvSpPr>
        <dsp:cNvPr id="0" name=""/>
        <dsp:cNvSpPr/>
      </dsp:nvSpPr>
      <dsp:spPr>
        <a:xfrm rot="2700000">
          <a:off x="3636425" y="587436"/>
          <a:ext cx="1548377" cy="1548377"/>
        </a:xfrm>
        <a:prstGeom prst="teardrop">
          <a:avLst>
            <a:gd name="adj" fmla="val 100000"/>
          </a:avLst>
        </a:prstGeom>
        <a:solidFill>
          <a:srgbClr val="BF0D3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337029-255A-45FE-8B35-C80F10D65D55}">
      <dsp:nvSpPr>
        <dsp:cNvPr id="0" name=""/>
        <dsp:cNvSpPr/>
      </dsp:nvSpPr>
      <dsp:spPr>
        <a:xfrm>
          <a:off x="3688256" y="636210"/>
          <a:ext cx="1445539" cy="144553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F0D3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Agua Fria High School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8 years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School Counselor &amp; Department Chair</a:t>
          </a:r>
        </a:p>
      </dsp:txBody>
      <dsp:txXfrm>
        <a:off x="3894291" y="842755"/>
        <a:ext cx="1032646" cy="1032449"/>
      </dsp:txXfrm>
    </dsp:sp>
    <dsp:sp modelId="{48AB87D5-32F5-4412-B788-00A2368FB706}">
      <dsp:nvSpPr>
        <dsp:cNvPr id="0" name=""/>
        <dsp:cNvSpPr/>
      </dsp:nvSpPr>
      <dsp:spPr>
        <a:xfrm rot="2700000">
          <a:off x="2035947" y="584655"/>
          <a:ext cx="1548377" cy="1548377"/>
        </a:xfrm>
        <a:prstGeom prst="teardrop">
          <a:avLst>
            <a:gd name="adj" fmla="val 100000"/>
          </a:avLst>
        </a:prstGeom>
        <a:solidFill>
          <a:srgbClr val="BF0D3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C8F286-EA4E-4534-B67F-8B15DC443872}">
      <dsp:nvSpPr>
        <dsp:cNvPr id="0" name=""/>
        <dsp:cNvSpPr/>
      </dsp:nvSpPr>
      <dsp:spPr>
        <a:xfrm>
          <a:off x="2087779" y="636210"/>
          <a:ext cx="1445539" cy="144553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F0D3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Millennium High School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3 years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School Counselor</a:t>
          </a:r>
        </a:p>
      </dsp:txBody>
      <dsp:txXfrm>
        <a:off x="2294637" y="842755"/>
        <a:ext cx="1032646" cy="1032449"/>
      </dsp:txXfrm>
    </dsp:sp>
    <dsp:sp modelId="{8A4C243D-08CE-471A-A3F4-18FAFE51A854}">
      <dsp:nvSpPr>
        <dsp:cNvPr id="0" name=""/>
        <dsp:cNvSpPr/>
      </dsp:nvSpPr>
      <dsp:spPr>
        <a:xfrm rot="2700000">
          <a:off x="517891" y="575038"/>
          <a:ext cx="1548377" cy="1548377"/>
        </a:xfrm>
        <a:prstGeom prst="teardrop">
          <a:avLst>
            <a:gd name="adj" fmla="val 100000"/>
          </a:avLst>
        </a:prstGeom>
        <a:solidFill>
          <a:srgbClr val="BF0D3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AF097C-C705-4305-93FF-3FE6E3B06173}">
      <dsp:nvSpPr>
        <dsp:cNvPr id="0" name=""/>
        <dsp:cNvSpPr/>
      </dsp:nvSpPr>
      <dsp:spPr>
        <a:xfrm>
          <a:off x="487301" y="636210"/>
          <a:ext cx="1445539" cy="144553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F0D3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Stapley Junior High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6 years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English Teacher</a:t>
          </a:r>
        </a:p>
      </dsp:txBody>
      <dsp:txXfrm>
        <a:off x="694160" y="842755"/>
        <a:ext cx="1032646" cy="10324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09ACB-7B1E-4668-8FFE-B99EC6D8B722}">
      <dsp:nvSpPr>
        <dsp:cNvPr id="0" name=""/>
        <dsp:cNvSpPr/>
      </dsp:nvSpPr>
      <dsp:spPr>
        <a:xfrm>
          <a:off x="1169615" y="1210575"/>
          <a:ext cx="812850" cy="812850"/>
        </a:xfrm>
        <a:prstGeom prst="roundRect">
          <a:avLst/>
        </a:prstGeom>
        <a:solidFill>
          <a:srgbClr val="BF0D3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Associations</a:t>
          </a:r>
        </a:p>
      </dsp:txBody>
      <dsp:txXfrm>
        <a:off x="1209295" y="1250255"/>
        <a:ext cx="733490" cy="733490"/>
      </dsp:txXfrm>
    </dsp:sp>
    <dsp:sp modelId="{12C24CF6-C52C-454A-B498-469ED7E51905}">
      <dsp:nvSpPr>
        <dsp:cNvPr id="0" name=""/>
        <dsp:cNvSpPr/>
      </dsp:nvSpPr>
      <dsp:spPr>
        <a:xfrm rot="16030512">
          <a:off x="1272652" y="940876"/>
          <a:ext cx="5400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0052" y="0"/>
              </a:lnTo>
            </a:path>
          </a:pathLst>
        </a:custGeom>
        <a:noFill/>
        <a:ln w="25400" cap="flat" cmpd="sng" algn="ctr">
          <a:solidFill>
            <a:srgbClr val="01216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83A14-75C1-472B-B05F-FDE062FD1688}">
      <dsp:nvSpPr>
        <dsp:cNvPr id="0" name=""/>
        <dsp:cNvSpPr/>
      </dsp:nvSpPr>
      <dsp:spPr>
        <a:xfrm>
          <a:off x="1100935" y="76693"/>
          <a:ext cx="827539" cy="594484"/>
        </a:xfrm>
        <a:prstGeom prst="roundRect">
          <a:avLst/>
        </a:prstGeom>
        <a:solidFill>
          <a:srgbClr val="FCAF1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rgbClr val="012169"/>
              </a:solidFill>
            </a:rPr>
            <a:t>ACTEAZ</a:t>
          </a:r>
        </a:p>
      </dsp:txBody>
      <dsp:txXfrm>
        <a:off x="1129955" y="105713"/>
        <a:ext cx="769499" cy="536444"/>
      </dsp:txXfrm>
    </dsp:sp>
    <dsp:sp modelId="{DF04A7F6-88F1-4B6E-A469-B2623B783DB6}">
      <dsp:nvSpPr>
        <dsp:cNvPr id="0" name=""/>
        <dsp:cNvSpPr/>
      </dsp:nvSpPr>
      <dsp:spPr>
        <a:xfrm rot="1800000">
          <a:off x="1960318" y="1934302"/>
          <a:ext cx="3306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0610" y="0"/>
              </a:lnTo>
            </a:path>
          </a:pathLst>
        </a:custGeom>
        <a:noFill/>
        <a:ln w="25400" cap="flat" cmpd="sng" algn="ctr">
          <a:solidFill>
            <a:srgbClr val="01216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CFAD74-E570-4267-BDCC-B67E11036308}">
      <dsp:nvSpPr>
        <dsp:cNvPr id="0" name=""/>
        <dsp:cNvSpPr/>
      </dsp:nvSpPr>
      <dsp:spPr>
        <a:xfrm>
          <a:off x="2268782" y="1885887"/>
          <a:ext cx="777691" cy="711134"/>
        </a:xfrm>
        <a:prstGeom prst="roundRect">
          <a:avLst/>
        </a:prstGeom>
        <a:solidFill>
          <a:srgbClr val="FCAF1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012169"/>
              </a:solidFill>
            </a:rPr>
            <a:t>AzCTE Leads</a:t>
          </a:r>
        </a:p>
      </dsp:txBody>
      <dsp:txXfrm>
        <a:off x="2303497" y="1920602"/>
        <a:ext cx="708261" cy="641704"/>
      </dsp:txXfrm>
    </dsp:sp>
    <dsp:sp modelId="{0154B994-6CAC-4D27-99AD-0CF0C045123E}">
      <dsp:nvSpPr>
        <dsp:cNvPr id="0" name=""/>
        <dsp:cNvSpPr/>
      </dsp:nvSpPr>
      <dsp:spPr>
        <a:xfrm rot="9000000">
          <a:off x="845467" y="1938504"/>
          <a:ext cx="3474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7420" y="0"/>
              </a:lnTo>
            </a:path>
          </a:pathLst>
        </a:custGeom>
        <a:noFill/>
        <a:ln w="25400" cap="flat" cmpd="sng" algn="ctr">
          <a:solidFill>
            <a:srgbClr val="01216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68B257-D300-4636-B87B-4C82F67805C0}">
      <dsp:nvSpPr>
        <dsp:cNvPr id="0" name=""/>
        <dsp:cNvSpPr/>
      </dsp:nvSpPr>
      <dsp:spPr>
        <a:xfrm>
          <a:off x="120164" y="1844257"/>
          <a:ext cx="748576" cy="794394"/>
        </a:xfrm>
        <a:prstGeom prst="roundRect">
          <a:avLst/>
        </a:prstGeom>
        <a:solidFill>
          <a:srgbClr val="FCAF1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12169"/>
              </a:solidFill>
            </a:rPr>
            <a:t>AzSCA</a:t>
          </a:r>
        </a:p>
      </dsp:txBody>
      <dsp:txXfrm>
        <a:off x="156706" y="1880799"/>
        <a:ext cx="675492" cy="721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09ACB-7B1E-4668-8FFE-B99EC6D8B722}">
      <dsp:nvSpPr>
        <dsp:cNvPr id="0" name=""/>
        <dsp:cNvSpPr/>
      </dsp:nvSpPr>
      <dsp:spPr>
        <a:xfrm>
          <a:off x="915687" y="1314370"/>
          <a:ext cx="797050" cy="797050"/>
        </a:xfrm>
        <a:prstGeom prst="roundRect">
          <a:avLst/>
        </a:prstGeom>
        <a:solidFill>
          <a:srgbClr val="BF0D3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Goals</a:t>
          </a:r>
        </a:p>
      </dsp:txBody>
      <dsp:txXfrm>
        <a:off x="954596" y="1353279"/>
        <a:ext cx="719232" cy="719232"/>
      </dsp:txXfrm>
    </dsp:sp>
    <dsp:sp modelId="{12C24CF6-C52C-454A-B498-469ED7E51905}">
      <dsp:nvSpPr>
        <dsp:cNvPr id="0" name=""/>
        <dsp:cNvSpPr/>
      </dsp:nvSpPr>
      <dsp:spPr>
        <a:xfrm rot="16287876">
          <a:off x="1061902" y="1045073"/>
          <a:ext cx="5387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8770" y="0"/>
              </a:lnTo>
            </a:path>
          </a:pathLst>
        </a:custGeom>
        <a:noFill/>
        <a:ln w="25400" cap="flat" cmpd="sng" algn="ctr">
          <a:solidFill>
            <a:srgbClr val="01216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83A14-75C1-472B-B05F-FDE062FD1688}">
      <dsp:nvSpPr>
        <dsp:cNvPr id="0" name=""/>
        <dsp:cNvSpPr/>
      </dsp:nvSpPr>
      <dsp:spPr>
        <a:xfrm>
          <a:off x="962085" y="165136"/>
          <a:ext cx="767787" cy="610640"/>
        </a:xfrm>
        <a:prstGeom prst="roundRect">
          <a:avLst/>
        </a:prstGeom>
        <a:solidFill>
          <a:srgbClr val="FCAF1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012169"/>
              </a:solidFill>
            </a:rPr>
            <a:t>Education &amp; Advocacy</a:t>
          </a:r>
        </a:p>
      </dsp:txBody>
      <dsp:txXfrm>
        <a:off x="991894" y="194945"/>
        <a:ext cx="708169" cy="551022"/>
      </dsp:txXfrm>
    </dsp:sp>
    <dsp:sp modelId="{DF04A7F6-88F1-4B6E-A469-B2623B783DB6}">
      <dsp:nvSpPr>
        <dsp:cNvPr id="0" name=""/>
        <dsp:cNvSpPr/>
      </dsp:nvSpPr>
      <dsp:spPr>
        <a:xfrm rot="1800000">
          <a:off x="1695179" y="2008516"/>
          <a:ext cx="2621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2126" y="0"/>
              </a:lnTo>
            </a:path>
          </a:pathLst>
        </a:custGeom>
        <a:noFill/>
        <a:ln w="25400" cap="flat" cmpd="sng" algn="ctr">
          <a:solidFill>
            <a:srgbClr val="01216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CFAD74-E570-4267-BDCC-B67E11036308}">
      <dsp:nvSpPr>
        <dsp:cNvPr id="0" name=""/>
        <dsp:cNvSpPr/>
      </dsp:nvSpPr>
      <dsp:spPr>
        <a:xfrm>
          <a:off x="1939746" y="2035874"/>
          <a:ext cx="870064" cy="578679"/>
        </a:xfrm>
        <a:prstGeom prst="roundRect">
          <a:avLst/>
        </a:prstGeom>
        <a:solidFill>
          <a:srgbClr val="FCAF1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rgbClr val="012169"/>
              </a:solidFill>
            </a:rPr>
            <a:t>Comprehensive School Counseling Programs</a:t>
          </a:r>
        </a:p>
      </dsp:txBody>
      <dsp:txXfrm>
        <a:off x="1967995" y="2064123"/>
        <a:ext cx="813566" cy="522181"/>
      </dsp:txXfrm>
    </dsp:sp>
    <dsp:sp modelId="{0154B994-6CAC-4D27-99AD-0CF0C045123E}">
      <dsp:nvSpPr>
        <dsp:cNvPr id="0" name=""/>
        <dsp:cNvSpPr/>
      </dsp:nvSpPr>
      <dsp:spPr>
        <a:xfrm rot="9000000">
          <a:off x="640512" y="2016717"/>
          <a:ext cx="2949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931" y="0"/>
              </a:lnTo>
            </a:path>
          </a:pathLst>
        </a:custGeom>
        <a:noFill/>
        <a:ln w="25400" cap="flat" cmpd="sng" algn="ctr">
          <a:solidFill>
            <a:srgbClr val="01216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68B257-D300-4636-B87B-4C82F67805C0}">
      <dsp:nvSpPr>
        <dsp:cNvPr id="0" name=""/>
        <dsp:cNvSpPr/>
      </dsp:nvSpPr>
      <dsp:spPr>
        <a:xfrm>
          <a:off x="-152974" y="2013968"/>
          <a:ext cx="813243" cy="622490"/>
        </a:xfrm>
        <a:prstGeom prst="roundRect">
          <a:avLst/>
        </a:prstGeom>
        <a:solidFill>
          <a:srgbClr val="FCAF1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rgbClr val="012169"/>
              </a:solidFill>
            </a:rPr>
            <a:t>Relationships</a:t>
          </a:r>
        </a:p>
      </dsp:txBody>
      <dsp:txXfrm>
        <a:off x="-122587" y="2044355"/>
        <a:ext cx="752469" cy="561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0" y="380"/>
            <a:ext cx="12192000" cy="76200"/>
          </a:xfrm>
          <a:custGeom>
            <a:avLst/>
            <a:gdLst/>
            <a:ahLst/>
            <a:cxnLst/>
            <a:rect l="l" t="t" r="r" b="b"/>
            <a:pathLst>
              <a:path w="12192000" h="76200">
                <a:moveTo>
                  <a:pt x="0" y="76200"/>
                </a:moveTo>
                <a:lnTo>
                  <a:pt x="12192000" y="76200"/>
                </a:lnTo>
                <a:lnTo>
                  <a:pt x="121920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01F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80" y="380"/>
            <a:ext cx="12192000" cy="76200"/>
          </a:xfrm>
          <a:custGeom>
            <a:avLst/>
            <a:gdLst/>
            <a:ahLst/>
            <a:cxnLst/>
            <a:rect l="l" t="t" r="r" b="b"/>
            <a:pathLst>
              <a:path w="12192000" h="76200">
                <a:moveTo>
                  <a:pt x="0" y="76200"/>
                </a:moveTo>
                <a:lnTo>
                  <a:pt x="12192000" y="76200"/>
                </a:lnTo>
                <a:lnTo>
                  <a:pt x="121920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525">
            <a:solidFill>
              <a:srgbClr val="0020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12069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1708" y="1498600"/>
            <a:ext cx="11015705" cy="3860800"/>
          </a:xfrm>
        </p:spPr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24838" y="1881885"/>
            <a:ext cx="8942323" cy="1564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24838" y="1881885"/>
            <a:ext cx="8942323" cy="1564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76200"/>
          </a:xfrm>
          <a:custGeom>
            <a:avLst/>
            <a:gdLst/>
            <a:ahLst/>
            <a:cxnLst/>
            <a:rect l="l" t="t" r="r" b="b"/>
            <a:pathLst>
              <a:path w="9144000" h="76200">
                <a:moveTo>
                  <a:pt x="0" y="76200"/>
                </a:moveTo>
                <a:lnTo>
                  <a:pt x="9144000" y="76200"/>
                </a:lnTo>
                <a:lnTo>
                  <a:pt x="91440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12069"/>
          </a:solidFill>
          <a:ln>
            <a:solidFill>
              <a:srgbClr val="012169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74173" y="151320"/>
            <a:ext cx="9443652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012069"/>
                </a:solidFill>
                <a:latin typeface="Franklin Gothic Medium"/>
                <a:cs typeface="Franklin Gothic Medium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5092" y="1580451"/>
            <a:ext cx="11261817" cy="3860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92897" y="6488912"/>
            <a:ext cx="30733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Franklin Gothic Medium"/>
                <a:cs typeface="Franklin Gothic Medium"/>
              </a:defRPr>
            </a:lvl1pPr>
          </a:lstStyle>
          <a:p>
            <a:pPr marL="115570">
              <a:lnSpc>
                <a:spcPct val="100000"/>
              </a:lnSpc>
            </a:pPr>
            <a:fld id="{81D60167-4931-47E6-BA6A-407CBD079E47}" type="slidenum">
              <a:rPr dirty="0"/>
              <a:pPr marL="11557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>
        <a:defRPr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counselor.org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/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diagramData" Target="../diagrams/data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ed.gov/cte/arizona-career-literacy" TargetMode="External"/><Relationship Id="rId2" Type="http://schemas.openxmlformats.org/officeDocument/2006/relationships/hyperlink" Target="https://www.schoolcounselor.org/Standards-Positions/Standards/ASCA-Mindsets-Behaviors-for-Student-Succes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choolcounselor.org/Publications-Research/Publications/Free-ASCA-Resources/Toolkits" TargetMode="External"/><Relationship Id="rId4" Type="http://schemas.openxmlformats.org/officeDocument/2006/relationships/hyperlink" Target="http://www.azed.gov/cte/profskills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amanda.nolasco@azed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ed.gov/cte/profskills" TargetMode="External"/><Relationship Id="rId2" Type="http://schemas.openxmlformats.org/officeDocument/2006/relationships/hyperlink" Target="http://www.azed.gov/cte/arizona-career-literac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counselor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hoolcounselor.org/getmedia/7428a787-a452-4abb-afec-d78ec77870cd/Mindsets-Behaviors.pdf" TargetMode="External"/><Relationship Id="rId2" Type="http://schemas.openxmlformats.org/officeDocument/2006/relationships/hyperlink" Target="http://www.schoolcounselor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schoolcounselor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schoolcounselor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177153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1999" y="0"/>
                </a:lnTo>
              </a:path>
            </a:pathLst>
          </a:custGeom>
          <a:ln w="57150">
            <a:solidFill>
              <a:srgbClr val="0020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95265" y="6269735"/>
            <a:ext cx="2601467" cy="5882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1624838" y="1881885"/>
            <a:ext cx="8942323" cy="7950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155"/>
              </a:lnSpc>
            </a:pPr>
            <a:r>
              <a:rPr spc="-5" dirty="0"/>
              <a:t>Career Conversation</a:t>
            </a:r>
            <a:r>
              <a:rPr spc="5" dirty="0"/>
              <a:t> </a:t>
            </a:r>
            <a:r>
              <a:rPr spc="-5" dirty="0"/>
              <a:t>Starters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77238" y="3603244"/>
            <a:ext cx="8637905" cy="17089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Amanda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Nolasco</a:t>
            </a:r>
            <a:endParaRPr sz="2400" dirty="0">
              <a:latin typeface="Arial"/>
              <a:cs typeface="Arial"/>
            </a:endParaRPr>
          </a:p>
          <a:p>
            <a:pPr marL="12065" marR="5080" algn="ctr">
              <a:lnSpc>
                <a:spcPct val="1246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School Counselor Specialist </a:t>
            </a:r>
            <a:endParaRPr lang="en-US" sz="2400" spc="-5" dirty="0">
              <a:latin typeface="Arial"/>
              <a:cs typeface="Arial"/>
            </a:endParaRPr>
          </a:p>
          <a:p>
            <a:pPr marL="12065" marR="5080" algn="ctr">
              <a:lnSpc>
                <a:spcPct val="1246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 Arizona Department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Education  </a:t>
            </a:r>
            <a:endParaRPr lang="en-US" sz="2400" spc="-5" dirty="0">
              <a:latin typeface="Arial"/>
              <a:cs typeface="Arial"/>
            </a:endParaRPr>
          </a:p>
          <a:p>
            <a:pPr marL="12065" marR="5080" algn="ctr">
              <a:lnSpc>
                <a:spcPct val="124600"/>
              </a:lnSpc>
              <a:spcBef>
                <a:spcPts val="5"/>
              </a:spcBef>
            </a:pPr>
            <a:r>
              <a:rPr lang="en-US" sz="2400" spc="-5" dirty="0">
                <a:latin typeface="Arial"/>
                <a:cs typeface="Arial"/>
              </a:rPr>
              <a:t>July 2021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1694" y="138938"/>
            <a:ext cx="6954520" cy="507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10" dirty="0">
                <a:solidFill>
                  <a:srgbClr val="001F69"/>
                </a:solidFill>
                <a:latin typeface="Franklin Gothic Medium"/>
                <a:cs typeface="Franklin Gothic Medium"/>
              </a:rPr>
              <a:t>Career Conversation Starters </a:t>
            </a:r>
            <a:r>
              <a:rPr sz="3200" spc="-5" dirty="0">
                <a:solidFill>
                  <a:srgbClr val="001F69"/>
                </a:solidFill>
                <a:latin typeface="Franklin Gothic Medium"/>
                <a:cs typeface="Franklin Gothic Medium"/>
              </a:rPr>
              <a:t>-</a:t>
            </a:r>
            <a:r>
              <a:rPr sz="3200" spc="120" dirty="0">
                <a:solidFill>
                  <a:srgbClr val="001F69"/>
                </a:solidFill>
                <a:latin typeface="Franklin Gothic Medium"/>
                <a:cs typeface="Franklin Gothic Medium"/>
              </a:rPr>
              <a:t> </a:t>
            </a:r>
            <a:r>
              <a:rPr sz="3200" spc="-10" dirty="0">
                <a:solidFill>
                  <a:srgbClr val="001F69"/>
                </a:solidFill>
                <a:latin typeface="Franklin Gothic Medium"/>
                <a:cs typeface="Franklin Gothic Medium"/>
              </a:rPr>
              <a:t>Premises</a:t>
            </a:r>
            <a:endParaRPr sz="32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33805" y="1485900"/>
            <a:ext cx="10725150" cy="388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310621" y="6634480"/>
            <a:ext cx="1780539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Source:</a:t>
            </a:r>
            <a:r>
              <a:rPr sz="900" spc="2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  <a:hlinkClick r:id="rId3"/>
              </a:rPr>
              <a:t>www.schoolcounselor.org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62755" y="864108"/>
            <a:ext cx="4671059" cy="1629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796791" y="317639"/>
            <a:ext cx="1047750" cy="415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86715">
              <a:lnSpc>
                <a:spcPct val="74900"/>
              </a:lnSpc>
            </a:pPr>
            <a:r>
              <a:rPr sz="1750" b="1" spc="15" dirty="0">
                <a:solidFill>
                  <a:srgbClr val="A7A9AC"/>
                </a:solidFill>
                <a:latin typeface="Arial Narrow"/>
                <a:cs typeface="Arial Narrow"/>
              </a:rPr>
              <a:t>H </a:t>
            </a:r>
            <a:r>
              <a:rPr sz="1750" b="1" spc="5" dirty="0">
                <a:solidFill>
                  <a:srgbClr val="A7A9AC"/>
                </a:solidFill>
                <a:latin typeface="Arial Narrow"/>
                <a:cs typeface="Arial Narrow"/>
              </a:rPr>
              <a:t>I </a:t>
            </a:r>
            <a:r>
              <a:rPr sz="1750" b="1" spc="65" dirty="0">
                <a:solidFill>
                  <a:srgbClr val="A7A9AC"/>
                </a:solidFill>
                <a:latin typeface="Arial Narrow"/>
                <a:cs typeface="Arial Narrow"/>
              </a:rPr>
              <a:t>GH  </a:t>
            </a:r>
            <a:r>
              <a:rPr sz="1750" b="1" spc="10" dirty="0">
                <a:solidFill>
                  <a:srgbClr val="A7A9AC"/>
                </a:solidFill>
                <a:latin typeface="Arial Narrow"/>
                <a:cs typeface="Arial Narrow"/>
              </a:rPr>
              <a:t>S</a:t>
            </a:r>
            <a:r>
              <a:rPr sz="1750" b="1" spc="5" dirty="0">
                <a:solidFill>
                  <a:srgbClr val="A7A9AC"/>
                </a:solidFill>
                <a:latin typeface="Arial Narrow"/>
                <a:cs typeface="Arial Narrow"/>
              </a:rPr>
              <a:t> </a:t>
            </a:r>
            <a:r>
              <a:rPr sz="1750" b="1" spc="15" dirty="0">
                <a:solidFill>
                  <a:srgbClr val="A7A9AC"/>
                </a:solidFill>
                <a:latin typeface="Arial Narrow"/>
                <a:cs typeface="Arial Narrow"/>
              </a:rPr>
              <a:t>C</a:t>
            </a:r>
            <a:r>
              <a:rPr sz="1750" b="1" spc="-145" dirty="0">
                <a:solidFill>
                  <a:srgbClr val="A7A9AC"/>
                </a:solidFill>
                <a:latin typeface="Arial Narrow"/>
                <a:cs typeface="Arial Narrow"/>
              </a:rPr>
              <a:t> </a:t>
            </a:r>
            <a:r>
              <a:rPr sz="1750" b="1" spc="15" dirty="0">
                <a:solidFill>
                  <a:srgbClr val="A7A9AC"/>
                </a:solidFill>
                <a:latin typeface="Arial Narrow"/>
                <a:cs typeface="Arial Narrow"/>
              </a:rPr>
              <a:t>H</a:t>
            </a:r>
            <a:r>
              <a:rPr sz="1750" b="1" spc="40" dirty="0">
                <a:solidFill>
                  <a:srgbClr val="A7A9AC"/>
                </a:solidFill>
                <a:latin typeface="Arial Narrow"/>
                <a:cs typeface="Arial Narrow"/>
              </a:rPr>
              <a:t> </a:t>
            </a:r>
            <a:r>
              <a:rPr sz="1750" b="1" spc="15" dirty="0">
                <a:solidFill>
                  <a:srgbClr val="A7A9AC"/>
                </a:solidFill>
                <a:latin typeface="Arial Narrow"/>
                <a:cs typeface="Arial Narrow"/>
              </a:rPr>
              <a:t>O</a:t>
            </a:r>
            <a:r>
              <a:rPr sz="1750" b="1" spc="-60" dirty="0">
                <a:solidFill>
                  <a:srgbClr val="A7A9AC"/>
                </a:solidFill>
                <a:latin typeface="Arial Narrow"/>
                <a:cs typeface="Arial Narrow"/>
              </a:rPr>
              <a:t> </a:t>
            </a:r>
            <a:r>
              <a:rPr sz="1750" b="1" spc="15" dirty="0">
                <a:solidFill>
                  <a:srgbClr val="A7A9AC"/>
                </a:solidFill>
                <a:latin typeface="Arial Narrow"/>
                <a:cs typeface="Arial Narrow"/>
              </a:rPr>
              <a:t>O</a:t>
            </a:r>
            <a:r>
              <a:rPr sz="1750" b="1" spc="-125" dirty="0">
                <a:solidFill>
                  <a:srgbClr val="A7A9AC"/>
                </a:solidFill>
                <a:latin typeface="Arial Narrow"/>
                <a:cs typeface="Arial Narrow"/>
              </a:rPr>
              <a:t> </a:t>
            </a:r>
            <a:r>
              <a:rPr sz="1750" b="1" spc="10" dirty="0">
                <a:solidFill>
                  <a:srgbClr val="A7A9AC"/>
                </a:solidFill>
                <a:latin typeface="Arial Narrow"/>
                <a:cs typeface="Arial Narrow"/>
              </a:rPr>
              <a:t>L</a:t>
            </a:r>
            <a:endParaRPr sz="1750">
              <a:latin typeface="Arial Narrow"/>
              <a:cs typeface="Arial Narro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13528" y="670433"/>
            <a:ext cx="304800" cy="142240"/>
          </a:xfrm>
          <a:custGeom>
            <a:avLst/>
            <a:gdLst/>
            <a:ahLst/>
            <a:cxnLst/>
            <a:rect l="l" t="t" r="r" b="b"/>
            <a:pathLst>
              <a:path w="304800" h="142240">
                <a:moveTo>
                  <a:pt x="304292" y="0"/>
                </a:moveTo>
                <a:lnTo>
                  <a:pt x="0" y="0"/>
                </a:lnTo>
                <a:lnTo>
                  <a:pt x="22860" y="507"/>
                </a:lnTo>
                <a:lnTo>
                  <a:pt x="43814" y="3428"/>
                </a:lnTo>
                <a:lnTo>
                  <a:pt x="62864" y="10540"/>
                </a:lnTo>
                <a:lnTo>
                  <a:pt x="80645" y="23494"/>
                </a:lnTo>
                <a:lnTo>
                  <a:pt x="94234" y="38226"/>
                </a:lnTo>
                <a:lnTo>
                  <a:pt x="112775" y="58674"/>
                </a:lnTo>
                <a:lnTo>
                  <a:pt x="136651" y="81914"/>
                </a:lnTo>
                <a:lnTo>
                  <a:pt x="166497" y="104901"/>
                </a:lnTo>
                <a:lnTo>
                  <a:pt x="202819" y="124840"/>
                </a:lnTo>
                <a:lnTo>
                  <a:pt x="246125" y="138556"/>
                </a:lnTo>
                <a:lnTo>
                  <a:pt x="280670" y="141731"/>
                </a:lnTo>
                <a:lnTo>
                  <a:pt x="295910" y="134619"/>
                </a:lnTo>
                <a:lnTo>
                  <a:pt x="296163" y="121412"/>
                </a:lnTo>
                <a:lnTo>
                  <a:pt x="285369" y="106044"/>
                </a:lnTo>
                <a:lnTo>
                  <a:pt x="269239" y="89534"/>
                </a:lnTo>
                <a:lnTo>
                  <a:pt x="254126" y="70230"/>
                </a:lnTo>
                <a:lnTo>
                  <a:pt x="245110" y="48640"/>
                </a:lnTo>
                <a:lnTo>
                  <a:pt x="247396" y="25145"/>
                </a:lnTo>
                <a:lnTo>
                  <a:pt x="254254" y="13462"/>
                </a:lnTo>
                <a:lnTo>
                  <a:pt x="264795" y="5714"/>
                </a:lnTo>
                <a:lnTo>
                  <a:pt x="280924" y="1269"/>
                </a:lnTo>
                <a:lnTo>
                  <a:pt x="304292" y="0"/>
                </a:lnTo>
                <a:close/>
              </a:path>
            </a:pathLst>
          </a:custGeom>
          <a:solidFill>
            <a:srgbClr val="00A7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16423" y="311658"/>
            <a:ext cx="1299845" cy="358775"/>
          </a:xfrm>
          <a:custGeom>
            <a:avLst/>
            <a:gdLst/>
            <a:ahLst/>
            <a:cxnLst/>
            <a:rect l="l" t="t" r="r" b="b"/>
            <a:pathLst>
              <a:path w="1299845" h="358775">
                <a:moveTo>
                  <a:pt x="1237361" y="0"/>
                </a:moveTo>
                <a:lnTo>
                  <a:pt x="62356" y="0"/>
                </a:lnTo>
                <a:lnTo>
                  <a:pt x="38100" y="4952"/>
                </a:lnTo>
                <a:lnTo>
                  <a:pt x="18287" y="18288"/>
                </a:lnTo>
                <a:lnTo>
                  <a:pt x="4952" y="38100"/>
                </a:lnTo>
                <a:lnTo>
                  <a:pt x="0" y="62357"/>
                </a:lnTo>
                <a:lnTo>
                  <a:pt x="0" y="296418"/>
                </a:lnTo>
                <a:lnTo>
                  <a:pt x="4952" y="320675"/>
                </a:lnTo>
                <a:lnTo>
                  <a:pt x="18287" y="340360"/>
                </a:lnTo>
                <a:lnTo>
                  <a:pt x="38100" y="353822"/>
                </a:lnTo>
                <a:lnTo>
                  <a:pt x="62356" y="358775"/>
                </a:lnTo>
                <a:lnTo>
                  <a:pt x="1237361" y="358775"/>
                </a:lnTo>
                <a:lnTo>
                  <a:pt x="1261490" y="353822"/>
                </a:lnTo>
                <a:lnTo>
                  <a:pt x="1281302" y="340360"/>
                </a:lnTo>
                <a:lnTo>
                  <a:pt x="1294764" y="320675"/>
                </a:lnTo>
                <a:lnTo>
                  <a:pt x="1299590" y="296418"/>
                </a:lnTo>
                <a:lnTo>
                  <a:pt x="1299590" y="62357"/>
                </a:lnTo>
                <a:lnTo>
                  <a:pt x="1294764" y="38100"/>
                </a:lnTo>
                <a:lnTo>
                  <a:pt x="1281302" y="18288"/>
                </a:lnTo>
                <a:lnTo>
                  <a:pt x="1261490" y="4952"/>
                </a:lnTo>
                <a:lnTo>
                  <a:pt x="1237361" y="0"/>
                </a:lnTo>
                <a:close/>
              </a:path>
            </a:pathLst>
          </a:custGeom>
          <a:solidFill>
            <a:srgbClr val="00A7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01255" y="757047"/>
            <a:ext cx="304800" cy="142240"/>
          </a:xfrm>
          <a:custGeom>
            <a:avLst/>
            <a:gdLst/>
            <a:ahLst/>
            <a:cxnLst/>
            <a:rect l="l" t="t" r="r" b="b"/>
            <a:pathLst>
              <a:path w="304800" h="142240">
                <a:moveTo>
                  <a:pt x="304292" y="0"/>
                </a:moveTo>
                <a:lnTo>
                  <a:pt x="0" y="0"/>
                </a:lnTo>
                <a:lnTo>
                  <a:pt x="23368" y="1397"/>
                </a:lnTo>
                <a:lnTo>
                  <a:pt x="39497" y="5714"/>
                </a:lnTo>
                <a:lnTo>
                  <a:pt x="50165" y="13588"/>
                </a:lnTo>
                <a:lnTo>
                  <a:pt x="56896" y="25145"/>
                </a:lnTo>
                <a:lnTo>
                  <a:pt x="59181" y="48640"/>
                </a:lnTo>
                <a:lnTo>
                  <a:pt x="50292" y="70230"/>
                </a:lnTo>
                <a:lnTo>
                  <a:pt x="35051" y="89535"/>
                </a:lnTo>
                <a:lnTo>
                  <a:pt x="19050" y="106044"/>
                </a:lnTo>
                <a:lnTo>
                  <a:pt x="9525" y="118617"/>
                </a:lnTo>
                <a:lnTo>
                  <a:pt x="6730" y="130175"/>
                </a:lnTo>
                <a:lnTo>
                  <a:pt x="12953" y="138683"/>
                </a:lnTo>
                <a:lnTo>
                  <a:pt x="30352" y="142112"/>
                </a:lnTo>
                <a:lnTo>
                  <a:pt x="36195" y="141858"/>
                </a:lnTo>
                <a:lnTo>
                  <a:pt x="101473" y="124840"/>
                </a:lnTo>
                <a:lnTo>
                  <a:pt x="137795" y="104901"/>
                </a:lnTo>
                <a:lnTo>
                  <a:pt x="191516" y="58674"/>
                </a:lnTo>
                <a:lnTo>
                  <a:pt x="209930" y="38226"/>
                </a:lnTo>
                <a:lnTo>
                  <a:pt x="223647" y="23494"/>
                </a:lnTo>
                <a:lnTo>
                  <a:pt x="241426" y="10540"/>
                </a:lnTo>
                <a:lnTo>
                  <a:pt x="260476" y="3428"/>
                </a:lnTo>
                <a:lnTo>
                  <a:pt x="281304" y="507"/>
                </a:lnTo>
                <a:lnTo>
                  <a:pt x="304292" y="0"/>
                </a:lnTo>
                <a:close/>
              </a:path>
            </a:pathLst>
          </a:custGeom>
          <a:solidFill>
            <a:srgbClr val="ED4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41314" y="391668"/>
            <a:ext cx="2329180" cy="365760"/>
          </a:xfrm>
          <a:custGeom>
            <a:avLst/>
            <a:gdLst/>
            <a:ahLst/>
            <a:cxnLst/>
            <a:rect l="l" t="t" r="r" b="b"/>
            <a:pathLst>
              <a:path w="2329179" h="365759">
                <a:moveTo>
                  <a:pt x="2266950" y="0"/>
                </a:moveTo>
                <a:lnTo>
                  <a:pt x="274955" y="0"/>
                </a:lnTo>
                <a:lnTo>
                  <a:pt x="274955" y="216408"/>
                </a:lnTo>
                <a:lnTo>
                  <a:pt x="270128" y="240665"/>
                </a:lnTo>
                <a:lnTo>
                  <a:pt x="256666" y="260350"/>
                </a:lnTo>
                <a:lnTo>
                  <a:pt x="236855" y="273812"/>
                </a:lnTo>
                <a:lnTo>
                  <a:pt x="212725" y="278765"/>
                </a:lnTo>
                <a:lnTo>
                  <a:pt x="0" y="278765"/>
                </a:lnTo>
                <a:lnTo>
                  <a:pt x="0" y="303022"/>
                </a:lnTo>
                <a:lnTo>
                  <a:pt x="4952" y="327279"/>
                </a:lnTo>
                <a:lnTo>
                  <a:pt x="18287" y="347091"/>
                </a:lnTo>
                <a:lnTo>
                  <a:pt x="38100" y="360426"/>
                </a:lnTo>
                <a:lnTo>
                  <a:pt x="62230" y="365379"/>
                </a:lnTo>
                <a:lnTo>
                  <a:pt x="2266950" y="365379"/>
                </a:lnTo>
                <a:lnTo>
                  <a:pt x="2291080" y="360426"/>
                </a:lnTo>
                <a:lnTo>
                  <a:pt x="2310891" y="347091"/>
                </a:lnTo>
                <a:lnTo>
                  <a:pt x="2324227" y="327279"/>
                </a:lnTo>
                <a:lnTo>
                  <a:pt x="2329180" y="303022"/>
                </a:lnTo>
                <a:lnTo>
                  <a:pt x="2329180" y="62230"/>
                </a:lnTo>
                <a:lnTo>
                  <a:pt x="2324227" y="38100"/>
                </a:lnTo>
                <a:lnTo>
                  <a:pt x="2310891" y="18287"/>
                </a:lnTo>
                <a:lnTo>
                  <a:pt x="2291080" y="4953"/>
                </a:lnTo>
                <a:lnTo>
                  <a:pt x="2266950" y="0"/>
                </a:lnTo>
                <a:close/>
              </a:path>
            </a:pathLst>
          </a:custGeom>
          <a:solidFill>
            <a:srgbClr val="ED4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41314" y="391668"/>
            <a:ext cx="274955" cy="278765"/>
          </a:xfrm>
          <a:custGeom>
            <a:avLst/>
            <a:gdLst/>
            <a:ahLst/>
            <a:cxnLst/>
            <a:rect l="l" t="t" r="r" b="b"/>
            <a:pathLst>
              <a:path w="274954" h="278765">
                <a:moveTo>
                  <a:pt x="274700" y="0"/>
                </a:moveTo>
                <a:lnTo>
                  <a:pt x="62230" y="0"/>
                </a:lnTo>
                <a:lnTo>
                  <a:pt x="38100" y="4953"/>
                </a:lnTo>
                <a:lnTo>
                  <a:pt x="18287" y="18287"/>
                </a:lnTo>
                <a:lnTo>
                  <a:pt x="4952" y="38100"/>
                </a:lnTo>
                <a:lnTo>
                  <a:pt x="0" y="62357"/>
                </a:lnTo>
                <a:lnTo>
                  <a:pt x="0" y="278765"/>
                </a:lnTo>
                <a:lnTo>
                  <a:pt x="212471" y="278765"/>
                </a:lnTo>
                <a:lnTo>
                  <a:pt x="236727" y="273812"/>
                </a:lnTo>
                <a:lnTo>
                  <a:pt x="256412" y="260477"/>
                </a:lnTo>
                <a:lnTo>
                  <a:pt x="269875" y="240665"/>
                </a:lnTo>
                <a:lnTo>
                  <a:pt x="274700" y="216408"/>
                </a:lnTo>
                <a:lnTo>
                  <a:pt x="274700" y="0"/>
                </a:lnTo>
                <a:close/>
              </a:path>
            </a:pathLst>
          </a:custGeom>
          <a:solidFill>
            <a:srgbClr val="5F31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3865" y="390143"/>
            <a:ext cx="120650" cy="205740"/>
          </a:xfrm>
          <a:custGeom>
            <a:avLst/>
            <a:gdLst/>
            <a:ahLst/>
            <a:cxnLst/>
            <a:rect l="l" t="t" r="r" b="b"/>
            <a:pathLst>
              <a:path w="120650" h="205740">
                <a:moveTo>
                  <a:pt x="63246" y="0"/>
                </a:moveTo>
                <a:lnTo>
                  <a:pt x="37592" y="3555"/>
                </a:lnTo>
                <a:lnTo>
                  <a:pt x="17653" y="14985"/>
                </a:lnTo>
                <a:lnTo>
                  <a:pt x="4699" y="35813"/>
                </a:lnTo>
                <a:lnTo>
                  <a:pt x="0" y="67055"/>
                </a:lnTo>
                <a:lnTo>
                  <a:pt x="0" y="138556"/>
                </a:lnTo>
                <a:lnTo>
                  <a:pt x="4699" y="169798"/>
                </a:lnTo>
                <a:lnTo>
                  <a:pt x="17653" y="190626"/>
                </a:lnTo>
                <a:lnTo>
                  <a:pt x="37592" y="202056"/>
                </a:lnTo>
                <a:lnTo>
                  <a:pt x="63246" y="205612"/>
                </a:lnTo>
                <a:lnTo>
                  <a:pt x="88773" y="202056"/>
                </a:lnTo>
                <a:lnTo>
                  <a:pt x="108712" y="190626"/>
                </a:lnTo>
                <a:lnTo>
                  <a:pt x="120523" y="171830"/>
                </a:lnTo>
                <a:lnTo>
                  <a:pt x="63246" y="171830"/>
                </a:lnTo>
                <a:lnTo>
                  <a:pt x="52832" y="170560"/>
                </a:lnTo>
                <a:lnTo>
                  <a:pt x="44958" y="165988"/>
                </a:lnTo>
                <a:lnTo>
                  <a:pt x="40005" y="157352"/>
                </a:lnTo>
                <a:lnTo>
                  <a:pt x="38226" y="143509"/>
                </a:lnTo>
                <a:lnTo>
                  <a:pt x="38226" y="62102"/>
                </a:lnTo>
                <a:lnTo>
                  <a:pt x="40005" y="48259"/>
                </a:lnTo>
                <a:lnTo>
                  <a:pt x="44958" y="39623"/>
                </a:lnTo>
                <a:lnTo>
                  <a:pt x="52832" y="35051"/>
                </a:lnTo>
                <a:lnTo>
                  <a:pt x="63246" y="33781"/>
                </a:lnTo>
                <a:lnTo>
                  <a:pt x="120523" y="33781"/>
                </a:lnTo>
                <a:lnTo>
                  <a:pt x="108712" y="14985"/>
                </a:lnTo>
                <a:lnTo>
                  <a:pt x="88773" y="3555"/>
                </a:lnTo>
                <a:lnTo>
                  <a:pt x="632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87111" y="520445"/>
            <a:ext cx="63500" cy="41910"/>
          </a:xfrm>
          <a:custGeom>
            <a:avLst/>
            <a:gdLst/>
            <a:ahLst/>
            <a:cxnLst/>
            <a:rect l="l" t="t" r="r" b="b"/>
            <a:pathLst>
              <a:path w="63500" h="41909">
                <a:moveTo>
                  <a:pt x="63118" y="0"/>
                </a:moveTo>
                <a:lnTo>
                  <a:pt x="24891" y="0"/>
                </a:lnTo>
                <a:lnTo>
                  <a:pt x="24891" y="13207"/>
                </a:lnTo>
                <a:lnTo>
                  <a:pt x="23113" y="27050"/>
                </a:lnTo>
                <a:lnTo>
                  <a:pt x="18161" y="35687"/>
                </a:lnTo>
                <a:lnTo>
                  <a:pt x="10287" y="40258"/>
                </a:lnTo>
                <a:lnTo>
                  <a:pt x="0" y="41528"/>
                </a:lnTo>
                <a:lnTo>
                  <a:pt x="57276" y="41528"/>
                </a:lnTo>
                <a:lnTo>
                  <a:pt x="58420" y="39496"/>
                </a:lnTo>
                <a:lnTo>
                  <a:pt x="63118" y="8254"/>
                </a:lnTo>
                <a:lnTo>
                  <a:pt x="631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87111" y="423926"/>
            <a:ext cx="63500" cy="34290"/>
          </a:xfrm>
          <a:custGeom>
            <a:avLst/>
            <a:gdLst/>
            <a:ahLst/>
            <a:cxnLst/>
            <a:rect l="l" t="t" r="r" b="b"/>
            <a:pathLst>
              <a:path w="63500" h="34290">
                <a:moveTo>
                  <a:pt x="57276" y="0"/>
                </a:moveTo>
                <a:lnTo>
                  <a:pt x="0" y="0"/>
                </a:lnTo>
                <a:lnTo>
                  <a:pt x="10287" y="1270"/>
                </a:lnTo>
                <a:lnTo>
                  <a:pt x="18161" y="5841"/>
                </a:lnTo>
                <a:lnTo>
                  <a:pt x="23113" y="14477"/>
                </a:lnTo>
                <a:lnTo>
                  <a:pt x="24891" y="28321"/>
                </a:lnTo>
                <a:lnTo>
                  <a:pt x="24891" y="33782"/>
                </a:lnTo>
                <a:lnTo>
                  <a:pt x="63118" y="33782"/>
                </a:lnTo>
                <a:lnTo>
                  <a:pt x="63118" y="33274"/>
                </a:lnTo>
                <a:lnTo>
                  <a:pt x="58420" y="2032"/>
                </a:lnTo>
                <a:lnTo>
                  <a:pt x="572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67884" y="393191"/>
            <a:ext cx="136525" cy="200025"/>
          </a:xfrm>
          <a:custGeom>
            <a:avLst/>
            <a:gdLst/>
            <a:ahLst/>
            <a:cxnLst/>
            <a:rect l="l" t="t" r="r" b="b"/>
            <a:pathLst>
              <a:path w="136525" h="200025">
                <a:moveTo>
                  <a:pt x="98551" y="0"/>
                </a:moveTo>
                <a:lnTo>
                  <a:pt x="49529" y="0"/>
                </a:lnTo>
                <a:lnTo>
                  <a:pt x="0" y="199644"/>
                </a:lnTo>
                <a:lnTo>
                  <a:pt x="36829" y="199644"/>
                </a:lnTo>
                <a:lnTo>
                  <a:pt x="47625" y="157607"/>
                </a:lnTo>
                <a:lnTo>
                  <a:pt x="136525" y="157607"/>
                </a:lnTo>
                <a:lnTo>
                  <a:pt x="128396" y="123825"/>
                </a:lnTo>
                <a:lnTo>
                  <a:pt x="54482" y="123825"/>
                </a:lnTo>
                <a:lnTo>
                  <a:pt x="73278" y="43180"/>
                </a:lnTo>
                <a:lnTo>
                  <a:pt x="108965" y="43180"/>
                </a:lnTo>
                <a:lnTo>
                  <a:pt x="985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68340" y="550798"/>
            <a:ext cx="46355" cy="42545"/>
          </a:xfrm>
          <a:custGeom>
            <a:avLst/>
            <a:gdLst/>
            <a:ahLst/>
            <a:cxnLst/>
            <a:rect l="l" t="t" r="r" b="b"/>
            <a:pathLst>
              <a:path w="46354" h="42545">
                <a:moveTo>
                  <a:pt x="36068" y="0"/>
                </a:moveTo>
                <a:lnTo>
                  <a:pt x="0" y="0"/>
                </a:lnTo>
                <a:lnTo>
                  <a:pt x="9651" y="42037"/>
                </a:lnTo>
                <a:lnTo>
                  <a:pt x="46228" y="42037"/>
                </a:lnTo>
                <a:lnTo>
                  <a:pt x="360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41797" y="436372"/>
            <a:ext cx="54610" cy="80645"/>
          </a:xfrm>
          <a:custGeom>
            <a:avLst/>
            <a:gdLst/>
            <a:ahLst/>
            <a:cxnLst/>
            <a:rect l="l" t="t" r="r" b="b"/>
            <a:pathLst>
              <a:path w="54610" h="80645">
                <a:moveTo>
                  <a:pt x="35051" y="0"/>
                </a:moveTo>
                <a:lnTo>
                  <a:pt x="0" y="0"/>
                </a:lnTo>
                <a:lnTo>
                  <a:pt x="18541" y="80644"/>
                </a:lnTo>
                <a:lnTo>
                  <a:pt x="54482" y="80644"/>
                </a:lnTo>
                <a:lnTo>
                  <a:pt x="350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35523" y="393191"/>
            <a:ext cx="117475" cy="200025"/>
          </a:xfrm>
          <a:custGeom>
            <a:avLst/>
            <a:gdLst/>
            <a:ahLst/>
            <a:cxnLst/>
            <a:rect l="l" t="t" r="r" b="b"/>
            <a:pathLst>
              <a:path w="117475" h="200025">
                <a:moveTo>
                  <a:pt x="55245" y="0"/>
                </a:moveTo>
                <a:lnTo>
                  <a:pt x="0" y="0"/>
                </a:lnTo>
                <a:lnTo>
                  <a:pt x="0" y="199644"/>
                </a:lnTo>
                <a:lnTo>
                  <a:pt x="38100" y="199644"/>
                </a:lnTo>
                <a:lnTo>
                  <a:pt x="38100" y="118363"/>
                </a:lnTo>
                <a:lnTo>
                  <a:pt x="96012" y="118363"/>
                </a:lnTo>
                <a:lnTo>
                  <a:pt x="92710" y="110617"/>
                </a:lnTo>
                <a:lnTo>
                  <a:pt x="106425" y="102743"/>
                </a:lnTo>
                <a:lnTo>
                  <a:pt x="115824" y="91440"/>
                </a:lnTo>
                <a:lnTo>
                  <a:pt x="117475" y="86868"/>
                </a:lnTo>
                <a:lnTo>
                  <a:pt x="38100" y="86868"/>
                </a:lnTo>
                <a:lnTo>
                  <a:pt x="38100" y="31496"/>
                </a:lnTo>
                <a:lnTo>
                  <a:pt x="116712" y="31496"/>
                </a:lnTo>
                <a:lnTo>
                  <a:pt x="106172" y="15748"/>
                </a:lnTo>
                <a:lnTo>
                  <a:pt x="85089" y="4063"/>
                </a:lnTo>
                <a:lnTo>
                  <a:pt x="552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91784" y="511555"/>
            <a:ext cx="74295" cy="81280"/>
          </a:xfrm>
          <a:custGeom>
            <a:avLst/>
            <a:gdLst/>
            <a:ahLst/>
            <a:cxnLst/>
            <a:rect l="l" t="t" r="r" b="b"/>
            <a:pathLst>
              <a:path w="74295" h="81279">
                <a:moveTo>
                  <a:pt x="39750" y="0"/>
                </a:moveTo>
                <a:lnTo>
                  <a:pt x="0" y="0"/>
                </a:lnTo>
                <a:lnTo>
                  <a:pt x="33147" y="81280"/>
                </a:lnTo>
                <a:lnTo>
                  <a:pt x="74040" y="81280"/>
                </a:lnTo>
                <a:lnTo>
                  <a:pt x="397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93182" y="424687"/>
            <a:ext cx="65405" cy="55880"/>
          </a:xfrm>
          <a:custGeom>
            <a:avLst/>
            <a:gdLst/>
            <a:ahLst/>
            <a:cxnLst/>
            <a:rect l="l" t="t" r="r" b="b"/>
            <a:pathLst>
              <a:path w="65404" h="55879">
                <a:moveTo>
                  <a:pt x="59054" y="0"/>
                </a:moveTo>
                <a:lnTo>
                  <a:pt x="0" y="0"/>
                </a:lnTo>
                <a:lnTo>
                  <a:pt x="11302" y="1650"/>
                </a:lnTo>
                <a:lnTo>
                  <a:pt x="19938" y="6603"/>
                </a:lnTo>
                <a:lnTo>
                  <a:pt x="25272" y="15239"/>
                </a:lnTo>
                <a:lnTo>
                  <a:pt x="27050" y="27686"/>
                </a:lnTo>
                <a:lnTo>
                  <a:pt x="25272" y="40132"/>
                </a:lnTo>
                <a:lnTo>
                  <a:pt x="19938" y="48767"/>
                </a:lnTo>
                <a:lnTo>
                  <a:pt x="11302" y="53721"/>
                </a:lnTo>
                <a:lnTo>
                  <a:pt x="0" y="55372"/>
                </a:lnTo>
                <a:lnTo>
                  <a:pt x="59816" y="55372"/>
                </a:lnTo>
                <a:lnTo>
                  <a:pt x="63500" y="45592"/>
                </a:lnTo>
                <a:lnTo>
                  <a:pt x="65150" y="28194"/>
                </a:lnTo>
                <a:lnTo>
                  <a:pt x="61087" y="3048"/>
                </a:lnTo>
                <a:lnTo>
                  <a:pt x="590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17222" y="392938"/>
            <a:ext cx="82550" cy="274320"/>
          </a:xfrm>
          <a:custGeom>
            <a:avLst/>
            <a:gdLst/>
            <a:ahLst/>
            <a:cxnLst/>
            <a:rect l="l" t="t" r="r" b="b"/>
            <a:pathLst>
              <a:path w="82550" h="274320">
                <a:moveTo>
                  <a:pt x="0" y="274320"/>
                </a:moveTo>
                <a:lnTo>
                  <a:pt x="82500" y="274320"/>
                </a:lnTo>
                <a:lnTo>
                  <a:pt x="82500" y="0"/>
                </a:lnTo>
                <a:lnTo>
                  <a:pt x="0" y="0"/>
                </a:lnTo>
                <a:lnTo>
                  <a:pt x="0" y="274320"/>
                </a:lnTo>
                <a:close/>
              </a:path>
            </a:pathLst>
          </a:custGeom>
          <a:solidFill>
            <a:srgbClr val="00A7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655779" y="392938"/>
            <a:ext cx="57785" cy="274320"/>
          </a:xfrm>
          <a:custGeom>
            <a:avLst/>
            <a:gdLst/>
            <a:ahLst/>
            <a:cxnLst/>
            <a:rect l="l" t="t" r="r" b="b"/>
            <a:pathLst>
              <a:path w="57785" h="274320">
                <a:moveTo>
                  <a:pt x="0" y="274320"/>
                </a:moveTo>
                <a:lnTo>
                  <a:pt x="57565" y="274320"/>
                </a:lnTo>
                <a:lnTo>
                  <a:pt x="57565" y="0"/>
                </a:lnTo>
                <a:lnTo>
                  <a:pt x="0" y="0"/>
                </a:lnTo>
                <a:lnTo>
                  <a:pt x="0" y="274320"/>
                </a:lnTo>
                <a:close/>
              </a:path>
            </a:pathLst>
          </a:custGeom>
          <a:solidFill>
            <a:srgbClr val="00A7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17222" y="667258"/>
            <a:ext cx="82550" cy="274320"/>
          </a:xfrm>
          <a:custGeom>
            <a:avLst/>
            <a:gdLst/>
            <a:ahLst/>
            <a:cxnLst/>
            <a:rect l="l" t="t" r="r" b="b"/>
            <a:pathLst>
              <a:path w="82550" h="274319">
                <a:moveTo>
                  <a:pt x="0" y="274320"/>
                </a:moveTo>
                <a:lnTo>
                  <a:pt x="82500" y="274320"/>
                </a:lnTo>
                <a:lnTo>
                  <a:pt x="82500" y="0"/>
                </a:lnTo>
                <a:lnTo>
                  <a:pt x="0" y="0"/>
                </a:lnTo>
                <a:lnTo>
                  <a:pt x="0" y="274320"/>
                </a:lnTo>
                <a:close/>
              </a:path>
            </a:pathLst>
          </a:custGeom>
          <a:solidFill>
            <a:srgbClr val="00A7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655779" y="667258"/>
            <a:ext cx="57785" cy="274320"/>
          </a:xfrm>
          <a:custGeom>
            <a:avLst/>
            <a:gdLst/>
            <a:ahLst/>
            <a:cxnLst/>
            <a:rect l="l" t="t" r="r" b="b"/>
            <a:pathLst>
              <a:path w="57785" h="274319">
                <a:moveTo>
                  <a:pt x="0" y="274320"/>
                </a:moveTo>
                <a:lnTo>
                  <a:pt x="57565" y="274320"/>
                </a:lnTo>
                <a:lnTo>
                  <a:pt x="57565" y="0"/>
                </a:lnTo>
                <a:lnTo>
                  <a:pt x="0" y="0"/>
                </a:lnTo>
                <a:lnTo>
                  <a:pt x="0" y="274320"/>
                </a:lnTo>
                <a:close/>
              </a:path>
            </a:pathLst>
          </a:custGeom>
          <a:solidFill>
            <a:srgbClr val="00A7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627751" y="368172"/>
            <a:ext cx="0" cy="598170"/>
          </a:xfrm>
          <a:custGeom>
            <a:avLst/>
            <a:gdLst/>
            <a:ahLst/>
            <a:cxnLst/>
            <a:rect l="l" t="t" r="r" b="b"/>
            <a:pathLst>
              <a:path h="598169">
                <a:moveTo>
                  <a:pt x="0" y="0"/>
                </a:moveTo>
                <a:lnTo>
                  <a:pt x="0" y="598169"/>
                </a:lnTo>
              </a:path>
            </a:pathLst>
          </a:custGeom>
          <a:ln w="560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517222" y="667258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4">
                <a:moveTo>
                  <a:pt x="0" y="0"/>
                </a:moveTo>
                <a:lnTo>
                  <a:pt x="196126" y="0"/>
                </a:lnTo>
              </a:path>
            </a:pathLst>
          </a:custGeom>
          <a:ln w="4952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489194" y="368172"/>
            <a:ext cx="0" cy="598170"/>
          </a:xfrm>
          <a:custGeom>
            <a:avLst/>
            <a:gdLst/>
            <a:ahLst/>
            <a:cxnLst/>
            <a:rect l="l" t="t" r="r" b="b"/>
            <a:pathLst>
              <a:path h="598169">
                <a:moveTo>
                  <a:pt x="0" y="0"/>
                </a:moveTo>
                <a:lnTo>
                  <a:pt x="0" y="598169"/>
                </a:lnTo>
              </a:path>
            </a:pathLst>
          </a:custGeom>
          <a:ln w="560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461253" y="392938"/>
            <a:ext cx="252095" cy="0"/>
          </a:xfrm>
          <a:custGeom>
            <a:avLst/>
            <a:gdLst/>
            <a:ahLst/>
            <a:cxnLst/>
            <a:rect l="l" t="t" r="r" b="b"/>
            <a:pathLst>
              <a:path w="252095">
                <a:moveTo>
                  <a:pt x="0" y="0"/>
                </a:moveTo>
                <a:lnTo>
                  <a:pt x="252095" y="0"/>
                </a:lnTo>
              </a:path>
            </a:pathLst>
          </a:custGeom>
          <a:ln w="4952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61253" y="941577"/>
            <a:ext cx="252095" cy="0"/>
          </a:xfrm>
          <a:custGeom>
            <a:avLst/>
            <a:gdLst/>
            <a:ahLst/>
            <a:cxnLst/>
            <a:rect l="l" t="t" r="r" b="b"/>
            <a:pathLst>
              <a:path w="252095">
                <a:moveTo>
                  <a:pt x="0" y="0"/>
                </a:moveTo>
                <a:lnTo>
                  <a:pt x="252095" y="0"/>
                </a:lnTo>
              </a:path>
            </a:pathLst>
          </a:custGeom>
          <a:ln w="4952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66053" y="393191"/>
            <a:ext cx="118745" cy="200025"/>
          </a:xfrm>
          <a:custGeom>
            <a:avLst/>
            <a:gdLst/>
            <a:ahLst/>
            <a:cxnLst/>
            <a:rect l="l" t="t" r="r" b="b"/>
            <a:pathLst>
              <a:path w="118745" h="200025">
                <a:moveTo>
                  <a:pt x="55499" y="0"/>
                </a:moveTo>
                <a:lnTo>
                  <a:pt x="0" y="0"/>
                </a:lnTo>
                <a:lnTo>
                  <a:pt x="0" y="199644"/>
                </a:lnTo>
                <a:lnTo>
                  <a:pt x="38354" y="199644"/>
                </a:lnTo>
                <a:lnTo>
                  <a:pt x="38354" y="118363"/>
                </a:lnTo>
                <a:lnTo>
                  <a:pt x="96520" y="118363"/>
                </a:lnTo>
                <a:lnTo>
                  <a:pt x="93345" y="110617"/>
                </a:lnTo>
                <a:lnTo>
                  <a:pt x="107061" y="102743"/>
                </a:lnTo>
                <a:lnTo>
                  <a:pt x="116459" y="91440"/>
                </a:lnTo>
                <a:lnTo>
                  <a:pt x="118237" y="86868"/>
                </a:lnTo>
                <a:lnTo>
                  <a:pt x="38354" y="86868"/>
                </a:lnTo>
                <a:lnTo>
                  <a:pt x="38354" y="31496"/>
                </a:lnTo>
                <a:lnTo>
                  <a:pt x="117348" y="31496"/>
                </a:lnTo>
                <a:lnTo>
                  <a:pt x="106807" y="15748"/>
                </a:lnTo>
                <a:lnTo>
                  <a:pt x="85598" y="4063"/>
                </a:lnTo>
                <a:lnTo>
                  <a:pt x="554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22696" y="511555"/>
            <a:ext cx="74930" cy="81280"/>
          </a:xfrm>
          <a:custGeom>
            <a:avLst/>
            <a:gdLst/>
            <a:ahLst/>
            <a:cxnLst/>
            <a:rect l="l" t="t" r="r" b="b"/>
            <a:pathLst>
              <a:path w="74929" h="81279">
                <a:moveTo>
                  <a:pt x="39877" y="0"/>
                </a:moveTo>
                <a:lnTo>
                  <a:pt x="0" y="0"/>
                </a:lnTo>
                <a:lnTo>
                  <a:pt x="33274" y="81280"/>
                </a:lnTo>
                <a:lnTo>
                  <a:pt x="74421" y="81280"/>
                </a:lnTo>
                <a:lnTo>
                  <a:pt x="398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24092" y="424687"/>
            <a:ext cx="66040" cy="55880"/>
          </a:xfrm>
          <a:custGeom>
            <a:avLst/>
            <a:gdLst/>
            <a:ahLst/>
            <a:cxnLst/>
            <a:rect l="l" t="t" r="r" b="b"/>
            <a:pathLst>
              <a:path w="66039" h="55879">
                <a:moveTo>
                  <a:pt x="59309" y="0"/>
                </a:moveTo>
                <a:lnTo>
                  <a:pt x="0" y="0"/>
                </a:lnTo>
                <a:lnTo>
                  <a:pt x="11430" y="1650"/>
                </a:lnTo>
                <a:lnTo>
                  <a:pt x="19939" y="6603"/>
                </a:lnTo>
                <a:lnTo>
                  <a:pt x="25273" y="15239"/>
                </a:lnTo>
                <a:lnTo>
                  <a:pt x="27178" y="27686"/>
                </a:lnTo>
                <a:lnTo>
                  <a:pt x="25273" y="40132"/>
                </a:lnTo>
                <a:lnTo>
                  <a:pt x="19939" y="48767"/>
                </a:lnTo>
                <a:lnTo>
                  <a:pt x="11430" y="53721"/>
                </a:lnTo>
                <a:lnTo>
                  <a:pt x="0" y="55372"/>
                </a:lnTo>
                <a:lnTo>
                  <a:pt x="60198" y="55372"/>
                </a:lnTo>
                <a:lnTo>
                  <a:pt x="63754" y="45592"/>
                </a:lnTo>
                <a:lnTo>
                  <a:pt x="65532" y="28194"/>
                </a:lnTo>
                <a:lnTo>
                  <a:pt x="61341" y="3048"/>
                </a:lnTo>
                <a:lnTo>
                  <a:pt x="593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284976" y="470154"/>
            <a:ext cx="120650" cy="205104"/>
          </a:xfrm>
          <a:custGeom>
            <a:avLst/>
            <a:gdLst/>
            <a:ahLst/>
            <a:cxnLst/>
            <a:rect l="l" t="t" r="r" b="b"/>
            <a:pathLst>
              <a:path w="120650" h="205104">
                <a:moveTo>
                  <a:pt x="63246" y="0"/>
                </a:moveTo>
                <a:lnTo>
                  <a:pt x="37591" y="3556"/>
                </a:lnTo>
                <a:lnTo>
                  <a:pt x="17652" y="14986"/>
                </a:lnTo>
                <a:lnTo>
                  <a:pt x="4699" y="35687"/>
                </a:lnTo>
                <a:lnTo>
                  <a:pt x="0" y="66801"/>
                </a:lnTo>
                <a:lnTo>
                  <a:pt x="0" y="138049"/>
                </a:lnTo>
                <a:lnTo>
                  <a:pt x="4699" y="169163"/>
                </a:lnTo>
                <a:lnTo>
                  <a:pt x="17652" y="189865"/>
                </a:lnTo>
                <a:lnTo>
                  <a:pt x="37591" y="201295"/>
                </a:lnTo>
                <a:lnTo>
                  <a:pt x="63246" y="204850"/>
                </a:lnTo>
                <a:lnTo>
                  <a:pt x="88773" y="201295"/>
                </a:lnTo>
                <a:lnTo>
                  <a:pt x="108712" y="189865"/>
                </a:lnTo>
                <a:lnTo>
                  <a:pt x="120523" y="171196"/>
                </a:lnTo>
                <a:lnTo>
                  <a:pt x="63246" y="171196"/>
                </a:lnTo>
                <a:lnTo>
                  <a:pt x="52832" y="169925"/>
                </a:lnTo>
                <a:lnTo>
                  <a:pt x="44958" y="165354"/>
                </a:lnTo>
                <a:lnTo>
                  <a:pt x="40004" y="156718"/>
                </a:lnTo>
                <a:lnTo>
                  <a:pt x="38226" y="143001"/>
                </a:lnTo>
                <a:lnTo>
                  <a:pt x="38226" y="61849"/>
                </a:lnTo>
                <a:lnTo>
                  <a:pt x="40004" y="48133"/>
                </a:lnTo>
                <a:lnTo>
                  <a:pt x="44958" y="39497"/>
                </a:lnTo>
                <a:lnTo>
                  <a:pt x="52832" y="34925"/>
                </a:lnTo>
                <a:lnTo>
                  <a:pt x="63246" y="33655"/>
                </a:lnTo>
                <a:lnTo>
                  <a:pt x="120523" y="33655"/>
                </a:lnTo>
                <a:lnTo>
                  <a:pt x="108712" y="14986"/>
                </a:lnTo>
                <a:lnTo>
                  <a:pt x="88773" y="3556"/>
                </a:lnTo>
                <a:lnTo>
                  <a:pt x="632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348221" y="599948"/>
            <a:ext cx="63500" cy="41910"/>
          </a:xfrm>
          <a:custGeom>
            <a:avLst/>
            <a:gdLst/>
            <a:ahLst/>
            <a:cxnLst/>
            <a:rect l="l" t="t" r="r" b="b"/>
            <a:pathLst>
              <a:path w="63500" h="41909">
                <a:moveTo>
                  <a:pt x="63118" y="0"/>
                </a:moveTo>
                <a:lnTo>
                  <a:pt x="24891" y="0"/>
                </a:lnTo>
                <a:lnTo>
                  <a:pt x="24891" y="13207"/>
                </a:lnTo>
                <a:lnTo>
                  <a:pt x="23113" y="26924"/>
                </a:lnTo>
                <a:lnTo>
                  <a:pt x="18161" y="35560"/>
                </a:lnTo>
                <a:lnTo>
                  <a:pt x="10287" y="40131"/>
                </a:lnTo>
                <a:lnTo>
                  <a:pt x="0" y="41401"/>
                </a:lnTo>
                <a:lnTo>
                  <a:pt x="57276" y="41401"/>
                </a:lnTo>
                <a:lnTo>
                  <a:pt x="58419" y="39369"/>
                </a:lnTo>
                <a:lnTo>
                  <a:pt x="63118" y="8254"/>
                </a:lnTo>
                <a:lnTo>
                  <a:pt x="631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348221" y="503808"/>
            <a:ext cx="63500" cy="33655"/>
          </a:xfrm>
          <a:custGeom>
            <a:avLst/>
            <a:gdLst/>
            <a:ahLst/>
            <a:cxnLst/>
            <a:rect l="l" t="t" r="r" b="b"/>
            <a:pathLst>
              <a:path w="63500" h="33654">
                <a:moveTo>
                  <a:pt x="57276" y="0"/>
                </a:moveTo>
                <a:lnTo>
                  <a:pt x="0" y="0"/>
                </a:lnTo>
                <a:lnTo>
                  <a:pt x="10287" y="1269"/>
                </a:lnTo>
                <a:lnTo>
                  <a:pt x="18161" y="5841"/>
                </a:lnTo>
                <a:lnTo>
                  <a:pt x="23113" y="14477"/>
                </a:lnTo>
                <a:lnTo>
                  <a:pt x="24891" y="28193"/>
                </a:lnTo>
                <a:lnTo>
                  <a:pt x="24891" y="33654"/>
                </a:lnTo>
                <a:lnTo>
                  <a:pt x="63118" y="33654"/>
                </a:lnTo>
                <a:lnTo>
                  <a:pt x="63118" y="33146"/>
                </a:lnTo>
                <a:lnTo>
                  <a:pt x="58419" y="2031"/>
                </a:lnTo>
                <a:lnTo>
                  <a:pt x="572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438900" y="470154"/>
            <a:ext cx="120650" cy="205104"/>
          </a:xfrm>
          <a:custGeom>
            <a:avLst/>
            <a:gdLst/>
            <a:ahLst/>
            <a:cxnLst/>
            <a:rect l="l" t="t" r="r" b="b"/>
            <a:pathLst>
              <a:path w="120650" h="205104">
                <a:moveTo>
                  <a:pt x="63246" y="0"/>
                </a:moveTo>
                <a:lnTo>
                  <a:pt x="37591" y="3556"/>
                </a:lnTo>
                <a:lnTo>
                  <a:pt x="17652" y="14986"/>
                </a:lnTo>
                <a:lnTo>
                  <a:pt x="4699" y="35687"/>
                </a:lnTo>
                <a:lnTo>
                  <a:pt x="0" y="66801"/>
                </a:lnTo>
                <a:lnTo>
                  <a:pt x="0" y="138049"/>
                </a:lnTo>
                <a:lnTo>
                  <a:pt x="4699" y="169163"/>
                </a:lnTo>
                <a:lnTo>
                  <a:pt x="17652" y="189865"/>
                </a:lnTo>
                <a:lnTo>
                  <a:pt x="37591" y="201295"/>
                </a:lnTo>
                <a:lnTo>
                  <a:pt x="63246" y="204850"/>
                </a:lnTo>
                <a:lnTo>
                  <a:pt x="88773" y="201295"/>
                </a:lnTo>
                <a:lnTo>
                  <a:pt x="108711" y="189865"/>
                </a:lnTo>
                <a:lnTo>
                  <a:pt x="120523" y="171196"/>
                </a:lnTo>
                <a:lnTo>
                  <a:pt x="63246" y="171196"/>
                </a:lnTo>
                <a:lnTo>
                  <a:pt x="52832" y="169925"/>
                </a:lnTo>
                <a:lnTo>
                  <a:pt x="44958" y="165354"/>
                </a:lnTo>
                <a:lnTo>
                  <a:pt x="40004" y="156718"/>
                </a:lnTo>
                <a:lnTo>
                  <a:pt x="38226" y="143001"/>
                </a:lnTo>
                <a:lnTo>
                  <a:pt x="38226" y="61849"/>
                </a:lnTo>
                <a:lnTo>
                  <a:pt x="52832" y="34925"/>
                </a:lnTo>
                <a:lnTo>
                  <a:pt x="120523" y="33655"/>
                </a:lnTo>
                <a:lnTo>
                  <a:pt x="108711" y="14986"/>
                </a:lnTo>
                <a:lnTo>
                  <a:pt x="88773" y="3556"/>
                </a:lnTo>
                <a:lnTo>
                  <a:pt x="632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502146" y="503808"/>
            <a:ext cx="63500" cy="137795"/>
          </a:xfrm>
          <a:custGeom>
            <a:avLst/>
            <a:gdLst/>
            <a:ahLst/>
            <a:cxnLst/>
            <a:rect l="l" t="t" r="r" b="b"/>
            <a:pathLst>
              <a:path w="63500" h="137795">
                <a:moveTo>
                  <a:pt x="57276" y="0"/>
                </a:moveTo>
                <a:lnTo>
                  <a:pt x="0" y="0"/>
                </a:lnTo>
                <a:lnTo>
                  <a:pt x="10286" y="1269"/>
                </a:lnTo>
                <a:lnTo>
                  <a:pt x="18160" y="5841"/>
                </a:lnTo>
                <a:lnTo>
                  <a:pt x="23113" y="14477"/>
                </a:lnTo>
                <a:lnTo>
                  <a:pt x="24892" y="28193"/>
                </a:lnTo>
                <a:lnTo>
                  <a:pt x="24892" y="109346"/>
                </a:lnTo>
                <a:lnTo>
                  <a:pt x="23113" y="123062"/>
                </a:lnTo>
                <a:lnTo>
                  <a:pt x="18160" y="131699"/>
                </a:lnTo>
                <a:lnTo>
                  <a:pt x="10286" y="136270"/>
                </a:lnTo>
                <a:lnTo>
                  <a:pt x="0" y="137540"/>
                </a:lnTo>
                <a:lnTo>
                  <a:pt x="57276" y="137540"/>
                </a:lnTo>
                <a:lnTo>
                  <a:pt x="58420" y="135508"/>
                </a:lnTo>
                <a:lnTo>
                  <a:pt x="63119" y="104393"/>
                </a:lnTo>
                <a:lnTo>
                  <a:pt x="63119" y="33146"/>
                </a:lnTo>
                <a:lnTo>
                  <a:pt x="58420" y="2031"/>
                </a:lnTo>
                <a:lnTo>
                  <a:pt x="572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598157" y="472440"/>
            <a:ext cx="74295" cy="200660"/>
          </a:xfrm>
          <a:custGeom>
            <a:avLst/>
            <a:gdLst/>
            <a:ahLst/>
            <a:cxnLst/>
            <a:rect l="l" t="t" r="r" b="b"/>
            <a:pathLst>
              <a:path w="74295" h="200659">
                <a:moveTo>
                  <a:pt x="41910" y="0"/>
                </a:moveTo>
                <a:lnTo>
                  <a:pt x="0" y="0"/>
                </a:lnTo>
                <a:lnTo>
                  <a:pt x="0" y="200406"/>
                </a:lnTo>
                <a:lnTo>
                  <a:pt x="34925" y="200406"/>
                </a:lnTo>
                <a:lnTo>
                  <a:pt x="34925" y="70993"/>
                </a:lnTo>
                <a:lnTo>
                  <a:pt x="73787" y="70993"/>
                </a:lnTo>
                <a:lnTo>
                  <a:pt x="419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633718" y="543433"/>
            <a:ext cx="95250" cy="129539"/>
          </a:xfrm>
          <a:custGeom>
            <a:avLst/>
            <a:gdLst/>
            <a:ahLst/>
            <a:cxnLst/>
            <a:rect l="l" t="t" r="r" b="b"/>
            <a:pathLst>
              <a:path w="95250" h="129540">
                <a:moveTo>
                  <a:pt x="38226" y="0"/>
                </a:moveTo>
                <a:lnTo>
                  <a:pt x="0" y="0"/>
                </a:lnTo>
                <a:lnTo>
                  <a:pt x="58547" y="129412"/>
                </a:lnTo>
                <a:lnTo>
                  <a:pt x="95250" y="129412"/>
                </a:lnTo>
                <a:lnTo>
                  <a:pt x="95250" y="47751"/>
                </a:lnTo>
                <a:lnTo>
                  <a:pt x="59689" y="47751"/>
                </a:lnTo>
                <a:lnTo>
                  <a:pt x="382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711405" y="472399"/>
            <a:ext cx="0" cy="119380"/>
          </a:xfrm>
          <a:custGeom>
            <a:avLst/>
            <a:gdLst/>
            <a:ahLst/>
            <a:cxnLst/>
            <a:rect l="l" t="t" r="r" b="b"/>
            <a:pathLst>
              <a:path h="119379">
                <a:moveTo>
                  <a:pt x="0" y="0"/>
                </a:moveTo>
                <a:lnTo>
                  <a:pt x="0" y="118785"/>
                </a:lnTo>
              </a:path>
            </a:pathLst>
          </a:custGeom>
          <a:ln w="349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752081" y="472440"/>
            <a:ext cx="109855" cy="200660"/>
          </a:xfrm>
          <a:custGeom>
            <a:avLst/>
            <a:gdLst/>
            <a:ahLst/>
            <a:cxnLst/>
            <a:rect l="l" t="t" r="r" b="b"/>
            <a:pathLst>
              <a:path w="109854" h="200659">
                <a:moveTo>
                  <a:pt x="37719" y="0"/>
                </a:moveTo>
                <a:lnTo>
                  <a:pt x="0" y="0"/>
                </a:lnTo>
                <a:lnTo>
                  <a:pt x="51435" y="200406"/>
                </a:lnTo>
                <a:lnTo>
                  <a:pt x="94996" y="200406"/>
                </a:lnTo>
                <a:lnTo>
                  <a:pt x="109600" y="143256"/>
                </a:lnTo>
                <a:lnTo>
                  <a:pt x="73025" y="143256"/>
                </a:lnTo>
                <a:lnTo>
                  <a:pt x="377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825742" y="472440"/>
            <a:ext cx="72390" cy="143510"/>
          </a:xfrm>
          <a:custGeom>
            <a:avLst/>
            <a:gdLst/>
            <a:ahLst/>
            <a:cxnLst/>
            <a:rect l="l" t="t" r="r" b="b"/>
            <a:pathLst>
              <a:path w="72390" h="143509">
                <a:moveTo>
                  <a:pt x="72389" y="0"/>
                </a:moveTo>
                <a:lnTo>
                  <a:pt x="34925" y="0"/>
                </a:lnTo>
                <a:lnTo>
                  <a:pt x="0" y="143256"/>
                </a:lnTo>
                <a:lnTo>
                  <a:pt x="35940" y="143256"/>
                </a:lnTo>
                <a:lnTo>
                  <a:pt x="723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920103" y="655701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>
                <a:moveTo>
                  <a:pt x="0" y="0"/>
                </a:moveTo>
                <a:lnTo>
                  <a:pt x="107061" y="0"/>
                </a:lnTo>
              </a:path>
            </a:pathLst>
          </a:custGeom>
          <a:ln w="4952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938771" y="585977"/>
            <a:ext cx="0" cy="52705"/>
          </a:xfrm>
          <a:custGeom>
            <a:avLst/>
            <a:gdLst/>
            <a:ahLst/>
            <a:cxnLst/>
            <a:rect l="l" t="t" r="r" b="b"/>
            <a:pathLst>
              <a:path h="52704">
                <a:moveTo>
                  <a:pt x="0" y="0"/>
                </a:moveTo>
                <a:lnTo>
                  <a:pt x="0" y="52577"/>
                </a:lnTo>
              </a:path>
            </a:pathLst>
          </a:custGeom>
          <a:ln w="560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920103" y="56959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  <a:ln w="4952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938771" y="505968"/>
            <a:ext cx="0" cy="46990"/>
          </a:xfrm>
          <a:custGeom>
            <a:avLst/>
            <a:gdLst/>
            <a:ahLst/>
            <a:cxnLst/>
            <a:rect l="l" t="t" r="r" b="b"/>
            <a:pathLst>
              <a:path h="46990">
                <a:moveTo>
                  <a:pt x="-28028" y="23240"/>
                </a:moveTo>
                <a:lnTo>
                  <a:pt x="28028" y="23240"/>
                </a:lnTo>
              </a:path>
            </a:pathLst>
          </a:custGeom>
          <a:ln w="4648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920103" y="489584"/>
            <a:ext cx="104775" cy="0"/>
          </a:xfrm>
          <a:custGeom>
            <a:avLst/>
            <a:gdLst/>
            <a:ahLst/>
            <a:cxnLst/>
            <a:rect l="l" t="t" r="r" b="b"/>
            <a:pathLst>
              <a:path w="104775">
                <a:moveTo>
                  <a:pt x="0" y="0"/>
                </a:moveTo>
                <a:lnTo>
                  <a:pt x="104267" y="0"/>
                </a:lnTo>
              </a:path>
            </a:pathLst>
          </a:custGeom>
          <a:ln w="4952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057643" y="472440"/>
            <a:ext cx="118745" cy="200660"/>
          </a:xfrm>
          <a:custGeom>
            <a:avLst/>
            <a:gdLst/>
            <a:ahLst/>
            <a:cxnLst/>
            <a:rect l="l" t="t" r="r" b="b"/>
            <a:pathLst>
              <a:path w="118745" h="200659">
                <a:moveTo>
                  <a:pt x="55499" y="0"/>
                </a:moveTo>
                <a:lnTo>
                  <a:pt x="0" y="0"/>
                </a:lnTo>
                <a:lnTo>
                  <a:pt x="0" y="200406"/>
                </a:lnTo>
                <a:lnTo>
                  <a:pt x="38353" y="200406"/>
                </a:lnTo>
                <a:lnTo>
                  <a:pt x="38353" y="118745"/>
                </a:lnTo>
                <a:lnTo>
                  <a:pt x="96520" y="118745"/>
                </a:lnTo>
                <a:lnTo>
                  <a:pt x="93345" y="110998"/>
                </a:lnTo>
                <a:lnTo>
                  <a:pt x="107060" y="103124"/>
                </a:lnTo>
                <a:lnTo>
                  <a:pt x="116458" y="91821"/>
                </a:lnTo>
                <a:lnTo>
                  <a:pt x="118236" y="87122"/>
                </a:lnTo>
                <a:lnTo>
                  <a:pt x="38353" y="87122"/>
                </a:lnTo>
                <a:lnTo>
                  <a:pt x="38353" y="31623"/>
                </a:lnTo>
                <a:lnTo>
                  <a:pt x="117348" y="31623"/>
                </a:lnTo>
                <a:lnTo>
                  <a:pt x="106806" y="15875"/>
                </a:lnTo>
                <a:lnTo>
                  <a:pt x="85598" y="4063"/>
                </a:lnTo>
                <a:lnTo>
                  <a:pt x="554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114285" y="591184"/>
            <a:ext cx="74930" cy="81915"/>
          </a:xfrm>
          <a:custGeom>
            <a:avLst/>
            <a:gdLst/>
            <a:ahLst/>
            <a:cxnLst/>
            <a:rect l="l" t="t" r="r" b="b"/>
            <a:pathLst>
              <a:path w="74929" h="81915">
                <a:moveTo>
                  <a:pt x="39878" y="0"/>
                </a:moveTo>
                <a:lnTo>
                  <a:pt x="0" y="0"/>
                </a:lnTo>
                <a:lnTo>
                  <a:pt x="33274" y="81661"/>
                </a:lnTo>
                <a:lnTo>
                  <a:pt x="74422" y="81661"/>
                </a:lnTo>
                <a:lnTo>
                  <a:pt x="398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115682" y="504062"/>
            <a:ext cx="66040" cy="55880"/>
          </a:xfrm>
          <a:custGeom>
            <a:avLst/>
            <a:gdLst/>
            <a:ahLst/>
            <a:cxnLst/>
            <a:rect l="l" t="t" r="r" b="b"/>
            <a:pathLst>
              <a:path w="66040" h="55879">
                <a:moveTo>
                  <a:pt x="59309" y="0"/>
                </a:moveTo>
                <a:lnTo>
                  <a:pt x="0" y="0"/>
                </a:lnTo>
                <a:lnTo>
                  <a:pt x="11430" y="1650"/>
                </a:lnTo>
                <a:lnTo>
                  <a:pt x="19939" y="6603"/>
                </a:lnTo>
                <a:lnTo>
                  <a:pt x="25273" y="15239"/>
                </a:lnTo>
                <a:lnTo>
                  <a:pt x="27177" y="27812"/>
                </a:lnTo>
                <a:lnTo>
                  <a:pt x="25273" y="40259"/>
                </a:lnTo>
                <a:lnTo>
                  <a:pt x="19939" y="48895"/>
                </a:lnTo>
                <a:lnTo>
                  <a:pt x="11430" y="53975"/>
                </a:lnTo>
                <a:lnTo>
                  <a:pt x="0" y="55499"/>
                </a:lnTo>
                <a:lnTo>
                  <a:pt x="60198" y="55499"/>
                </a:lnTo>
                <a:lnTo>
                  <a:pt x="63753" y="45720"/>
                </a:lnTo>
                <a:lnTo>
                  <a:pt x="65532" y="28321"/>
                </a:lnTo>
                <a:lnTo>
                  <a:pt x="61341" y="3048"/>
                </a:lnTo>
                <a:lnTo>
                  <a:pt x="593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203947" y="610997"/>
            <a:ext cx="123189" cy="64135"/>
          </a:xfrm>
          <a:custGeom>
            <a:avLst/>
            <a:gdLst/>
            <a:ahLst/>
            <a:cxnLst/>
            <a:rect l="l" t="t" r="r" b="b"/>
            <a:pathLst>
              <a:path w="123190" h="64134">
                <a:moveTo>
                  <a:pt x="37465" y="0"/>
                </a:moveTo>
                <a:lnTo>
                  <a:pt x="0" y="8000"/>
                </a:lnTo>
                <a:lnTo>
                  <a:pt x="10159" y="33274"/>
                </a:lnTo>
                <a:lnTo>
                  <a:pt x="24765" y="50673"/>
                </a:lnTo>
                <a:lnTo>
                  <a:pt x="43306" y="60832"/>
                </a:lnTo>
                <a:lnTo>
                  <a:pt x="65024" y="64007"/>
                </a:lnTo>
                <a:lnTo>
                  <a:pt x="91821" y="59943"/>
                </a:lnTo>
                <a:lnTo>
                  <a:pt x="111759" y="48387"/>
                </a:lnTo>
                <a:lnTo>
                  <a:pt x="122681" y="32512"/>
                </a:lnTo>
                <a:lnTo>
                  <a:pt x="66928" y="32512"/>
                </a:lnTo>
                <a:lnTo>
                  <a:pt x="58166" y="30861"/>
                </a:lnTo>
                <a:lnTo>
                  <a:pt x="49656" y="25273"/>
                </a:lnTo>
                <a:lnTo>
                  <a:pt x="42418" y="15239"/>
                </a:lnTo>
                <a:lnTo>
                  <a:pt x="374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209408" y="470154"/>
            <a:ext cx="123189" cy="173355"/>
          </a:xfrm>
          <a:custGeom>
            <a:avLst/>
            <a:gdLst/>
            <a:ahLst/>
            <a:cxnLst/>
            <a:rect l="l" t="t" r="r" b="b"/>
            <a:pathLst>
              <a:path w="123190" h="173354">
                <a:moveTo>
                  <a:pt x="59817" y="0"/>
                </a:moveTo>
                <a:lnTo>
                  <a:pt x="33909" y="3937"/>
                </a:lnTo>
                <a:lnTo>
                  <a:pt x="15240" y="14986"/>
                </a:lnTo>
                <a:lnTo>
                  <a:pt x="3810" y="32638"/>
                </a:lnTo>
                <a:lnTo>
                  <a:pt x="0" y="55753"/>
                </a:lnTo>
                <a:lnTo>
                  <a:pt x="8890" y="83312"/>
                </a:lnTo>
                <a:lnTo>
                  <a:pt x="29972" y="102108"/>
                </a:lnTo>
                <a:lnTo>
                  <a:pt x="55118" y="116459"/>
                </a:lnTo>
                <a:lnTo>
                  <a:pt x="76073" y="130810"/>
                </a:lnTo>
                <a:lnTo>
                  <a:pt x="84963" y="149606"/>
                </a:lnTo>
                <a:lnTo>
                  <a:pt x="83185" y="159638"/>
                </a:lnTo>
                <a:lnTo>
                  <a:pt x="78232" y="167132"/>
                </a:lnTo>
                <a:lnTo>
                  <a:pt x="70739" y="171831"/>
                </a:lnTo>
                <a:lnTo>
                  <a:pt x="61468" y="173355"/>
                </a:lnTo>
                <a:lnTo>
                  <a:pt x="117221" y="173355"/>
                </a:lnTo>
                <a:lnTo>
                  <a:pt x="118618" y="171323"/>
                </a:lnTo>
                <a:lnTo>
                  <a:pt x="122936" y="147955"/>
                </a:lnTo>
                <a:lnTo>
                  <a:pt x="114173" y="117094"/>
                </a:lnTo>
                <a:lnTo>
                  <a:pt x="93091" y="96393"/>
                </a:lnTo>
                <a:lnTo>
                  <a:pt x="67945" y="81661"/>
                </a:lnTo>
                <a:lnTo>
                  <a:pt x="46863" y="68707"/>
                </a:lnTo>
                <a:lnTo>
                  <a:pt x="38100" y="53340"/>
                </a:lnTo>
                <a:lnTo>
                  <a:pt x="39497" y="44196"/>
                </a:lnTo>
                <a:lnTo>
                  <a:pt x="43434" y="37337"/>
                </a:lnTo>
                <a:lnTo>
                  <a:pt x="50038" y="33020"/>
                </a:lnTo>
                <a:lnTo>
                  <a:pt x="59055" y="31496"/>
                </a:lnTo>
                <a:lnTo>
                  <a:pt x="114426" y="31496"/>
                </a:lnTo>
                <a:lnTo>
                  <a:pt x="113411" y="28829"/>
                </a:lnTo>
                <a:lnTo>
                  <a:pt x="100711" y="13588"/>
                </a:lnTo>
                <a:lnTo>
                  <a:pt x="82804" y="3556"/>
                </a:lnTo>
                <a:lnTo>
                  <a:pt x="598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268464" y="501650"/>
            <a:ext cx="62230" cy="27305"/>
          </a:xfrm>
          <a:custGeom>
            <a:avLst/>
            <a:gdLst/>
            <a:ahLst/>
            <a:cxnLst/>
            <a:rect l="l" t="t" r="r" b="b"/>
            <a:pathLst>
              <a:path w="62229" h="27304">
                <a:moveTo>
                  <a:pt x="55371" y="0"/>
                </a:moveTo>
                <a:lnTo>
                  <a:pt x="0" y="0"/>
                </a:lnTo>
                <a:lnTo>
                  <a:pt x="9016" y="1524"/>
                </a:lnTo>
                <a:lnTo>
                  <a:pt x="16509" y="6350"/>
                </a:lnTo>
                <a:lnTo>
                  <a:pt x="22605" y="14604"/>
                </a:lnTo>
                <a:lnTo>
                  <a:pt x="27812" y="26797"/>
                </a:lnTo>
                <a:lnTo>
                  <a:pt x="61975" y="16763"/>
                </a:lnTo>
                <a:lnTo>
                  <a:pt x="553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352538" y="472440"/>
            <a:ext cx="136525" cy="200660"/>
          </a:xfrm>
          <a:custGeom>
            <a:avLst/>
            <a:gdLst/>
            <a:ahLst/>
            <a:cxnLst/>
            <a:rect l="l" t="t" r="r" b="b"/>
            <a:pathLst>
              <a:path w="136525" h="200659">
                <a:moveTo>
                  <a:pt x="98551" y="0"/>
                </a:moveTo>
                <a:lnTo>
                  <a:pt x="49529" y="0"/>
                </a:lnTo>
                <a:lnTo>
                  <a:pt x="0" y="200406"/>
                </a:lnTo>
                <a:lnTo>
                  <a:pt x="36829" y="200406"/>
                </a:lnTo>
                <a:lnTo>
                  <a:pt x="47625" y="158242"/>
                </a:lnTo>
                <a:lnTo>
                  <a:pt x="136525" y="158242"/>
                </a:lnTo>
                <a:lnTo>
                  <a:pt x="128396" y="124333"/>
                </a:lnTo>
                <a:lnTo>
                  <a:pt x="54482" y="124333"/>
                </a:lnTo>
                <a:lnTo>
                  <a:pt x="73278" y="43307"/>
                </a:lnTo>
                <a:lnTo>
                  <a:pt x="108965" y="43307"/>
                </a:lnTo>
                <a:lnTo>
                  <a:pt x="985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452994" y="630681"/>
            <a:ext cx="46355" cy="42545"/>
          </a:xfrm>
          <a:custGeom>
            <a:avLst/>
            <a:gdLst/>
            <a:ahLst/>
            <a:cxnLst/>
            <a:rect l="l" t="t" r="r" b="b"/>
            <a:pathLst>
              <a:path w="46354" h="42545">
                <a:moveTo>
                  <a:pt x="36068" y="0"/>
                </a:moveTo>
                <a:lnTo>
                  <a:pt x="0" y="0"/>
                </a:lnTo>
                <a:lnTo>
                  <a:pt x="9651" y="42163"/>
                </a:lnTo>
                <a:lnTo>
                  <a:pt x="46227" y="42163"/>
                </a:lnTo>
                <a:lnTo>
                  <a:pt x="360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426452" y="515747"/>
            <a:ext cx="54610" cy="81280"/>
          </a:xfrm>
          <a:custGeom>
            <a:avLst/>
            <a:gdLst/>
            <a:ahLst/>
            <a:cxnLst/>
            <a:rect l="l" t="t" r="r" b="b"/>
            <a:pathLst>
              <a:path w="54609" h="81279">
                <a:moveTo>
                  <a:pt x="35051" y="0"/>
                </a:moveTo>
                <a:lnTo>
                  <a:pt x="0" y="0"/>
                </a:lnTo>
                <a:lnTo>
                  <a:pt x="18542" y="81025"/>
                </a:lnTo>
                <a:lnTo>
                  <a:pt x="54482" y="81025"/>
                </a:lnTo>
                <a:lnTo>
                  <a:pt x="350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556754" y="506730"/>
            <a:ext cx="0" cy="166370"/>
          </a:xfrm>
          <a:custGeom>
            <a:avLst/>
            <a:gdLst/>
            <a:ahLst/>
            <a:cxnLst/>
            <a:rect l="l" t="t" r="r" b="b"/>
            <a:pathLst>
              <a:path h="166370">
                <a:moveTo>
                  <a:pt x="0" y="0"/>
                </a:moveTo>
                <a:lnTo>
                  <a:pt x="0" y="166116"/>
                </a:lnTo>
              </a:path>
            </a:pathLst>
          </a:custGeom>
          <a:ln w="560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493127" y="489584"/>
            <a:ext cx="128270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7762" y="0"/>
                </a:lnTo>
              </a:path>
            </a:pathLst>
          </a:custGeom>
          <a:ln w="4956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664195" y="472440"/>
            <a:ext cx="0" cy="200660"/>
          </a:xfrm>
          <a:custGeom>
            <a:avLst/>
            <a:gdLst/>
            <a:ahLst/>
            <a:cxnLst/>
            <a:rect l="l" t="t" r="r" b="b"/>
            <a:pathLst>
              <a:path h="200659">
                <a:moveTo>
                  <a:pt x="0" y="0"/>
                </a:moveTo>
                <a:lnTo>
                  <a:pt x="0" y="200406"/>
                </a:lnTo>
              </a:path>
            </a:pathLst>
          </a:custGeom>
          <a:ln w="560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716773" y="470154"/>
            <a:ext cx="120650" cy="205104"/>
          </a:xfrm>
          <a:custGeom>
            <a:avLst/>
            <a:gdLst/>
            <a:ahLst/>
            <a:cxnLst/>
            <a:rect l="l" t="t" r="r" b="b"/>
            <a:pathLst>
              <a:path w="120650" h="205104">
                <a:moveTo>
                  <a:pt x="63246" y="0"/>
                </a:moveTo>
                <a:lnTo>
                  <a:pt x="37592" y="3556"/>
                </a:lnTo>
                <a:lnTo>
                  <a:pt x="17652" y="14986"/>
                </a:lnTo>
                <a:lnTo>
                  <a:pt x="4699" y="35687"/>
                </a:lnTo>
                <a:lnTo>
                  <a:pt x="0" y="66801"/>
                </a:lnTo>
                <a:lnTo>
                  <a:pt x="0" y="138049"/>
                </a:lnTo>
                <a:lnTo>
                  <a:pt x="4699" y="169163"/>
                </a:lnTo>
                <a:lnTo>
                  <a:pt x="17652" y="189865"/>
                </a:lnTo>
                <a:lnTo>
                  <a:pt x="37592" y="201295"/>
                </a:lnTo>
                <a:lnTo>
                  <a:pt x="63246" y="204850"/>
                </a:lnTo>
                <a:lnTo>
                  <a:pt x="88773" y="201295"/>
                </a:lnTo>
                <a:lnTo>
                  <a:pt x="108711" y="189865"/>
                </a:lnTo>
                <a:lnTo>
                  <a:pt x="120523" y="171196"/>
                </a:lnTo>
                <a:lnTo>
                  <a:pt x="63246" y="171196"/>
                </a:lnTo>
                <a:lnTo>
                  <a:pt x="52831" y="169925"/>
                </a:lnTo>
                <a:lnTo>
                  <a:pt x="44957" y="165354"/>
                </a:lnTo>
                <a:lnTo>
                  <a:pt x="40004" y="156718"/>
                </a:lnTo>
                <a:lnTo>
                  <a:pt x="38226" y="143001"/>
                </a:lnTo>
                <a:lnTo>
                  <a:pt x="38226" y="61849"/>
                </a:lnTo>
                <a:lnTo>
                  <a:pt x="52831" y="34925"/>
                </a:lnTo>
                <a:lnTo>
                  <a:pt x="120523" y="33655"/>
                </a:lnTo>
                <a:lnTo>
                  <a:pt x="108711" y="14986"/>
                </a:lnTo>
                <a:lnTo>
                  <a:pt x="88773" y="3556"/>
                </a:lnTo>
                <a:lnTo>
                  <a:pt x="632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780019" y="503808"/>
            <a:ext cx="63500" cy="137795"/>
          </a:xfrm>
          <a:custGeom>
            <a:avLst/>
            <a:gdLst/>
            <a:ahLst/>
            <a:cxnLst/>
            <a:rect l="l" t="t" r="r" b="b"/>
            <a:pathLst>
              <a:path w="63500" h="137795">
                <a:moveTo>
                  <a:pt x="57276" y="0"/>
                </a:moveTo>
                <a:lnTo>
                  <a:pt x="0" y="0"/>
                </a:lnTo>
                <a:lnTo>
                  <a:pt x="10286" y="1269"/>
                </a:lnTo>
                <a:lnTo>
                  <a:pt x="18160" y="5841"/>
                </a:lnTo>
                <a:lnTo>
                  <a:pt x="23113" y="14477"/>
                </a:lnTo>
                <a:lnTo>
                  <a:pt x="24891" y="28193"/>
                </a:lnTo>
                <a:lnTo>
                  <a:pt x="24891" y="109346"/>
                </a:lnTo>
                <a:lnTo>
                  <a:pt x="23113" y="123062"/>
                </a:lnTo>
                <a:lnTo>
                  <a:pt x="18160" y="131699"/>
                </a:lnTo>
                <a:lnTo>
                  <a:pt x="10286" y="136270"/>
                </a:lnTo>
                <a:lnTo>
                  <a:pt x="0" y="137540"/>
                </a:lnTo>
                <a:lnTo>
                  <a:pt x="57276" y="137540"/>
                </a:lnTo>
                <a:lnTo>
                  <a:pt x="58420" y="135508"/>
                </a:lnTo>
                <a:lnTo>
                  <a:pt x="63119" y="104393"/>
                </a:lnTo>
                <a:lnTo>
                  <a:pt x="63119" y="33146"/>
                </a:lnTo>
                <a:lnTo>
                  <a:pt x="58420" y="2031"/>
                </a:lnTo>
                <a:lnTo>
                  <a:pt x="572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876031" y="472440"/>
            <a:ext cx="74295" cy="200660"/>
          </a:xfrm>
          <a:custGeom>
            <a:avLst/>
            <a:gdLst/>
            <a:ahLst/>
            <a:cxnLst/>
            <a:rect l="l" t="t" r="r" b="b"/>
            <a:pathLst>
              <a:path w="74295" h="200659">
                <a:moveTo>
                  <a:pt x="41910" y="0"/>
                </a:moveTo>
                <a:lnTo>
                  <a:pt x="0" y="0"/>
                </a:lnTo>
                <a:lnTo>
                  <a:pt x="0" y="200406"/>
                </a:lnTo>
                <a:lnTo>
                  <a:pt x="34925" y="200406"/>
                </a:lnTo>
                <a:lnTo>
                  <a:pt x="34925" y="70993"/>
                </a:lnTo>
                <a:lnTo>
                  <a:pt x="73787" y="70993"/>
                </a:lnTo>
                <a:lnTo>
                  <a:pt x="419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911592" y="543433"/>
            <a:ext cx="95250" cy="129539"/>
          </a:xfrm>
          <a:custGeom>
            <a:avLst/>
            <a:gdLst/>
            <a:ahLst/>
            <a:cxnLst/>
            <a:rect l="l" t="t" r="r" b="b"/>
            <a:pathLst>
              <a:path w="95250" h="129540">
                <a:moveTo>
                  <a:pt x="38226" y="0"/>
                </a:moveTo>
                <a:lnTo>
                  <a:pt x="0" y="0"/>
                </a:lnTo>
                <a:lnTo>
                  <a:pt x="58547" y="129412"/>
                </a:lnTo>
                <a:lnTo>
                  <a:pt x="95250" y="129412"/>
                </a:lnTo>
                <a:lnTo>
                  <a:pt x="95250" y="47751"/>
                </a:lnTo>
                <a:lnTo>
                  <a:pt x="59689" y="47751"/>
                </a:lnTo>
                <a:lnTo>
                  <a:pt x="382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989283" y="472399"/>
            <a:ext cx="0" cy="119380"/>
          </a:xfrm>
          <a:custGeom>
            <a:avLst/>
            <a:gdLst/>
            <a:ahLst/>
            <a:cxnLst/>
            <a:rect l="l" t="t" r="r" b="b"/>
            <a:pathLst>
              <a:path h="119379">
                <a:moveTo>
                  <a:pt x="0" y="0"/>
                </a:moveTo>
                <a:lnTo>
                  <a:pt x="0" y="118785"/>
                </a:lnTo>
              </a:path>
            </a:pathLst>
          </a:custGeom>
          <a:ln w="3498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035290" y="610997"/>
            <a:ext cx="123825" cy="64135"/>
          </a:xfrm>
          <a:custGeom>
            <a:avLst/>
            <a:gdLst/>
            <a:ahLst/>
            <a:cxnLst/>
            <a:rect l="l" t="t" r="r" b="b"/>
            <a:pathLst>
              <a:path w="123825" h="64134">
                <a:moveTo>
                  <a:pt x="37718" y="0"/>
                </a:moveTo>
                <a:lnTo>
                  <a:pt x="0" y="8000"/>
                </a:lnTo>
                <a:lnTo>
                  <a:pt x="10159" y="33274"/>
                </a:lnTo>
                <a:lnTo>
                  <a:pt x="24891" y="50673"/>
                </a:lnTo>
                <a:lnTo>
                  <a:pt x="43560" y="60832"/>
                </a:lnTo>
                <a:lnTo>
                  <a:pt x="65404" y="64007"/>
                </a:lnTo>
                <a:lnTo>
                  <a:pt x="92328" y="59943"/>
                </a:lnTo>
                <a:lnTo>
                  <a:pt x="112394" y="48387"/>
                </a:lnTo>
                <a:lnTo>
                  <a:pt x="123443" y="32512"/>
                </a:lnTo>
                <a:lnTo>
                  <a:pt x="67309" y="32512"/>
                </a:lnTo>
                <a:lnTo>
                  <a:pt x="58546" y="30861"/>
                </a:lnTo>
                <a:lnTo>
                  <a:pt x="49910" y="25273"/>
                </a:lnTo>
                <a:lnTo>
                  <a:pt x="42544" y="15239"/>
                </a:lnTo>
                <a:lnTo>
                  <a:pt x="377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040878" y="470154"/>
            <a:ext cx="123825" cy="173355"/>
          </a:xfrm>
          <a:custGeom>
            <a:avLst/>
            <a:gdLst/>
            <a:ahLst/>
            <a:cxnLst/>
            <a:rect l="l" t="t" r="r" b="b"/>
            <a:pathLst>
              <a:path w="123825" h="173354">
                <a:moveTo>
                  <a:pt x="60071" y="0"/>
                </a:moveTo>
                <a:lnTo>
                  <a:pt x="34036" y="3937"/>
                </a:lnTo>
                <a:lnTo>
                  <a:pt x="15113" y="14986"/>
                </a:lnTo>
                <a:lnTo>
                  <a:pt x="3810" y="32638"/>
                </a:lnTo>
                <a:lnTo>
                  <a:pt x="0" y="55753"/>
                </a:lnTo>
                <a:lnTo>
                  <a:pt x="8890" y="83312"/>
                </a:lnTo>
                <a:lnTo>
                  <a:pt x="29972" y="102108"/>
                </a:lnTo>
                <a:lnTo>
                  <a:pt x="55245" y="116459"/>
                </a:lnTo>
                <a:lnTo>
                  <a:pt x="76453" y="130810"/>
                </a:lnTo>
                <a:lnTo>
                  <a:pt x="85344" y="149606"/>
                </a:lnTo>
                <a:lnTo>
                  <a:pt x="83566" y="159638"/>
                </a:lnTo>
                <a:lnTo>
                  <a:pt x="78486" y="167132"/>
                </a:lnTo>
                <a:lnTo>
                  <a:pt x="71120" y="171831"/>
                </a:lnTo>
                <a:lnTo>
                  <a:pt x="61722" y="173355"/>
                </a:lnTo>
                <a:lnTo>
                  <a:pt x="117855" y="173355"/>
                </a:lnTo>
                <a:lnTo>
                  <a:pt x="119252" y="171323"/>
                </a:lnTo>
                <a:lnTo>
                  <a:pt x="123571" y="147955"/>
                </a:lnTo>
                <a:lnTo>
                  <a:pt x="114680" y="117094"/>
                </a:lnTo>
                <a:lnTo>
                  <a:pt x="93472" y="96393"/>
                </a:lnTo>
                <a:lnTo>
                  <a:pt x="68199" y="81661"/>
                </a:lnTo>
                <a:lnTo>
                  <a:pt x="47117" y="68707"/>
                </a:lnTo>
                <a:lnTo>
                  <a:pt x="38226" y="53340"/>
                </a:lnTo>
                <a:lnTo>
                  <a:pt x="39624" y="44196"/>
                </a:lnTo>
                <a:lnTo>
                  <a:pt x="43688" y="37337"/>
                </a:lnTo>
                <a:lnTo>
                  <a:pt x="50292" y="33020"/>
                </a:lnTo>
                <a:lnTo>
                  <a:pt x="59308" y="31496"/>
                </a:lnTo>
                <a:lnTo>
                  <a:pt x="115062" y="31496"/>
                </a:lnTo>
                <a:lnTo>
                  <a:pt x="114046" y="28829"/>
                </a:lnTo>
                <a:lnTo>
                  <a:pt x="101219" y="13588"/>
                </a:lnTo>
                <a:lnTo>
                  <a:pt x="83185" y="3556"/>
                </a:lnTo>
                <a:lnTo>
                  <a:pt x="600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100186" y="501650"/>
            <a:ext cx="62865" cy="27305"/>
          </a:xfrm>
          <a:custGeom>
            <a:avLst/>
            <a:gdLst/>
            <a:ahLst/>
            <a:cxnLst/>
            <a:rect l="l" t="t" r="r" b="b"/>
            <a:pathLst>
              <a:path w="62865" h="27304">
                <a:moveTo>
                  <a:pt x="55753" y="0"/>
                </a:moveTo>
                <a:lnTo>
                  <a:pt x="0" y="0"/>
                </a:lnTo>
                <a:lnTo>
                  <a:pt x="9017" y="1524"/>
                </a:lnTo>
                <a:lnTo>
                  <a:pt x="16510" y="6350"/>
                </a:lnTo>
                <a:lnTo>
                  <a:pt x="22733" y="14604"/>
                </a:lnTo>
                <a:lnTo>
                  <a:pt x="27940" y="26797"/>
                </a:lnTo>
                <a:lnTo>
                  <a:pt x="62357" y="16763"/>
                </a:lnTo>
                <a:lnTo>
                  <a:pt x="557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029325" y="587501"/>
            <a:ext cx="93345" cy="66040"/>
          </a:xfrm>
          <a:custGeom>
            <a:avLst/>
            <a:gdLst/>
            <a:ahLst/>
            <a:cxnLst/>
            <a:rect l="l" t="t" r="r" b="b"/>
            <a:pathLst>
              <a:path w="93345" h="66040">
                <a:moveTo>
                  <a:pt x="17272" y="0"/>
                </a:moveTo>
                <a:lnTo>
                  <a:pt x="0" y="17272"/>
                </a:lnTo>
                <a:lnTo>
                  <a:pt x="48640" y="66039"/>
                </a:lnTo>
                <a:lnTo>
                  <a:pt x="92963" y="21717"/>
                </a:lnTo>
                <a:lnTo>
                  <a:pt x="39115" y="21717"/>
                </a:lnTo>
                <a:lnTo>
                  <a:pt x="172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077902" y="543813"/>
            <a:ext cx="0" cy="65405"/>
          </a:xfrm>
          <a:custGeom>
            <a:avLst/>
            <a:gdLst/>
            <a:ahLst/>
            <a:cxnLst/>
            <a:rect l="l" t="t" r="r" b="b"/>
            <a:pathLst>
              <a:path h="65404">
                <a:moveTo>
                  <a:pt x="0" y="0"/>
                </a:moveTo>
                <a:lnTo>
                  <a:pt x="0" y="65405"/>
                </a:lnTo>
              </a:path>
            </a:pathLst>
          </a:custGeom>
          <a:ln w="1892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087364" y="587375"/>
            <a:ext cx="39370" cy="22225"/>
          </a:xfrm>
          <a:custGeom>
            <a:avLst/>
            <a:gdLst/>
            <a:ahLst/>
            <a:cxnLst/>
            <a:rect l="l" t="t" r="r" b="b"/>
            <a:pathLst>
              <a:path w="39370" h="22225">
                <a:moveTo>
                  <a:pt x="21844" y="0"/>
                </a:moveTo>
                <a:lnTo>
                  <a:pt x="0" y="21844"/>
                </a:lnTo>
                <a:lnTo>
                  <a:pt x="34925" y="21844"/>
                </a:lnTo>
                <a:lnTo>
                  <a:pt x="39243" y="17399"/>
                </a:lnTo>
                <a:lnTo>
                  <a:pt x="218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958840" y="485648"/>
            <a:ext cx="238760" cy="97790"/>
          </a:xfrm>
          <a:custGeom>
            <a:avLst/>
            <a:gdLst/>
            <a:ahLst/>
            <a:cxnLst/>
            <a:rect l="l" t="t" r="r" b="b"/>
            <a:pathLst>
              <a:path w="238760" h="97790">
                <a:moveTo>
                  <a:pt x="48768" y="0"/>
                </a:moveTo>
                <a:lnTo>
                  <a:pt x="0" y="48767"/>
                </a:lnTo>
                <a:lnTo>
                  <a:pt x="48768" y="97409"/>
                </a:lnTo>
                <a:lnTo>
                  <a:pt x="66039" y="80010"/>
                </a:lnTo>
                <a:lnTo>
                  <a:pt x="44196" y="58165"/>
                </a:lnTo>
                <a:lnTo>
                  <a:pt x="228854" y="58165"/>
                </a:lnTo>
                <a:lnTo>
                  <a:pt x="238251" y="48767"/>
                </a:lnTo>
                <a:lnTo>
                  <a:pt x="228726" y="39242"/>
                </a:lnTo>
                <a:lnTo>
                  <a:pt x="44196" y="39242"/>
                </a:lnTo>
                <a:lnTo>
                  <a:pt x="66039" y="17399"/>
                </a:lnTo>
                <a:lnTo>
                  <a:pt x="487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130925" y="543813"/>
            <a:ext cx="57150" cy="39370"/>
          </a:xfrm>
          <a:custGeom>
            <a:avLst/>
            <a:gdLst/>
            <a:ahLst/>
            <a:cxnLst/>
            <a:rect l="l" t="t" r="r" b="b"/>
            <a:pathLst>
              <a:path w="57150" h="39370">
                <a:moveTo>
                  <a:pt x="56769" y="0"/>
                </a:moveTo>
                <a:lnTo>
                  <a:pt x="21844" y="0"/>
                </a:lnTo>
                <a:lnTo>
                  <a:pt x="0" y="21844"/>
                </a:lnTo>
                <a:lnTo>
                  <a:pt x="17525" y="39243"/>
                </a:lnTo>
                <a:lnTo>
                  <a:pt x="567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077881" y="459416"/>
            <a:ext cx="0" cy="66040"/>
          </a:xfrm>
          <a:custGeom>
            <a:avLst/>
            <a:gdLst/>
            <a:ahLst/>
            <a:cxnLst/>
            <a:rect l="l" t="t" r="r" b="b"/>
            <a:pathLst>
              <a:path h="66040">
                <a:moveTo>
                  <a:pt x="0" y="0"/>
                </a:moveTo>
                <a:lnTo>
                  <a:pt x="0" y="65474"/>
                </a:lnTo>
              </a:path>
            </a:pathLst>
          </a:custGeom>
          <a:ln w="1888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132195" y="486918"/>
            <a:ext cx="55880" cy="38100"/>
          </a:xfrm>
          <a:custGeom>
            <a:avLst/>
            <a:gdLst/>
            <a:ahLst/>
            <a:cxnLst/>
            <a:rect l="l" t="t" r="r" b="b"/>
            <a:pathLst>
              <a:path w="55879" h="38100">
                <a:moveTo>
                  <a:pt x="17399" y="0"/>
                </a:moveTo>
                <a:lnTo>
                  <a:pt x="0" y="17399"/>
                </a:lnTo>
                <a:lnTo>
                  <a:pt x="20574" y="37973"/>
                </a:lnTo>
                <a:lnTo>
                  <a:pt x="55371" y="37973"/>
                </a:lnTo>
                <a:lnTo>
                  <a:pt x="173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087364" y="459358"/>
            <a:ext cx="40640" cy="23495"/>
          </a:xfrm>
          <a:custGeom>
            <a:avLst/>
            <a:gdLst/>
            <a:ahLst/>
            <a:cxnLst/>
            <a:rect l="l" t="t" r="r" b="b"/>
            <a:pathLst>
              <a:path w="40639" h="23495">
                <a:moveTo>
                  <a:pt x="34671" y="0"/>
                </a:moveTo>
                <a:lnTo>
                  <a:pt x="0" y="0"/>
                </a:lnTo>
                <a:lnTo>
                  <a:pt x="23113" y="23240"/>
                </a:lnTo>
                <a:lnTo>
                  <a:pt x="40512" y="5841"/>
                </a:lnTo>
                <a:lnTo>
                  <a:pt x="346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029325" y="415290"/>
            <a:ext cx="92710" cy="66040"/>
          </a:xfrm>
          <a:custGeom>
            <a:avLst/>
            <a:gdLst/>
            <a:ahLst/>
            <a:cxnLst/>
            <a:rect l="l" t="t" r="r" b="b"/>
            <a:pathLst>
              <a:path w="92710" h="66040">
                <a:moveTo>
                  <a:pt x="48640" y="0"/>
                </a:moveTo>
                <a:lnTo>
                  <a:pt x="0" y="48640"/>
                </a:lnTo>
                <a:lnTo>
                  <a:pt x="17272" y="66039"/>
                </a:lnTo>
                <a:lnTo>
                  <a:pt x="39115" y="44069"/>
                </a:lnTo>
                <a:lnTo>
                  <a:pt x="92710" y="44069"/>
                </a:lnTo>
                <a:lnTo>
                  <a:pt x="486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4" name="object 74"/>
          <p:cNvGraphicFramePr>
            <a:graphicFrameLocks noGrp="1"/>
          </p:cNvGraphicFramePr>
          <p:nvPr/>
        </p:nvGraphicFramePr>
        <p:xfrm>
          <a:off x="3057651" y="805306"/>
          <a:ext cx="6285355" cy="59776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5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6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8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1559">
                <a:tc gridSpan="4">
                  <a:txBody>
                    <a:bodyPr/>
                    <a:lstStyle/>
                    <a:p>
                      <a:pPr marL="69850">
                        <a:lnSpc>
                          <a:spcPts val="819"/>
                        </a:lnSpc>
                      </a:pPr>
                      <a:r>
                        <a:rPr sz="700" b="1" spc="-4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Premises: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56845" indent="-86995">
                        <a:lnSpc>
                          <a:spcPct val="100000"/>
                        </a:lnSpc>
                        <a:spcBef>
                          <a:spcPts val="375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All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opportunity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explore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interests,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abilities,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values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certified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   </a:t>
                      </a:r>
                      <a:r>
                        <a:rPr sz="700" spc="1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counselor.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210820" indent="-140970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/>
                        <a:tabLst>
                          <a:tab pos="211454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All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reedom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postsecondary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training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</a:t>
                      </a:r>
                      <a:r>
                        <a:rPr sz="700" spc="1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choice.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210820" indent="-140970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/>
                        <a:tabLst>
                          <a:tab pos="211454" algn="l"/>
                        </a:tabLst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development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engages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students,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parents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community </a:t>
                      </a:r>
                      <a:r>
                        <a:rPr sz="700" spc="10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partners.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210820" indent="-14097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211454" algn="l"/>
                        </a:tabLst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development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l i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felong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process 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beginning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pre-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K.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210820" indent="-14097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211454" algn="l"/>
                        </a:tabLst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ight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change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their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aspirations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at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  </a:t>
                      </a:r>
                      <a:r>
                        <a:rPr sz="700" spc="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210820" indent="-140970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/>
                        <a:tabLst>
                          <a:tab pos="211454" algn="l"/>
                        </a:tabLst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conversations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primarily </a:t>
                      </a:r>
                      <a:r>
                        <a:rPr sz="700" spc="2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strength-based.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gridSpan="4">
                  <a:txBody>
                    <a:bodyPr/>
                    <a:lstStyle/>
                    <a:p>
                      <a:pPr marL="69850">
                        <a:lnSpc>
                          <a:spcPts val="795"/>
                        </a:lnSpc>
                      </a:pPr>
                      <a:r>
                        <a:rPr sz="700" b="1" spc="-2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Instructions: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Determine </a:t>
                      </a:r>
                      <a:r>
                        <a:rPr sz="700" b="1" spc="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700" b="1" spc="-2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student’s needs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based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on </a:t>
                      </a:r>
                      <a:r>
                        <a:rPr sz="700" b="1" spc="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corresponding ASCAMindsets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sz="700" b="1" spc="-2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Behaviors. Some 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students </a:t>
                      </a:r>
                      <a:r>
                        <a:rPr sz="7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may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need </a:t>
                      </a:r>
                      <a:r>
                        <a:rPr sz="700" b="1" spc="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700" b="1" spc="-3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address</a:t>
                      </a:r>
                      <a:r>
                        <a:rPr sz="700" b="1" spc="-9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3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each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9850" marR="315595">
                        <a:lnSpc>
                          <a:spcPct val="100000"/>
                        </a:lnSpc>
                      </a:pP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Mindset &amp;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Behavior </a:t>
                      </a:r>
                      <a:r>
                        <a:rPr sz="700" b="1" spc="-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standard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throughout </a:t>
                      </a:r>
                      <a:r>
                        <a:rPr sz="700" b="1" spc="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years, </a:t>
                      </a:r>
                      <a:r>
                        <a:rPr sz="700" b="1" spc="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while </a:t>
                      </a:r>
                      <a:r>
                        <a:rPr sz="700" b="1" spc="-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others </a:t>
                      </a:r>
                      <a:r>
                        <a:rPr sz="7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may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only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need </a:t>
                      </a:r>
                      <a:r>
                        <a:rPr sz="700" b="1" spc="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700" b="1" spc="-3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focus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on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700" b="1" spc="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few.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Adapt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these questions </a:t>
                      </a:r>
                      <a:r>
                        <a:rPr sz="700" b="1" spc="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700" b="1" spc="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meet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individual 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students’</a:t>
                      </a:r>
                      <a:r>
                        <a:rPr sz="700" b="1" spc="-5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needs.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122">
                <a:tc>
                  <a:txBody>
                    <a:bodyPr/>
                    <a:lstStyle/>
                    <a:p>
                      <a:pPr marL="207010" marR="198120" indent="-9906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ASCAMindsets 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sz="7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Behaviors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9090">
                        <a:lnSpc>
                          <a:spcPct val="100000"/>
                        </a:lnSpc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Questions/Parents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</a:pPr>
                      <a:r>
                        <a:rPr sz="7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Questions/Community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 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7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Prompts/Students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20">
                <a:tc gridSpan="4">
                  <a:txBody>
                    <a:bodyPr/>
                    <a:lstStyle/>
                    <a:p>
                      <a:pPr marL="69850">
                        <a:lnSpc>
                          <a:spcPts val="925"/>
                        </a:lnSpc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M</a:t>
                      </a:r>
                      <a:r>
                        <a:rPr sz="800" b="1" spc="-14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b="1" spc="-14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ND</a:t>
                      </a:r>
                      <a:r>
                        <a:rPr sz="800" b="1" spc="-14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</a:t>
                      </a:r>
                      <a:r>
                        <a:rPr sz="800" b="1" spc="-14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b="1" spc="-14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b="1" spc="-14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00A7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972">
                <a:tc>
                  <a:txBody>
                    <a:bodyPr/>
                    <a:lstStyle/>
                    <a:p>
                      <a:pPr marL="69850" marR="14541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Belief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  development </a:t>
                      </a:r>
                      <a:r>
                        <a:rPr sz="700" b="1" spc="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 </a:t>
                      </a:r>
                      <a:r>
                        <a:rPr sz="700" b="1" spc="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whole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self,  including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 healthy 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balance  </a:t>
                      </a:r>
                      <a:r>
                        <a:rPr sz="700" b="1" spc="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700" b="1" spc="-1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mental,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9850" marR="54610">
                        <a:lnSpc>
                          <a:spcPct val="98600"/>
                        </a:lnSpc>
                        <a:spcBef>
                          <a:spcPts val="10"/>
                        </a:spcBef>
                      </a:pP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social/emotional and  </a:t>
                      </a:r>
                      <a:r>
                        <a:rPr sz="700" b="1" spc="-3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physical </a:t>
                      </a:r>
                      <a:r>
                        <a:rPr sz="700" b="1" spc="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well-being 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(M</a:t>
                      </a:r>
                      <a:r>
                        <a:rPr sz="700" spc="-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1.)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95250" algn="just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3670" algn="l"/>
                        </a:tabLst>
                      </a:pP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look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over the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last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few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months,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accomplished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been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real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highlight?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14629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/>
                        <a:tabLst>
                          <a:tab pos="15494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challenges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struggles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observed  your</a:t>
                      </a:r>
                      <a:r>
                        <a:rPr sz="700" spc="1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algn="just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facing?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14300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3"/>
                        <a:tabLst>
                          <a:tab pos="15367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give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example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60655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faced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challenge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he/she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able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successfully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resolve  the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issue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  </a:t>
                      </a:r>
                      <a:r>
                        <a:rPr sz="700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his/her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own?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60020" indent="-90170" algn="just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4"/>
                        <a:tabLst>
                          <a:tab pos="16065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know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</a:t>
                      </a:r>
                      <a:r>
                        <a:rPr sz="700" spc="25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3589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need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step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in, be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supportive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children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struggle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700" spc="18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ind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algn="just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solutions  on their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own?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6954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5"/>
                        <a:tabLst>
                          <a:tab pos="153670" algn="l"/>
                        </a:tabLst>
                      </a:pP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post-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high-  school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life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child,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he/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she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still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need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63500">
                        <a:lnSpc>
                          <a:spcPct val="100000"/>
                        </a:lnSpc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successful?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community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programs/  activities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</a:t>
                      </a:r>
                      <a:r>
                        <a:rPr sz="700" spc="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algn="just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</a:t>
                      </a:r>
                      <a:r>
                        <a:rPr sz="700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88595"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6"/>
                        <a:tabLst>
                          <a:tab pos="147320" algn="l"/>
                        </a:tabLst>
                      </a:pP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felt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proud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your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family.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 some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  values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</a:t>
                      </a:r>
                      <a:r>
                        <a:rPr sz="700" spc="8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algn="just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worked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pass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long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700" spc="1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64135" algn="just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children?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seen your  child practice/develop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those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values  over</a:t>
                      </a:r>
                      <a:r>
                        <a:rPr sz="700" spc="-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174625" algn="just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characterize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quality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life (physical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mental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health)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1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community?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17170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2"/>
                        <a:tabLst>
                          <a:tab pos="151130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were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their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best,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</a:t>
                      </a:r>
                      <a:r>
                        <a:rPr sz="700" spc="-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520700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community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different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(Physically,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socially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emotionally)?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0541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3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kinds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programs/ 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services/resources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provide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partnership</a:t>
                      </a:r>
                      <a:r>
                        <a:rPr sz="700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45745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school/district to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their</a:t>
                      </a:r>
                      <a:r>
                        <a:rPr sz="700" spc="1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best?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51117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46050" algn="l"/>
                        </a:tabLst>
                      </a:pP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Tell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felt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proud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something</a:t>
                      </a:r>
                      <a:r>
                        <a:rPr sz="700" spc="-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664845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accomplished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last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few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months.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587375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else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accomplish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year?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33845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has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gotten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way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these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accomplishments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 </a:t>
                      </a:r>
                      <a:r>
                        <a:rPr sz="700" spc="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past?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624205" algn="just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 startAt="2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nutrition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sleep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play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role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accomplishments?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3906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2"/>
                        <a:tabLst>
                          <a:tab pos="149225" algn="l"/>
                        </a:tabLst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What’s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feel like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faced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new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task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7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class?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6098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tell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yourself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assignment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activity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700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hard?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29870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 startAt="2"/>
                        <a:tabLst>
                          <a:tab pos="16129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 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thoughts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hurt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success?</a:t>
                      </a:r>
                      <a:r>
                        <a:rPr sz="700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How?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6637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4033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there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anything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need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change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what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say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 </a:t>
                      </a:r>
                      <a:r>
                        <a:rPr sz="700" spc="8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yourself?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algn="just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78041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9"/>
                        <a:tabLst>
                          <a:tab pos="16065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strongest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supporters?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13995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 startAt="9"/>
                        <a:tabLst>
                          <a:tab pos="212725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activities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places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make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feel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safe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valued?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Why?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4351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9"/>
                        <a:tabLst>
                          <a:tab pos="202565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community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activities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currently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participate?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there</a:t>
                      </a:r>
                      <a:r>
                        <a:rPr sz="700" spc="1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467995">
                        <a:lnSpc>
                          <a:spcPct val="100000"/>
                        </a:lnSpc>
                      </a:pP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which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enjoy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being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involved?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87630"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12"/>
                        <a:tabLst>
                          <a:tab pos="22034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involvement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change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about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life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after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i g h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913252" y="308609"/>
          <a:ext cx="5871463" cy="4682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8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8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2669">
                <a:tc>
                  <a:txBody>
                    <a:bodyPr/>
                    <a:lstStyle/>
                    <a:p>
                      <a:pPr marL="207010" marR="128905" indent="-9906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ASCAMindsets 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sz="7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Behaviors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90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Questions/Parents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Questions/Community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 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7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Prompts/Students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274">
                <a:tc>
                  <a:txBody>
                    <a:bodyPr/>
                    <a:lstStyle/>
                    <a:p>
                      <a:pPr marL="69850" marR="229235">
                        <a:lnSpc>
                          <a:spcPct val="98900"/>
                        </a:lnSpc>
                        <a:spcBef>
                          <a:spcPts val="185"/>
                        </a:spcBef>
                      </a:pP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Self-c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fi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ce  in ability </a:t>
                      </a:r>
                      <a:r>
                        <a:rPr sz="700" b="1" spc="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 </a:t>
                      </a:r>
                      <a:r>
                        <a:rPr sz="700" b="1" spc="-4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succeed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(M</a:t>
                      </a:r>
                      <a:r>
                        <a:rPr sz="700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2.)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 indent="-7556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46050" algn="l"/>
                        </a:tabLst>
                      </a:pP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Tell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700" spc="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child’s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8260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level of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confidence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faced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new</a:t>
                      </a:r>
                      <a:r>
                        <a:rPr sz="7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task.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49225" indent="-7937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49860" algn="l"/>
                        </a:tabLst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700" spc="1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child’s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approach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700" spc="1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working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26720">
                        <a:lnSpc>
                          <a:spcPct val="100000"/>
                        </a:lnSpc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through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challenging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assignment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700" spc="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problem.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62560" indent="-9271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3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motivated</a:t>
                      </a:r>
                      <a:r>
                        <a:rPr sz="7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700" spc="1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complete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307340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schoolwork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without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being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assisted?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38163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46050" algn="l"/>
                        </a:tabLst>
                      </a:pP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Tell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felt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proud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something</a:t>
                      </a:r>
                      <a:r>
                        <a:rPr sz="700" spc="-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535305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accomplished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last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few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months.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45415" indent="-74930"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46050" algn="l"/>
                        </a:tabLst>
                      </a:pP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Tell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</a:t>
                      </a:r>
                      <a:r>
                        <a:rPr sz="700" spc="1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426084" algn="just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completed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math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assignment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made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proud. English?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Writing?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457834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3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else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accomplish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year?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6547">
                <a:tc>
                  <a:txBody>
                    <a:bodyPr/>
                    <a:lstStyle/>
                    <a:p>
                      <a:pPr marL="69850" marR="361315">
                        <a:lnSpc>
                          <a:spcPct val="99300"/>
                        </a:lnSpc>
                        <a:spcBef>
                          <a:spcPts val="180"/>
                        </a:spcBef>
                      </a:pPr>
                      <a:r>
                        <a:rPr sz="700" b="1" spc="-4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Sense </a:t>
                      </a:r>
                      <a:r>
                        <a:rPr sz="700" b="1" spc="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belonging</a:t>
                      </a:r>
                      <a:r>
                        <a:rPr sz="700" b="1" spc="-114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  </a:t>
                      </a:r>
                      <a:r>
                        <a:rPr sz="700" b="1" spc="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700" b="1" spc="-4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b="1" spc="-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me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 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(M</a:t>
                      </a:r>
                      <a:r>
                        <a:rPr sz="700" spc="-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3.)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35750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3970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there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something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child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looks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forward</a:t>
                      </a:r>
                      <a:r>
                        <a:rPr sz="700" spc="2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Please</a:t>
                      </a:r>
                      <a:r>
                        <a:rPr sz="7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62560" indent="-9271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rate</a:t>
                      </a:r>
                      <a:r>
                        <a:rPr sz="700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child’s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</a:t>
                      </a:r>
                      <a:r>
                        <a:rPr sz="700" spc="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experience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66065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scale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1-10?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Why did  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give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number?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1303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3"/>
                        <a:tabLst>
                          <a:tab pos="151130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perfect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day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school,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</a:t>
                      </a:r>
                      <a:r>
                        <a:rPr sz="700" spc="1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look</a:t>
                      </a:r>
                      <a:r>
                        <a:rPr sz="700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2255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4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needs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happen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get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closer to  </a:t>
                      </a:r>
                      <a:r>
                        <a:rPr sz="700" spc="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ideal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day?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69850" algn="just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</a:t>
                      </a:r>
                      <a:r>
                        <a:rPr sz="700" spc="20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algn="just">
                        <a:lnSpc>
                          <a:spcPct val="100000"/>
                        </a:lnSpc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school’s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environment?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7051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51130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ways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suggest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school’s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78155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environment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improved?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25425"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3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partner  with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improve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 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school’s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environment?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counselors: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</a:t>
                      </a:r>
                      <a:r>
                        <a:rPr sz="700" spc="2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may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334645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want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look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questions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this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instrument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guide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52578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conversations: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Psychological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Sense of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</a:t>
                      </a:r>
                      <a:r>
                        <a:rPr sz="7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Membership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328930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Scale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(PSSM; 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Goodenow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&amp;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Grady, 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1993).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found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at </a:t>
                      </a:r>
                      <a:r>
                        <a:rPr sz="700" spc="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i="1" u="sng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  <a:hlinkClick r:id="rId2"/>
                        </a:rPr>
                        <a:t>www.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419734">
                        <a:lnSpc>
                          <a:spcPct val="100000"/>
                        </a:lnSpc>
                      </a:pPr>
                      <a:r>
                        <a:rPr sz="700" i="1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communityschools.org/assets/1/  </a:t>
                      </a:r>
                      <a:r>
                        <a:rPr sz="700" i="1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AssetManager/Survey7.pdf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46050" algn="l"/>
                        </a:tabLst>
                      </a:pP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Tell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activities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82550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involved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during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day and  after</a:t>
                      </a:r>
                      <a:r>
                        <a:rPr sz="700" spc="-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20979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favorite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</a:t>
                      </a:r>
                      <a:r>
                        <a:rPr sz="700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day?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2796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2"/>
                        <a:tabLst>
                          <a:tab pos="151765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had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rate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on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scale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1-10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(1=terrible,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87960">
                        <a:lnSpc>
                          <a:spcPct val="100000"/>
                        </a:lnSpc>
                      </a:pP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10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amazing), what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rate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it?</a:t>
                      </a:r>
                      <a:r>
                        <a:rPr sz="700" spc="-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Why?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49339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4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take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our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be</a:t>
                      </a:r>
                      <a:r>
                        <a:rPr sz="700" spc="1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amazing?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3652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4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anything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 do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get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experience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1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little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closer to 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amazing?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Please </a:t>
                      </a:r>
                      <a:r>
                        <a:rPr sz="700" spc="1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0858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6"/>
                        <a:tabLst>
                          <a:tab pos="151765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were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 o i n 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try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something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new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be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involved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this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year,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480182" y="308609"/>
          <a:ext cx="6949440" cy="51417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6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8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8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6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2669">
                <a:tc>
                  <a:txBody>
                    <a:bodyPr/>
                    <a:lstStyle/>
                    <a:p>
                      <a:pPr marL="207010" marR="308610" indent="-9906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ASCAMindsets 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sz="7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Behaviors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90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Questions/Parents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Questions/Community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 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7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Prompts/Students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6997">
                <a:tc>
                  <a:txBody>
                    <a:bodyPr/>
                    <a:lstStyle/>
                    <a:p>
                      <a:pPr marL="69850" marR="109220">
                        <a:lnSpc>
                          <a:spcPct val="99600"/>
                        </a:lnSpc>
                        <a:spcBef>
                          <a:spcPts val="175"/>
                        </a:spcBef>
                      </a:pPr>
                      <a:r>
                        <a:rPr sz="7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Understanding </a:t>
                      </a:r>
                      <a:r>
                        <a:rPr sz="700" b="1" spc="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that 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post- </a:t>
                      </a:r>
                      <a:r>
                        <a:rPr sz="700" b="1" spc="-2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secondary  </a:t>
                      </a:r>
                      <a:r>
                        <a:rPr sz="700" b="1" spc="-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education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lifelong 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learning </a:t>
                      </a:r>
                      <a:r>
                        <a:rPr sz="7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are </a:t>
                      </a:r>
                      <a:r>
                        <a:rPr sz="700" b="1" spc="-4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necessary  </a:t>
                      </a:r>
                      <a:r>
                        <a:rPr sz="700" b="1" spc="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long-term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career  </a:t>
                      </a:r>
                      <a:r>
                        <a:rPr sz="700" b="1" spc="-5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success</a:t>
                      </a:r>
                      <a:r>
                        <a:rPr sz="700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(M </a:t>
                      </a:r>
                      <a:r>
                        <a:rPr sz="700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4.)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16764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494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had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opportunity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discuss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types of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things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after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i g h</a:t>
                      </a:r>
                      <a:r>
                        <a:rPr sz="7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6764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5494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had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opportunity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discuss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types of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problems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child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solve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57480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3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programs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 you already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explored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related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700" spc="1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child’s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43865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choice (e.g.,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two-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year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college,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four-year </a:t>
                      </a:r>
                      <a:r>
                        <a:rPr sz="700" spc="1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college,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certificates,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trades,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internships)?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Community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partners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11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700" spc="-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86055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helpful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guest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speakers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classes,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job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fairs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700" spc="20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panels.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6891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type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training/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education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did 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receive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your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62560" indent="-92710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</a:t>
                      </a:r>
                      <a:r>
                        <a:rPr sz="700" spc="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stay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knowledgeable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1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field?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210" indent="-8636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3"/>
                        <a:tabLst>
                          <a:tab pos="156845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willing</a:t>
                      </a:r>
                      <a:r>
                        <a:rPr sz="700" spc="1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09220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demonstrate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something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learned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rom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training/education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use</a:t>
                      </a:r>
                      <a:r>
                        <a:rPr sz="700" spc="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frequently?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37465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6845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Imagine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life five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years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after you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graduate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rom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i g h 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school.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396240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challenges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want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solve?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does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relate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1747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55575" algn="l"/>
                        </a:tabLst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consider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future,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types of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options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after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i g h  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 you</a:t>
                      </a:r>
                      <a:r>
                        <a:rPr sz="700" spc="1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already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19100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explored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(e.g.,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two- year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college,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four-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year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college,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certificates,</a:t>
                      </a:r>
                      <a:r>
                        <a:rPr sz="700" spc="1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trades,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internships)?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1209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3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concerns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questions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came up for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</a:t>
                      </a:r>
                      <a:r>
                        <a:rPr sz="700" spc="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explored?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21285" algn="just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 startAt="3"/>
                        <a:tabLst>
                          <a:tab pos="146050" algn="l"/>
                        </a:tabLst>
                      </a:pP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achieve your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goals,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l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willing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type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training?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56540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3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does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success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mean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comes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700" spc="1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44767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3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want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lifestyle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be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after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i g h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68910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 startAt="3"/>
                        <a:tabLst>
                          <a:tab pos="16129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 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lifestyle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expectations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match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education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goals?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not, 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algn="just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adjustments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willing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1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make?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2056">
                <a:tc>
                  <a:txBody>
                    <a:bodyPr/>
                    <a:lstStyle/>
                    <a:p>
                      <a:pPr marL="69850" marR="214629">
                        <a:lnSpc>
                          <a:spcPct val="99500"/>
                        </a:lnSpc>
                        <a:spcBef>
                          <a:spcPts val="180"/>
                        </a:spcBef>
                      </a:pPr>
                      <a:r>
                        <a:rPr sz="7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Belief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700" b="1" spc="-2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using  </a:t>
                      </a:r>
                      <a:r>
                        <a:rPr sz="700" b="1" spc="-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abilities </a:t>
                      </a:r>
                      <a:r>
                        <a:rPr sz="700" b="1" spc="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700" b="1" spc="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their 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fullest </a:t>
                      </a:r>
                      <a:r>
                        <a:rPr sz="700" b="1" spc="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achieve 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high-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quality </a:t>
                      </a:r>
                      <a:r>
                        <a:rPr sz="700" b="1" spc="-3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results 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700" b="1" spc="-2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outcomes 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(M</a:t>
                      </a:r>
                      <a:r>
                        <a:rPr sz="700" spc="-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5.)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69850" algn="just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1130" algn="l"/>
                        </a:tabLst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Consider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test </a:t>
                      </a:r>
                      <a:r>
                        <a:rPr sz="700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results/  </a:t>
                      </a:r>
                      <a:r>
                        <a:rPr sz="700" spc="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grades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algn="just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earned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year.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 o  </a:t>
                      </a:r>
                      <a:r>
                        <a:rPr sz="700" spc="1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algn="just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tests/grades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match  </a:t>
                      </a:r>
                      <a:r>
                        <a:rPr sz="700" spc="11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algn="just">
                        <a:lnSpc>
                          <a:spcPct val="100000"/>
                        </a:lnSpc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child’s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actual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abilities?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516255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2"/>
                        <a:tabLst>
                          <a:tab pos="149860" algn="l"/>
                        </a:tabLst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why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there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700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differences.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9621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might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better measure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child’s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abilities?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39395" algn="just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2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better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motivate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achieve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his/her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best-  quality</a:t>
                      </a:r>
                      <a:r>
                        <a:rPr sz="700" spc="20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Teachers: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385445">
                        <a:lnSpc>
                          <a:spcPct val="100000"/>
                        </a:lnSpc>
                        <a:buAutoNum type="arabicPeriod"/>
                        <a:tabLst>
                          <a:tab pos="151130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ways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convey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results to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classroom?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64325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</a:t>
                      </a:r>
                      <a:r>
                        <a:rPr sz="700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personally  celebrate</a:t>
                      </a:r>
                      <a:r>
                        <a:rPr sz="700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progress?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6162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celebrate progress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1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72834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2"/>
                        <a:tabLst>
                          <a:tab pos="156845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more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information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interpret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assessment </a:t>
                      </a:r>
                      <a:r>
                        <a:rPr sz="700" spc="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results?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62560" indent="-9271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5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</a:t>
                      </a:r>
                      <a:r>
                        <a:rPr sz="700" spc="20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19710">
                        <a:lnSpc>
                          <a:spcPct val="100000"/>
                        </a:lnSpc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use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assessment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results to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more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positively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motivate</a:t>
                      </a:r>
                      <a:r>
                        <a:rPr sz="700" spc="10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99314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49860" algn="l"/>
                        </a:tabLst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felt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successful.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211454" indent="-14097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211454" algn="l"/>
                        </a:tabLst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700" spc="11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strengths.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30861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people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say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strengths?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8750" indent="-88265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/>
                        <a:tabLst>
                          <a:tab pos="159385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 thinking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future, 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there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further</a:t>
                      </a:r>
                      <a:r>
                        <a:rPr sz="700" spc="1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845" indent="-8636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5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make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 </a:t>
                      </a:r>
                      <a:r>
                        <a:rPr sz="700" spc="1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happen?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211702" y="308609"/>
          <a:ext cx="5214746" cy="26833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7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3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2669">
                <a:tc>
                  <a:txBody>
                    <a:bodyPr/>
                    <a:lstStyle/>
                    <a:p>
                      <a:pPr marL="207010" marR="132080" indent="-9906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sz="700" b="1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ndset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  &amp;</a:t>
                      </a:r>
                      <a:r>
                        <a:rPr sz="7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7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7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7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7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90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Questions/Parents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Questions/Community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 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7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Prompts/Students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0714">
                <a:tc>
                  <a:txBody>
                    <a:bodyPr/>
                    <a:lstStyle/>
                    <a:p>
                      <a:pPr marL="69850" marR="11239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2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Positive</a:t>
                      </a:r>
                      <a:r>
                        <a:rPr sz="700" b="1" spc="-13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attitude  </a:t>
                      </a:r>
                      <a:r>
                        <a:rPr sz="700" b="1" spc="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toward </a:t>
                      </a:r>
                      <a:r>
                        <a:rPr sz="700" b="1" spc="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work 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700" b="1" spc="-14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learning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ts val="815"/>
                        </a:lnSpc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(M</a:t>
                      </a:r>
                      <a:r>
                        <a:rPr sz="700" spc="-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6.)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76835" algn="just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child’s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attitude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toward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learning?</a:t>
                      </a:r>
                      <a:r>
                        <a:rPr sz="700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845" indent="-86995"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times</a:t>
                      </a:r>
                      <a:r>
                        <a:rPr sz="700" spc="2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44780" algn="just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positive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than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others?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happening during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those</a:t>
                      </a:r>
                      <a:r>
                        <a:rPr sz="7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times?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182245" algn="just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684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inding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ight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fit</a:t>
                      </a:r>
                      <a:r>
                        <a:rPr sz="700" spc="1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contributes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algn="just">
                        <a:lnSpc>
                          <a:spcPct val="100000"/>
                        </a:lnSpc>
                      </a:pP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overall</a:t>
                      </a:r>
                      <a:r>
                        <a:rPr sz="700" spc="1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satisfaction.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05740" algn="just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 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k n o w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people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community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 h</a:t>
                      </a:r>
                      <a:r>
                        <a:rPr sz="7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20345" algn="just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positive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attitude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toward </a:t>
                      </a:r>
                      <a:r>
                        <a:rPr sz="700" spc="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38125"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create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partnership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</a:t>
                      </a:r>
                      <a:r>
                        <a:rPr sz="700" spc="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people?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49860" algn="l"/>
                        </a:tabLst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</a:t>
                      </a:r>
                      <a:r>
                        <a:rPr sz="700" spc="1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successfully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completed</a:t>
                      </a:r>
                      <a:r>
                        <a:rPr sz="7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recently.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211454" indent="-14097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211454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did you</a:t>
                      </a:r>
                      <a:r>
                        <a:rPr sz="700" spc="-1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feel?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11760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Did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anyone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notice/comment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success?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they </a:t>
                      </a:r>
                      <a:r>
                        <a:rPr sz="700" spc="1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say?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02870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did 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successfully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complete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project?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</a:t>
                      </a:r>
                      <a:r>
                        <a:rPr sz="700" spc="1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specific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possible.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3652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5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strategies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use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successfully</a:t>
                      </a:r>
                      <a:r>
                        <a:rPr sz="700" spc="1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complete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3906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6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these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strategies relate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700" spc="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98450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 startAt="6"/>
                        <a:tabLst>
                          <a:tab pos="16129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 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k n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people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community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enjoy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their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work?</a:t>
                      </a:r>
                      <a:r>
                        <a:rPr sz="700" spc="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387985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8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feel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691892" y="308609"/>
          <a:ext cx="6131304" cy="4926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9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5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5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0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2669">
                <a:tc>
                  <a:txBody>
                    <a:bodyPr/>
                    <a:lstStyle/>
                    <a:p>
                      <a:pPr marL="207010" marR="172085" indent="-9906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ASCAMindsets 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sz="7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Behaviors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90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Questions/Parents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Questions/Community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 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7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Prompts/Students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842">
                <a:tc gridSpan="4">
                  <a:txBody>
                    <a:bodyPr/>
                    <a:lstStyle/>
                    <a:p>
                      <a:pPr marL="69850">
                        <a:lnSpc>
                          <a:spcPts val="919"/>
                        </a:lnSpc>
                      </a:pPr>
                      <a:r>
                        <a:rPr sz="800" b="1" spc="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BEHAVIOR: </a:t>
                      </a:r>
                      <a:r>
                        <a:rPr sz="800" b="1" spc="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LEARNING</a:t>
                      </a:r>
                      <a:r>
                        <a:rPr sz="800" b="1" spc="7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6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STRATEGIES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00A7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4454">
                <a:tc>
                  <a:txBody>
                    <a:bodyPr/>
                    <a:lstStyle/>
                    <a:p>
                      <a:pPr marL="69850" marR="129539">
                        <a:lnSpc>
                          <a:spcPct val="99300"/>
                        </a:lnSpc>
                        <a:spcBef>
                          <a:spcPts val="180"/>
                        </a:spcBef>
                      </a:pP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critical-thinking  </a:t>
                      </a:r>
                      <a:r>
                        <a:rPr sz="700" b="1" spc="-3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skills </a:t>
                      </a:r>
                      <a:r>
                        <a:rPr sz="700" b="1" spc="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7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make 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informed </a:t>
                      </a:r>
                      <a:r>
                        <a:rPr sz="700" b="1" spc="-4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decisions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(B-LS</a:t>
                      </a:r>
                      <a:r>
                        <a:rPr sz="700" spc="-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1.)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5527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6845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tell me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your child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had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11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32715">
                        <a:lnSpc>
                          <a:spcPct val="100000"/>
                        </a:lnSpc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through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difficult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problem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by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himself/herself?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36322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steps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 or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she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take?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solution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algn="just">
                        <a:lnSpc>
                          <a:spcPct val="100000"/>
                        </a:lnSpc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found?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50800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3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often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does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get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opportunity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77495" algn="just">
                        <a:lnSpc>
                          <a:spcPct val="100000"/>
                        </a:lnSpc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through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critical decisions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problems?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does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he/she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react?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10668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3035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Critical- thinking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 are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part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development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 area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career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readiness.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types</a:t>
                      </a:r>
                      <a:r>
                        <a:rPr sz="700" spc="1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06680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activities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group </a:t>
                      </a:r>
                      <a:r>
                        <a:rPr sz="700" spc="2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319405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assist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</a:t>
                      </a:r>
                      <a:r>
                        <a:rPr sz="700" spc="-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845" indent="-8636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real- world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18440" algn="just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problems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solve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gain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experience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critical </a:t>
                      </a:r>
                      <a:r>
                        <a:rPr sz="700" spc="1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thinking?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8191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react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faced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new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challenging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situation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54305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classroom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during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extracurricular  activity?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48920"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worked through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challenging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situation?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did you</a:t>
                      </a:r>
                      <a:r>
                        <a:rPr sz="700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feel?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7239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56845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Choosing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path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feel like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b i g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decision.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information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422909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gathered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make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decisions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700" spc="10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27000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4"/>
                        <a:tabLst>
                          <a:tab pos="157480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Thinking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challenges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want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solve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life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may help you  </a:t>
                      </a:r>
                      <a:r>
                        <a:rPr sz="700" spc="1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narrow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0668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 n a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path.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thought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challenges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700" spc="-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algn="just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solve?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5717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5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change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mind,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but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type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education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 </a:t>
                      </a:r>
                      <a:r>
                        <a:rPr sz="700" spc="1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58445" algn="just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currently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leaning toward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(four-year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college,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two-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year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college, industry-  recognized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training program</a:t>
                      </a:r>
                      <a:r>
                        <a:rPr sz="700" spc="2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algn="just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 o i n g 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straight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700" spc="-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work)?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34315"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6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values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interests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play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role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decision?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(School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counselors: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Utilize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assessment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results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here.)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86690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 startAt="6"/>
                        <a:tabLst>
                          <a:tab pos="151765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admissions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counselor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human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resources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department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at </a:t>
                      </a:r>
                      <a:r>
                        <a:rPr sz="700" spc="1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84150" algn="just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potential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employer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were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evaluate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behaviors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school,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they</a:t>
                      </a:r>
                      <a:r>
                        <a:rPr sz="700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say?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26060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8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currently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doing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 will help you accomplish 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700" spc="1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211454" indent="-140970"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8"/>
                        <a:tabLst>
                          <a:tab pos="211454" algn="l"/>
                        </a:tabLst>
                      </a:pP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Anything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need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adjust?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941067" y="308609"/>
          <a:ext cx="7344155" cy="5390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1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1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9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2669">
                <a:tc>
                  <a:txBody>
                    <a:bodyPr/>
                    <a:lstStyle/>
                    <a:p>
                      <a:pPr marL="207010" marR="374015" indent="-9906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ASCAMindsets 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sz="7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Behaviors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90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Questions/Parents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Questions/Community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 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7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Prompts/Students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1239">
                <a:tc>
                  <a:txBody>
                    <a:bodyPr/>
                    <a:lstStyle/>
                    <a:p>
                      <a:pPr marL="69850" marR="59372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em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strate  </a:t>
                      </a:r>
                      <a:r>
                        <a:rPr sz="7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creativity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ts val="815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(B-LS</a:t>
                      </a:r>
                      <a:r>
                        <a:rPr sz="700" spc="-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2.)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6987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46050" algn="l"/>
                        </a:tabLst>
                      </a:pP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Tell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ways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which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child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creative 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imaginative.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2860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creativity helps  your child </a:t>
                      </a:r>
                      <a:r>
                        <a:rPr sz="700" spc="1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learn?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310515" algn="just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4940" algn="l"/>
                          <a:tab pos="946785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Many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employers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ooking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employees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 h o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innovative,	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out-</a:t>
                      </a:r>
                      <a:r>
                        <a:rPr sz="700" spc="-1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of-</a:t>
                      </a:r>
                      <a:r>
                        <a:rPr sz="700" spc="-1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the-</a:t>
                      </a:r>
                      <a:r>
                        <a:rPr sz="700" spc="-1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box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creative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99060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thinkers.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ways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does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out- of- the-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box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thinking 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700" spc="20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organization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strategically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2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community?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9654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more</a:t>
                      </a:r>
                      <a:r>
                        <a:rPr sz="7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creative?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8415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5494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Many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people think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creativity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terms of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arts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humanities.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 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 have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examples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creativity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1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STEM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23520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stimulate student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interest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STEM</a:t>
                      </a:r>
                      <a:r>
                        <a:rPr sz="700" spc="1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fields?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2796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4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better job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integrating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STEM and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art</a:t>
                      </a:r>
                      <a:r>
                        <a:rPr sz="700" spc="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STEAM)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</a:t>
                      </a:r>
                      <a:r>
                        <a:rPr sz="700" spc="1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700" i="1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Note, </a:t>
                      </a:r>
                      <a:r>
                        <a:rPr sz="700" i="1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 </a:t>
                      </a:r>
                      <a:r>
                        <a:rPr sz="700" i="1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won’ </a:t>
                      </a:r>
                      <a:r>
                        <a:rPr sz="7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  </a:t>
                      </a:r>
                      <a:r>
                        <a:rPr sz="700" i="1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</a:t>
                      </a:r>
                      <a:r>
                        <a:rPr sz="700" i="1" spc="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i="1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useful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64820">
                        <a:lnSpc>
                          <a:spcPct val="100000"/>
                        </a:lnSpc>
                      </a:pPr>
                      <a:r>
                        <a:rPr sz="700" i="1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questions for </a:t>
                      </a:r>
                      <a:r>
                        <a:rPr sz="700" i="1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every </a:t>
                      </a:r>
                      <a:r>
                        <a:rPr sz="700" i="1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community  </a:t>
                      </a:r>
                      <a:r>
                        <a:rPr sz="700" i="1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partner.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26098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world/community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challenges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want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solve  (miracle</a:t>
                      </a:r>
                      <a:r>
                        <a:rPr sz="700" spc="1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question)?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341630"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approach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challenge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differently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than what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being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done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world/your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community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now?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9113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related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tackling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sz="700" spc="-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challenge?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579120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 STEM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careers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related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tackling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challenge?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6314">
                <a:tc>
                  <a:txBody>
                    <a:bodyPr/>
                    <a:lstStyle/>
                    <a:p>
                      <a:pPr marL="69850" marR="326390">
                        <a:lnSpc>
                          <a:spcPct val="99300"/>
                        </a:lnSpc>
                        <a:spcBef>
                          <a:spcPts val="180"/>
                        </a:spcBef>
                      </a:pPr>
                      <a:r>
                        <a:rPr sz="700" b="1" spc="-3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Use </a:t>
                      </a:r>
                      <a:r>
                        <a:rPr sz="700" b="1" spc="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time- 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management, 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organizational and  </a:t>
                      </a:r>
                      <a:r>
                        <a:rPr sz="700" b="1" spc="-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study </a:t>
                      </a:r>
                      <a:r>
                        <a:rPr sz="700" b="1" spc="-3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skills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(B-LS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3.)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52069" algn="just">
                        <a:lnSpc>
                          <a:spcPct val="100000"/>
                        </a:lnSpc>
                        <a:spcBef>
                          <a:spcPts val="155"/>
                        </a:spcBef>
                        <a:buAutoNum type="arabicPeriod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rate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child’s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ime-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management,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organizational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study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5621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1130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ways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his/her</a:t>
                      </a:r>
                      <a:r>
                        <a:rPr sz="700" spc="1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habits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l i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gn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not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align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 </a:t>
                      </a:r>
                      <a:r>
                        <a:rPr sz="700" spc="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38784" algn="just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/>
                        <a:tabLst>
                          <a:tab pos="151130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ways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support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child’s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ime-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management, 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organizational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study </a:t>
                      </a:r>
                      <a:r>
                        <a:rPr sz="700" spc="1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51460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/>
                        <a:tabLst>
                          <a:tab pos="13970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there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anything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helpful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support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his/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her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ime-</a:t>
                      </a:r>
                      <a:r>
                        <a:rPr sz="700" spc="-1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management,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algn="just">
                        <a:lnSpc>
                          <a:spcPct val="100000"/>
                        </a:lnSpc>
                      </a:pP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organizational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study  </a:t>
                      </a:r>
                      <a:r>
                        <a:rPr sz="700" spc="11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154940" indent="-85090">
                        <a:lnSpc>
                          <a:spcPct val="100000"/>
                        </a:lnSpc>
                        <a:spcBef>
                          <a:spcPts val="155"/>
                        </a:spcBef>
                        <a:buAutoNum type="arabicPeriod"/>
                        <a:tabLst>
                          <a:tab pos="15494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Many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employers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looking</a:t>
                      </a:r>
                      <a:r>
                        <a:rPr sz="700" spc="2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700" spc="-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25095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employees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excellent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organization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ime-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management</a:t>
                      </a:r>
                      <a:r>
                        <a:rPr sz="700" spc="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(self-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32639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initiation)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skills.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important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1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organization?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845" indent="-8699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examples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20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things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40970" algn="just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 o w r 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ng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 f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individuals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did not have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  skills?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845" indent="-86995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3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ways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  </a:t>
                      </a:r>
                      <a:r>
                        <a:rPr sz="700" spc="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demonstrate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 to </a:t>
                      </a:r>
                      <a:r>
                        <a:rPr sz="700" spc="1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94945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them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connect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world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(e.g.,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three-  minute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video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 </a:t>
                      </a:r>
                      <a:r>
                        <a:rPr sz="700" spc="8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shown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during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91186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classroom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lesson on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organization)?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97790">
                        <a:lnSpc>
                          <a:spcPct val="100000"/>
                        </a:lnSpc>
                        <a:spcBef>
                          <a:spcPts val="155"/>
                        </a:spcBef>
                        <a:buAutoNum type="arabicPeriod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rate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time-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management,  organizational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study skills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scale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1-  10?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700" spc="2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rating.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2542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6129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 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believe your strategies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get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grades,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job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spc="11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postsecondary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education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experience 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want?  How?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26695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3"/>
                        <a:tabLst>
                          <a:tab pos="14033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there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anything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change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time-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management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 study</a:t>
                      </a:r>
                      <a:r>
                        <a:rPr sz="7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56515" algn="just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will help 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reach your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goals?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(If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yes,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  student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plan.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no,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check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back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at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later </a:t>
                      </a:r>
                      <a:r>
                        <a:rPr sz="700" spc="1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date.)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903601" y="308609"/>
          <a:ext cx="6140956" cy="33959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1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8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8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30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2669">
                <a:tc>
                  <a:txBody>
                    <a:bodyPr/>
                    <a:lstStyle/>
                    <a:p>
                      <a:pPr marL="207010" marR="173990" indent="-9906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ASCAMindsets 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sz="7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Behaviors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90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Questions/Parents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Questions/Community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 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7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Prompts/Students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6044">
                <a:tc>
                  <a:txBody>
                    <a:bodyPr/>
                    <a:lstStyle/>
                    <a:p>
                      <a:pPr marL="69850" marR="53975">
                        <a:lnSpc>
                          <a:spcPct val="99000"/>
                        </a:lnSpc>
                        <a:spcBef>
                          <a:spcPts val="180"/>
                        </a:spcBef>
                      </a:pP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Apply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self-  </a:t>
                      </a:r>
                      <a:r>
                        <a:rPr sz="700" b="1" spc="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motivation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700" b="1" spc="-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self-  direction </a:t>
                      </a:r>
                      <a:r>
                        <a:rPr sz="700" b="1" spc="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learning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(B-LS</a:t>
                      </a:r>
                      <a:r>
                        <a:rPr sz="700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4.)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18669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700" i="1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Note </a:t>
                      </a:r>
                      <a:r>
                        <a:rPr sz="700" i="1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i="1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</a:t>
                      </a:r>
                      <a:r>
                        <a:rPr sz="700" i="1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counselors: </a:t>
                      </a:r>
                      <a:r>
                        <a:rPr sz="700" i="1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 </a:t>
                      </a:r>
                      <a:r>
                        <a:rPr sz="700" i="1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 </a:t>
                      </a:r>
                      <a:r>
                        <a:rPr sz="700" i="1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questions </a:t>
                      </a:r>
                      <a:r>
                        <a:rPr sz="700" i="1" spc="1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i="1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consider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306070">
                        <a:lnSpc>
                          <a:spcPct val="100000"/>
                        </a:lnSpc>
                      </a:pPr>
                      <a:r>
                        <a:rPr sz="700" i="1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having </a:t>
                      </a:r>
                      <a:r>
                        <a:rPr sz="700" i="1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i="1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share </a:t>
                      </a:r>
                      <a:r>
                        <a:rPr sz="700" i="1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their  </a:t>
                      </a:r>
                      <a:r>
                        <a:rPr sz="700" i="1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assessments </a:t>
                      </a:r>
                      <a:r>
                        <a:rPr sz="700" i="1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 </a:t>
                      </a:r>
                      <a:r>
                        <a:rPr sz="700" i="1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parents/ </a:t>
                      </a:r>
                      <a:r>
                        <a:rPr sz="700" i="1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i="1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guardians.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36322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child’s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assessments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connecting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his/her classes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and/or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extracurricular</a:t>
                      </a:r>
                      <a:r>
                        <a:rPr sz="700" spc="1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activities?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845" indent="-8699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there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classes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3622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extracurricular activities your  child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take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 </a:t>
                      </a:r>
                      <a:r>
                        <a:rPr sz="700" spc="1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06375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better relate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his/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her career  interests?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32258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3035" algn="l"/>
                        </a:tabLst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Self-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motivated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learning</a:t>
                      </a:r>
                      <a:r>
                        <a:rPr sz="700" spc="-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important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because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their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09855">
                        <a:lnSpc>
                          <a:spcPct val="100000"/>
                        </a:lnSpc>
                      </a:pP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 have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be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self-initiating.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</a:t>
                      </a:r>
                      <a:r>
                        <a:rPr sz="700" spc="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83820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improve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self-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motivation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i g h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</a:t>
                      </a:r>
                      <a:r>
                        <a:rPr sz="700" spc="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845" indent="-8636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does</a:t>
                      </a:r>
                      <a:r>
                        <a:rPr sz="700" spc="1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381635">
                        <a:lnSpc>
                          <a:spcPct val="100000"/>
                        </a:lnSpc>
                      </a:pP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inspire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self-motivation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700" spc="1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youth?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700" i="1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Note </a:t>
                      </a:r>
                      <a:r>
                        <a:rPr sz="700" i="1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i="1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</a:t>
                      </a:r>
                      <a:r>
                        <a:rPr sz="700" i="1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i="1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counselors: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58750" algn="just">
                        <a:lnSpc>
                          <a:spcPct val="100000"/>
                        </a:lnSpc>
                      </a:pPr>
                      <a:r>
                        <a:rPr sz="700" i="1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700" i="1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 </a:t>
                      </a:r>
                      <a:r>
                        <a:rPr sz="700" i="1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questions consider </a:t>
                      </a:r>
                      <a:r>
                        <a:rPr sz="700" i="1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referring  </a:t>
                      </a:r>
                      <a:r>
                        <a:rPr sz="700" i="1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i="1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i="1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student’s </a:t>
                      </a:r>
                      <a:r>
                        <a:rPr sz="700" i="1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assessments to  </a:t>
                      </a:r>
                      <a:r>
                        <a:rPr sz="700" i="1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</a:t>
                      </a:r>
                      <a:r>
                        <a:rPr sz="700" i="1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student </a:t>
                      </a:r>
                      <a:r>
                        <a:rPr sz="700" i="1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relate </a:t>
                      </a:r>
                      <a:r>
                        <a:rPr sz="700" i="1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motivation </a:t>
                      </a:r>
                      <a:r>
                        <a:rPr sz="700" i="1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i="1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</a:t>
                      </a:r>
                      <a:r>
                        <a:rPr sz="700" i="1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i="1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values.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5811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6845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After taking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assessments,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notice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important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616585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2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assessments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connect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classes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and/or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extracurricular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activities?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39700" indent="-6921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2"/>
                        <a:tabLst>
                          <a:tab pos="14033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there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anything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45415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adjust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better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align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activities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important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1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7266">
                <a:tc>
                  <a:txBody>
                    <a:bodyPr/>
                    <a:lstStyle/>
                    <a:p>
                      <a:pPr marL="69850" marR="200025">
                        <a:lnSpc>
                          <a:spcPct val="98600"/>
                        </a:lnSpc>
                        <a:spcBef>
                          <a:spcPts val="185"/>
                        </a:spcBef>
                      </a:pP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Apply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media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 </a:t>
                      </a:r>
                      <a:r>
                        <a:rPr sz="700" b="1" spc="-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technology </a:t>
                      </a:r>
                      <a:r>
                        <a:rPr sz="700" b="1" spc="-3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skills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(B-LS</a:t>
                      </a:r>
                      <a:r>
                        <a:rPr sz="7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5.)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51562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6129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 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have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Internet 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access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home?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561340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assist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inding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700" spc="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convenient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36245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location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your child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access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Internet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academic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purposes?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21653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usemedia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technology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700" spc="1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organization?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41935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technology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people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be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hired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be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successful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organization?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just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types of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technology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37490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software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use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regularly?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</a:t>
                      </a:r>
                      <a:r>
                        <a:rPr sz="700" spc="1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useit?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48285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2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these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technologies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assist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 </a:t>
                      </a:r>
                      <a:r>
                        <a:rPr sz="700" spc="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471170"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some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STEM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related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hobbies/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interests?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54610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there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 STEM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k n o w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more</a:t>
                      </a:r>
                      <a:r>
                        <a:rPr sz="7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114423" y="308609"/>
          <a:ext cx="8104376" cy="5814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8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7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2669">
                <a:tc>
                  <a:txBody>
                    <a:bodyPr/>
                    <a:lstStyle/>
                    <a:p>
                      <a:pPr marL="207010" marR="500380" indent="-9969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ASCAMindsets 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sz="7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Behaviors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90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Questions/Parents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Questions/Community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 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7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Prompts/Students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9839">
                <a:tc>
                  <a:txBody>
                    <a:bodyPr/>
                    <a:lstStyle/>
                    <a:p>
                      <a:pPr marL="69850" marR="367665">
                        <a:lnSpc>
                          <a:spcPts val="819"/>
                        </a:lnSpc>
                        <a:spcBef>
                          <a:spcPts val="215"/>
                        </a:spcBef>
                      </a:pPr>
                      <a:r>
                        <a:rPr sz="700" b="1" spc="-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Set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high </a:t>
                      </a:r>
                      <a:r>
                        <a:rPr sz="700" b="1" spc="-2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standards </a:t>
                      </a:r>
                      <a:r>
                        <a:rPr sz="700" b="1" spc="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of 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quality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(B-LS</a:t>
                      </a:r>
                      <a:r>
                        <a:rPr sz="7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6.)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47244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familiar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admissions</a:t>
                      </a:r>
                      <a:r>
                        <a:rPr sz="700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process?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5811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6845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more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information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</a:t>
                      </a:r>
                      <a:r>
                        <a:rPr sz="700" spc="229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admissions?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85090"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1130" algn="l"/>
                        </a:tabLst>
                      </a:pP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taken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C 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prep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courses? Has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completed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dual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credit,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dual 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enrollment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700" spc="1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industry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73355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certifications?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not,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more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information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</a:t>
                      </a:r>
                      <a:r>
                        <a:rPr sz="700" spc="1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services?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845" indent="-86995" algn="just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4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familiar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 </a:t>
                      </a:r>
                      <a:r>
                        <a:rPr sz="700" spc="1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FAFSA?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210" indent="-86360"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4"/>
                        <a:tabLst>
                          <a:tab pos="156845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more  </a:t>
                      </a:r>
                      <a:r>
                        <a:rPr sz="700" spc="1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information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43840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FAFSA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other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ways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pay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700" spc="-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700" i="1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Consider </a:t>
                      </a:r>
                      <a:r>
                        <a:rPr sz="700" i="1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collaborating  </a:t>
                      </a:r>
                      <a:r>
                        <a:rPr sz="700" i="1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i="1" spc="8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i="1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i="1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admissions  </a:t>
                      </a:r>
                      <a:r>
                        <a:rPr sz="700" i="1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counselors </a:t>
                      </a:r>
                      <a:r>
                        <a:rPr sz="700" i="1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i="1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financial  </a:t>
                      </a:r>
                      <a:r>
                        <a:rPr sz="700" i="1" spc="1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i="1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aid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39065">
                        <a:lnSpc>
                          <a:spcPct val="100000"/>
                        </a:lnSpc>
                      </a:pPr>
                      <a:r>
                        <a:rPr sz="700" i="1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advisors </a:t>
                      </a:r>
                      <a:r>
                        <a:rPr sz="700" i="1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i="1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provide information </a:t>
                      </a:r>
                      <a:r>
                        <a:rPr sz="700" i="1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i="1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parents  </a:t>
                      </a:r>
                      <a:r>
                        <a:rPr sz="700" i="1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i="1" spc="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i="1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25730">
                        <a:lnSpc>
                          <a:spcPct val="100000"/>
                        </a:lnSpc>
                        <a:buAutoNum type="arabicPeriod"/>
                        <a:tabLst>
                          <a:tab pos="15367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Given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often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told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push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achieve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i g h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700" spc="2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700" spc="-8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quality,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 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700" spc="1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community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partner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define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i g h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standards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2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quality?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37795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measures of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quality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believe  accurately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reflect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i g h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standards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700" spc="20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29259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3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better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prepare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meet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i g h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standards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quality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their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  </a:t>
                      </a:r>
                      <a:r>
                        <a:rPr sz="700" spc="1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employment?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34036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46050" algn="l"/>
                        </a:tabLst>
                      </a:pP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Tell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project,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assignment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activity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you   put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lot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effort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into.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(Be  </a:t>
                      </a:r>
                      <a:r>
                        <a:rPr sz="700" spc="1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sure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302260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describe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specifics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actions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they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took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accomplish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700" spc="1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task.)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48133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did 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feel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results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hard</a:t>
                      </a:r>
                      <a:r>
                        <a:rPr sz="700" spc="-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1130" indent="-8064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51765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continue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put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lot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effort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into </a:t>
                      </a:r>
                      <a:r>
                        <a:rPr sz="700" spc="1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54000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work,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will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job?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63830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 startAt="4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there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classes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activities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involved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  you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put more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effort  </a:t>
                      </a:r>
                      <a:r>
                        <a:rPr sz="700" spc="1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into?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32702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4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type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postsecondary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training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 you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considered?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1844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4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k n o w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admissions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process?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62865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 startAt="4"/>
                        <a:tabLst>
                          <a:tab pos="155575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taken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C 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prep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courses?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not,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</a:t>
                      </a:r>
                      <a:r>
                        <a:rPr sz="700" spc="18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0002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4"/>
                        <a:tabLst>
                          <a:tab pos="151765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choose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 o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college,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k n o w h o w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will pay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2009">
                <a:tc>
                  <a:txBody>
                    <a:bodyPr/>
                    <a:lstStyle/>
                    <a:p>
                      <a:pPr marL="69850" marR="130175">
                        <a:lnSpc>
                          <a:spcPct val="99000"/>
                        </a:lnSpc>
                        <a:spcBef>
                          <a:spcPts val="185"/>
                        </a:spcBef>
                      </a:pPr>
                      <a:r>
                        <a:rPr sz="700" b="1" spc="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Identify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long- and short- 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term </a:t>
                      </a:r>
                      <a:r>
                        <a:rPr sz="700" b="1" spc="-2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academic,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career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social/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emotional </a:t>
                      </a:r>
                      <a:r>
                        <a:rPr sz="700" b="1" spc="-2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goals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 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LS</a:t>
                      </a:r>
                      <a:r>
                        <a:rPr sz="700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7.)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4279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Consider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having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share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their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parents/guardians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 an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annual</a:t>
                      </a:r>
                      <a:r>
                        <a:rPr sz="700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basis.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120014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700" i="1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Note </a:t>
                      </a:r>
                      <a:r>
                        <a:rPr sz="700" i="1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i="1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</a:t>
                      </a:r>
                      <a:r>
                        <a:rPr sz="700" i="1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counselor: </a:t>
                      </a:r>
                      <a:r>
                        <a:rPr sz="700" i="1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Consider </a:t>
                      </a:r>
                      <a:r>
                        <a:rPr sz="700" i="1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 setting </a:t>
                      </a:r>
                      <a:r>
                        <a:rPr sz="700" i="1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 </a:t>
                      </a:r>
                      <a:r>
                        <a:rPr sz="700" i="1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i="1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throughout </a:t>
                      </a:r>
                      <a:r>
                        <a:rPr sz="700" i="1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high </a:t>
                      </a:r>
                      <a:r>
                        <a:rPr sz="700" i="1" spc="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i="1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35941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1765" algn="l"/>
                        </a:tabLst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Based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exploration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different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options</a:t>
                      </a:r>
                      <a:r>
                        <a:rPr sz="7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34315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assessments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have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ideas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0891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currently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doing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helping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 prepare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48920">
                        <a:lnSpc>
                          <a:spcPct val="100000"/>
                        </a:lnSpc>
                        <a:tabLst>
                          <a:tab pos="1910714" algn="l"/>
                        </a:tabLst>
                      </a:pP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    </a:t>
                      </a:r>
                      <a:r>
                        <a:rPr sz="7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    </a:t>
                      </a:r>
                      <a:r>
                        <a:rPr sz="7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    </a:t>
                      </a:r>
                      <a:r>
                        <a:rPr sz="7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    </a:t>
                      </a:r>
                      <a:r>
                        <a:rPr sz="7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700" spc="-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700" spc="-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700" spc="-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   </a:t>
                      </a:r>
                      <a:r>
                        <a:rPr sz="700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?	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ci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ly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?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Academically?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</a:t>
                      </a:r>
                      <a:r>
                        <a:rPr sz="700" spc="18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related?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33591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3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not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doing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46228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3"/>
                        <a:tabLst>
                          <a:tab pos="149225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I’d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specific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challenging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but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attainable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related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595630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academics.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Given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interests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postsecondary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85115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plans,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academic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 would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make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sense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 you?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68347" y="308609"/>
          <a:ext cx="7584692" cy="49832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1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3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5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2669">
                <a:tc>
                  <a:txBody>
                    <a:bodyPr/>
                    <a:lstStyle/>
                    <a:p>
                      <a:pPr marL="207010" marR="414020" indent="-9906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ASCAMindsets 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sz="7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Behaviors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90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Questions/Parents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Questions/Community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 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7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Prompts/Students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2899">
                <a:tc>
                  <a:txBody>
                    <a:bodyPr/>
                    <a:lstStyle/>
                    <a:p>
                      <a:pPr marL="69850" marR="176530">
                        <a:lnSpc>
                          <a:spcPct val="98600"/>
                        </a:lnSpc>
                        <a:spcBef>
                          <a:spcPts val="185"/>
                        </a:spcBef>
                      </a:pPr>
                      <a:r>
                        <a:rPr sz="700" b="1" spc="-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Actively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engage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 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challenging coursework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(B-LS</a:t>
                      </a:r>
                      <a:r>
                        <a:rPr sz="700" spc="-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8.)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9273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Consider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having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share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their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parents/guardians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 an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annual</a:t>
                      </a:r>
                      <a:r>
                        <a:rPr sz="700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basis.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33782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8750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challenged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courses,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want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them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1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3462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perseverance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resilience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by 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working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through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difficulties.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build challenges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into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courses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support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</a:t>
                      </a:r>
                      <a:r>
                        <a:rPr sz="7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strengths?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8351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51130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ways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benefit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rom 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team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building,</a:t>
                      </a:r>
                      <a:r>
                        <a:rPr sz="700" spc="-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cooperative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356870">
                        <a:lnSpc>
                          <a:spcPct val="100000"/>
                        </a:lnSpc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learning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collaboration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 in  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working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through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challenging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coursework?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845" indent="-8699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3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them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91135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learn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navigate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challenges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build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perseverance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resilience.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15240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700" i="1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 </a:t>
                      </a:r>
                      <a:r>
                        <a:rPr sz="700" i="1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questions </a:t>
                      </a:r>
                      <a:r>
                        <a:rPr sz="700" i="1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i="1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continuation </a:t>
                      </a:r>
                      <a:r>
                        <a:rPr sz="700" i="1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i="1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number </a:t>
                      </a:r>
                      <a:r>
                        <a:rPr sz="7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7  </a:t>
                      </a:r>
                      <a:r>
                        <a:rPr sz="700" i="1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above.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78130"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there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 adjustments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should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make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course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schedule for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next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term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next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year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better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prepare you and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l i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gn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 </a:t>
                      </a:r>
                      <a:r>
                        <a:rPr sz="700" spc="10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5527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there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classes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where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putting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lot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effort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succeed?</a:t>
                      </a:r>
                      <a:r>
                        <a:rPr sz="700" spc="-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80340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there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classes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where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put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more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effort? </a:t>
                      </a:r>
                      <a:r>
                        <a:rPr sz="700" spc="1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845" indent="-86360"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willing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 </a:t>
                      </a:r>
                      <a:r>
                        <a:rPr sz="700" spc="1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differently?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7658">
                <a:tc>
                  <a:txBody>
                    <a:bodyPr/>
                    <a:lstStyle/>
                    <a:p>
                      <a:pPr marL="69850" marR="278130">
                        <a:lnSpc>
                          <a:spcPct val="99300"/>
                        </a:lnSpc>
                        <a:spcBef>
                          <a:spcPts val="180"/>
                        </a:spcBef>
                      </a:pP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Gather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evidence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 </a:t>
                      </a:r>
                      <a:r>
                        <a:rPr sz="700" b="1" spc="-3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consider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multiple  </a:t>
                      </a:r>
                      <a:r>
                        <a:rPr sz="700" b="1" spc="-2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perspectives </a:t>
                      </a:r>
                      <a:r>
                        <a:rPr sz="700" b="1" spc="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700" b="1" spc="16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make 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informed </a:t>
                      </a:r>
                      <a:r>
                        <a:rPr sz="700" b="1" spc="-4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decisions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(B-LS</a:t>
                      </a:r>
                      <a:r>
                        <a:rPr sz="700" spc="-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9.)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133985" algn="just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Consider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having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share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their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interest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parents/guardians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  an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annual</a:t>
                      </a:r>
                      <a:r>
                        <a:rPr sz="700" spc="-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basis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4000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700" i="1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Note </a:t>
                      </a:r>
                      <a:r>
                        <a:rPr sz="700" i="1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i="1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</a:t>
                      </a:r>
                      <a:r>
                        <a:rPr sz="700" i="1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counselor: </a:t>
                      </a:r>
                      <a:r>
                        <a:rPr sz="700" i="1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 </a:t>
                      </a:r>
                      <a:r>
                        <a:rPr sz="700" i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i="1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less </a:t>
                      </a:r>
                      <a:r>
                        <a:rPr sz="700" i="1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 </a:t>
                      </a:r>
                      <a:r>
                        <a:rPr sz="700" i="1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questions and </a:t>
                      </a:r>
                      <a:r>
                        <a:rPr sz="700" i="1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more   </a:t>
                      </a:r>
                      <a:r>
                        <a:rPr sz="700" i="1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</a:t>
                      </a:r>
                      <a:r>
                        <a:rPr sz="700" i="1" spc="2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i="1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700" i="1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investigating/ </a:t>
                      </a:r>
                      <a:r>
                        <a:rPr sz="700" i="1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i="1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exploring </a:t>
                      </a:r>
                      <a:r>
                        <a:rPr sz="700" i="1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</a:t>
                      </a:r>
                      <a:r>
                        <a:rPr sz="700" i="1" spc="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i="1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360045">
                        <a:lnSpc>
                          <a:spcPct val="100000"/>
                        </a:lnSpc>
                      </a:pPr>
                      <a:r>
                        <a:rPr sz="700" i="1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postsecondary </a:t>
                      </a:r>
                      <a:r>
                        <a:rPr sz="700" i="1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options, </a:t>
                      </a:r>
                      <a:r>
                        <a:rPr sz="700" i="1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interests, </a:t>
                      </a:r>
                      <a:r>
                        <a:rPr sz="700" i="1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values </a:t>
                      </a:r>
                      <a:r>
                        <a:rPr sz="700" i="1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i="1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abilities.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2796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6845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After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 n g a g i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exploration,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taking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assessments,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talking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1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community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members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taking</a:t>
                      </a:r>
                      <a:r>
                        <a:rPr sz="700" spc="1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into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80035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account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like,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types of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careers  are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700" spc="1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interest?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0193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type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postsecondary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training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 o i n g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get 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</a:t>
                      </a:r>
                      <a:r>
                        <a:rPr sz="700" spc="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want?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71145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type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exploration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 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done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terms of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postsecondary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training</a:t>
                      </a:r>
                      <a:r>
                        <a:rPr sz="700" spc="2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choice?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44894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2"/>
                        <a:tabLst>
                          <a:tab pos="16129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 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need help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admissions 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process,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looking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into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inancing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options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anything </a:t>
                      </a:r>
                      <a:r>
                        <a:rPr sz="700" spc="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else?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FC8D4-D176-4158-8E69-13D9B4CAB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630" y="151320"/>
            <a:ext cx="7082739" cy="492443"/>
          </a:xfrm>
        </p:spPr>
        <p:txBody>
          <a:bodyPr/>
          <a:lstStyle/>
          <a:p>
            <a:pPr algn="l"/>
            <a:r>
              <a:rPr lang="en-US" b="1" dirty="0"/>
              <a:t>ADE School Counselor Specialist</a:t>
            </a:r>
            <a:endParaRPr lang="en-US" dirty="0"/>
          </a:p>
        </p:txBody>
      </p:sp>
      <p:graphicFrame>
        <p:nvGraphicFramePr>
          <p:cNvPr id="4" name="Content Placeholder 3" descr="Circle with text inside ">
            <a:extLst>
              <a:ext uri="{FF2B5EF4-FFF2-40B4-BE49-F238E27FC236}">
                <a16:creationId xmlns:a16="http://schemas.microsoft.com/office/drawing/2014/main" id="{CDEF173F-BC25-4502-AB8D-CEE4BB55F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236576"/>
              </p:ext>
            </p:extLst>
          </p:nvPr>
        </p:nvGraphicFramePr>
        <p:xfrm>
          <a:off x="1305564" y="1016112"/>
          <a:ext cx="8500639" cy="2717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Headshot of presenter Amanda Nolasco ">
            <a:extLst>
              <a:ext uri="{FF2B5EF4-FFF2-40B4-BE49-F238E27FC236}">
                <a16:creationId xmlns:a16="http://schemas.microsoft.com/office/drawing/2014/main" id="{21C37DDD-B15E-42C3-8BAB-9C449D43002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2436" y="3847988"/>
            <a:ext cx="1524000" cy="2368697"/>
          </a:xfrm>
          <a:prstGeom prst="rect">
            <a:avLst/>
          </a:prstGeom>
          <a:ln w="66675">
            <a:solidFill>
              <a:srgbClr val="012169"/>
            </a:solidFill>
          </a:ln>
        </p:spPr>
      </p:pic>
      <p:graphicFrame>
        <p:nvGraphicFramePr>
          <p:cNvPr id="6" name="Diagram 5" descr="Chart with text ">
            <a:extLst>
              <a:ext uri="{FF2B5EF4-FFF2-40B4-BE49-F238E27FC236}">
                <a16:creationId xmlns:a16="http://schemas.microsoft.com/office/drawing/2014/main" id="{032D7D74-DEE4-464B-8C18-34C85D3525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8082200"/>
              </p:ext>
            </p:extLst>
          </p:nvPr>
        </p:nvGraphicFramePr>
        <p:xfrm>
          <a:off x="3972565" y="3650822"/>
          <a:ext cx="3166638" cy="2709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6" descr="Circles with text inside">
            <a:extLst>
              <a:ext uri="{FF2B5EF4-FFF2-40B4-BE49-F238E27FC236}">
                <a16:creationId xmlns:a16="http://schemas.microsoft.com/office/drawing/2014/main" id="{3BA02ADE-FE11-46F8-B1E1-5B5DBF5C81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5430255"/>
              </p:ext>
            </p:extLst>
          </p:nvPr>
        </p:nvGraphicFramePr>
        <p:xfrm>
          <a:off x="8415224" y="3595872"/>
          <a:ext cx="2656836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A390232F-439B-46B2-8078-565CC75B1B51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9556" y="305820"/>
            <a:ext cx="1425007" cy="1420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385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912239" y="308609"/>
          <a:ext cx="8114157" cy="62821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9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1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1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1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2669">
                <a:tc>
                  <a:txBody>
                    <a:bodyPr/>
                    <a:lstStyle/>
                    <a:p>
                      <a:pPr marL="207010" marR="502284" indent="-9906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ASCAMindsets 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sz="7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Behaviors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84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Questions/Parents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Questions/Community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 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7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Prompts/Students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7660">
                <a:tc>
                  <a:txBody>
                    <a:bodyPr/>
                    <a:lstStyle/>
                    <a:p>
                      <a:pPr marL="69850" marR="210820">
                        <a:lnSpc>
                          <a:spcPct val="98900"/>
                        </a:lnSpc>
                        <a:spcBef>
                          <a:spcPts val="185"/>
                        </a:spcBef>
                      </a:pP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Participate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700" b="1" spc="-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enrichment 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extracurricular  activities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(B-LS 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10.)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18986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1130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types of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afterschool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activities,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weekend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summer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activities/programs 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child</a:t>
                      </a:r>
                      <a:r>
                        <a:rPr sz="700" spc="11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involved?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9019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1130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terms of school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success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preparation, 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</a:t>
                      </a:r>
                      <a:r>
                        <a:rPr sz="700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extracurricular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activities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develop? </a:t>
                      </a:r>
                      <a:r>
                        <a:rPr sz="700" spc="1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89865">
                        <a:lnSpc>
                          <a:spcPct val="100000"/>
                        </a:lnSpc>
                      </a:pP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 or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interpersonal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relationships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developed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through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</a:t>
                      </a:r>
                      <a:r>
                        <a:rPr sz="700" spc="1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activities?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140970" algn="just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3035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Enrichment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extracurricular activities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workplace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interpersonal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relationships.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</a:t>
                      </a:r>
                      <a:r>
                        <a:rPr sz="700" spc="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00330" algn="just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partner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improve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enrichment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extracurricular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programs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our</a:t>
                      </a:r>
                      <a:r>
                        <a:rPr sz="700" spc="1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3495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kinds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programs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needed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</a:t>
                      </a:r>
                      <a:r>
                        <a:rPr sz="700" spc="1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community?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38036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494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kinds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things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you enjoy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doing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after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school?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weekends?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700" spc="1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summer?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15925" algn="just">
                        <a:lnSpc>
                          <a:spcPct val="100000"/>
                        </a:lnSpc>
                        <a:spcBef>
                          <a:spcPts val="295"/>
                        </a:spcBef>
                        <a:buAutoNum type="arabicPeriod"/>
                        <a:tabLst>
                          <a:tab pos="15494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types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activities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involved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in?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keeps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from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being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more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involved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extracurricular </a:t>
                      </a:r>
                      <a:r>
                        <a:rPr sz="700" spc="1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activities?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80059">
                        <a:lnSpc>
                          <a:spcPct val="100000"/>
                        </a:lnSpc>
                        <a:spcBef>
                          <a:spcPts val="295"/>
                        </a:spcBef>
                        <a:buAutoNum type="arabicPeriod"/>
                        <a:tabLst>
                          <a:tab pos="149860" algn="l"/>
                        </a:tabLst>
                      </a:pP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could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choose any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weekend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activity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participate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in,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</a:t>
                      </a:r>
                      <a:r>
                        <a:rPr sz="700" spc="1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itbe?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47955">
                        <a:lnSpc>
                          <a:spcPct val="100000"/>
                        </a:lnSpc>
                        <a:spcBef>
                          <a:spcPts val="300"/>
                        </a:spcBef>
                        <a:buAutoNum type="arabicPeriod"/>
                        <a:tabLst>
                          <a:tab pos="16065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participating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kinds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activities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prepare 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for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life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after 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high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073">
                <a:tc gridSpan="4">
                  <a:txBody>
                    <a:bodyPr/>
                    <a:lstStyle/>
                    <a:p>
                      <a:pPr marL="69850">
                        <a:lnSpc>
                          <a:spcPts val="925"/>
                        </a:lnSpc>
                      </a:pPr>
                      <a:r>
                        <a:rPr sz="800" b="1" spc="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BEHAVIOR:</a:t>
                      </a:r>
                      <a:r>
                        <a:rPr sz="800" b="1" spc="1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SELF-</a:t>
                      </a:r>
                      <a:r>
                        <a:rPr sz="800" b="1" spc="-15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MANAGEMENT</a:t>
                      </a:r>
                      <a:r>
                        <a:rPr sz="80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</a:t>
                      </a:r>
                      <a:r>
                        <a:rPr sz="800" b="1" spc="-1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K</a:t>
                      </a:r>
                      <a:r>
                        <a:rPr sz="800" b="1" spc="-1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b="1" spc="-1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L</a:t>
                      </a:r>
                      <a:r>
                        <a:rPr sz="800" b="1" spc="-114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L</a:t>
                      </a:r>
                      <a:r>
                        <a:rPr sz="800" b="1" spc="-114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00A7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9396">
                <a:tc>
                  <a:txBody>
                    <a:bodyPr/>
                    <a:lstStyle/>
                    <a:p>
                      <a:pPr marL="69850" marR="292100">
                        <a:lnSpc>
                          <a:spcPct val="98600"/>
                        </a:lnSpc>
                        <a:spcBef>
                          <a:spcPts val="185"/>
                        </a:spcBef>
                      </a:pP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ability </a:t>
                      </a:r>
                      <a:r>
                        <a:rPr sz="700" b="1" spc="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 </a:t>
                      </a:r>
                      <a:r>
                        <a:rPr sz="700" b="1" spc="-4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assume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responsibility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(B-SMS</a:t>
                      </a:r>
                      <a:r>
                        <a:rPr sz="700" spc="-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1.)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18034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responsibility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believe your  child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has  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citizen?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5811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opportunities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does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fulfill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responsibilities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related</a:t>
                      </a:r>
                      <a:r>
                        <a:rPr sz="700" spc="1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community?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4940" algn="l"/>
                        </a:tabLst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 students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get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older,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want</a:t>
                      </a:r>
                      <a:r>
                        <a:rPr sz="700" spc="1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encourage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them 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take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more</a:t>
                      </a:r>
                      <a:r>
                        <a:rPr sz="700" spc="8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personal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8542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responsibility.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From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perspective,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  schools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encourage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take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more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responsibility?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14300">
                        <a:lnSpc>
                          <a:spcPct val="100000"/>
                        </a:lnSpc>
                        <a:spcBef>
                          <a:spcPts val="300"/>
                        </a:spcBef>
                        <a:buAutoNum type="arabicPeriod" startAt="2"/>
                        <a:tabLst>
                          <a:tab pos="15367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Given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citizens,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 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ways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can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begin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assume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responsibility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community?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61925" indent="-92075">
                        <a:lnSpc>
                          <a:spcPct val="100000"/>
                        </a:lnSpc>
                        <a:spcBef>
                          <a:spcPts val="300"/>
                        </a:spcBef>
                        <a:buAutoNum type="arabicPeriod" startAt="3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partner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700" spc="1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provide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71170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 types of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service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opportunities?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46050" algn="l"/>
                        </a:tabLst>
                      </a:pP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Tell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responsibilities.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Include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responsibilities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both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outside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2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6383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responsibilities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helping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achieve  your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27990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2"/>
                        <a:tabLst>
                          <a:tab pos="13970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there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anything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add that  will help you 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achieve your</a:t>
                      </a:r>
                      <a:r>
                        <a:rPr sz="700" spc="2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522605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there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community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service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activities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enjoy?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9306">
                <a:tc>
                  <a:txBody>
                    <a:bodyPr/>
                    <a:lstStyle/>
                    <a:p>
                      <a:pPr marL="69850" marR="109220">
                        <a:lnSpc>
                          <a:spcPts val="819"/>
                        </a:lnSpc>
                        <a:spcBef>
                          <a:spcPts val="220"/>
                        </a:spcBef>
                      </a:pP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self-discipline 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self-control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(B-SMS</a:t>
                      </a:r>
                      <a:r>
                        <a:rPr sz="7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2.)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17970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1130" algn="l"/>
                        </a:tabLst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Self-control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important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 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setting.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something </a:t>
                      </a:r>
                      <a:r>
                        <a:rPr sz="700" spc="229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upsets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34417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child,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ways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he/she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copes?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318135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2"/>
                        <a:tabLst>
                          <a:tab pos="15367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Given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self-control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takes time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develop,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your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96520">
                        <a:lnSpc>
                          <a:spcPct val="100000"/>
                        </a:lnSpc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child’s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maturity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over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time?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More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less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self-  control?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06375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3"/>
                        <a:tabLst>
                          <a:tab pos="158750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loses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self-control,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does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he/ 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she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regain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3035" indent="-8318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3"/>
                        <a:tabLst>
                          <a:tab pos="15367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Sticking with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task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gets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01295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difficult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also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important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setting.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700" spc="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faced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359410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difficult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task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does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he/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she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handle</a:t>
                      </a:r>
                      <a:r>
                        <a:rPr sz="700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24790" algn="just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4940" algn="l"/>
                        </a:tabLst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about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importance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self-control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self-discipline for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workers,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self-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discipline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18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self-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316865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control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i g h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 students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need?</a:t>
                      </a:r>
                      <a:r>
                        <a:rPr sz="700" spc="-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82245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2"/>
                        <a:tabLst>
                          <a:tab pos="15367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Given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over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time,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9337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better job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promoting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 in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700" spc="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classroom?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5593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3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ways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promote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through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enrichment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afterschool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programs?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37490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 startAt="3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partner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promote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</a:t>
                      </a:r>
                      <a:r>
                        <a:rPr sz="700" spc="1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429259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have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yourself and  achieved?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845" indent="-86995">
                        <a:lnSpc>
                          <a:spcPct val="100000"/>
                        </a:lnSpc>
                        <a:spcBef>
                          <a:spcPts val="295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steps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did 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take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achieve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</a:t>
                      </a:r>
                      <a:r>
                        <a:rPr sz="700" spc="1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845" indent="-86995">
                        <a:lnSpc>
                          <a:spcPct val="100000"/>
                        </a:lnSpc>
                        <a:spcBef>
                          <a:spcPts val="3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another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want 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 </a:t>
                      </a:r>
                      <a:r>
                        <a:rPr sz="700" spc="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yourself?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301625">
                        <a:lnSpc>
                          <a:spcPct val="100000"/>
                        </a:lnSpc>
                        <a:spcBef>
                          <a:spcPts val="300"/>
                        </a:spcBef>
                        <a:buAutoNum type="arabicPeriod"/>
                        <a:tabLst>
                          <a:tab pos="154940" algn="l"/>
                        </a:tabLst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about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school,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many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them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handle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anger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disappointment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well?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561975">
                        <a:lnSpc>
                          <a:spcPct val="100000"/>
                        </a:lnSpc>
                        <a:spcBef>
                          <a:spcPts val="300"/>
                        </a:spcBef>
                        <a:buAutoNum type="arabicPeriod"/>
                        <a:tabLst>
                          <a:tab pos="149860" algn="l"/>
                        </a:tabLst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most students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handle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feelings.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94640">
                        <a:lnSpc>
                          <a:spcPct val="100000"/>
                        </a:lnSpc>
                        <a:spcBef>
                          <a:spcPts val="300"/>
                        </a:spcBef>
                        <a:buAutoNum type="arabicPeriod"/>
                        <a:tabLst>
                          <a:tab pos="151130" algn="l"/>
                        </a:tabLst>
                      </a:pP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anyone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ever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taught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different way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handle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emotions?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their </a:t>
                      </a:r>
                      <a:r>
                        <a:rPr sz="700" spc="1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suggestion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work?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why</a:t>
                      </a:r>
                      <a:r>
                        <a:rPr sz="700" spc="2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not?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680720">
                        <a:lnSpc>
                          <a:spcPct val="100000"/>
                        </a:lnSpc>
                        <a:spcBef>
                          <a:spcPts val="300"/>
                        </a:spcBef>
                        <a:buAutoNum type="arabicPeriod" startAt="7"/>
                        <a:tabLst>
                          <a:tab pos="156845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willing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try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new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strategies?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71780">
                        <a:lnSpc>
                          <a:spcPct val="100000"/>
                        </a:lnSpc>
                        <a:spcBef>
                          <a:spcPts val="300"/>
                        </a:spcBef>
                        <a:buAutoNum type="arabicPeriod" startAt="7"/>
                        <a:tabLst>
                          <a:tab pos="157480" algn="l"/>
                        </a:tabLst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Why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self-control and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self-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determination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matter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</a:t>
                      </a:r>
                      <a:r>
                        <a:rPr sz="700" spc="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652397" y="308609"/>
          <a:ext cx="8701149" cy="5805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4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4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4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2669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ASCAMindsets  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7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Behaviors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90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Questions/Parents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Questions/Community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 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7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Prompts/Students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9353">
                <a:tc>
                  <a:txBody>
                    <a:bodyPr/>
                    <a:lstStyle/>
                    <a:p>
                      <a:pPr marL="69850" marR="317500">
                        <a:lnSpc>
                          <a:spcPct val="98600"/>
                        </a:lnSpc>
                        <a:spcBef>
                          <a:spcPts val="185"/>
                        </a:spcBef>
                      </a:pP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ability </a:t>
                      </a:r>
                      <a:r>
                        <a:rPr sz="700" b="1" spc="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 work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independently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  SMS</a:t>
                      </a:r>
                      <a:r>
                        <a:rPr sz="700" spc="-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3.)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44450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often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does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his/her 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homework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without</a:t>
                      </a:r>
                      <a:r>
                        <a:rPr sz="700" spc="1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assistance?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6543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8750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requires assistance,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type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 assistance does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he/she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ask  </a:t>
                      </a:r>
                      <a:r>
                        <a:rPr sz="700" spc="1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35242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things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enjoys 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doing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by </a:t>
                      </a:r>
                      <a:r>
                        <a:rPr sz="700" spc="11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himself/herself?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51460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/>
                        <a:tabLst>
                          <a:tab pos="156845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tell me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your child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needed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but did not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ask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 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77800">
                        <a:lnSpc>
                          <a:spcPct val="100000"/>
                        </a:lnSpc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Afterward,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through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situation and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1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consequences?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845" indent="-8699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5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700" spc="1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69545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missed an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opportunity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because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he/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she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 had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something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alone?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</a:t>
                      </a:r>
                      <a:r>
                        <a:rPr sz="700" spc="-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did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help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 about  </a:t>
                      </a:r>
                      <a:r>
                        <a:rPr sz="700" spc="1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situation?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5875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6"/>
                        <a:tabLst>
                          <a:tab pos="147320" algn="l"/>
                        </a:tabLst>
                      </a:pP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natural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i g h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students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want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66370">
                        <a:lnSpc>
                          <a:spcPct val="100000"/>
                        </a:lnSpc>
                      </a:pP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be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around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their friends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all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time.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ensure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getting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balance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alone/family/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friend</a:t>
                      </a:r>
                      <a:r>
                        <a:rPr sz="7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7937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1130" algn="l"/>
                        </a:tabLst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Employers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sometimes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cite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desire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workers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be 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independent.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foster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independence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i g h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</a:t>
                      </a:r>
                      <a:r>
                        <a:rPr sz="700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210" indent="-8636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56845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 some times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 </a:t>
                      </a:r>
                      <a:r>
                        <a:rPr sz="700" spc="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don’t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want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 </a:t>
                      </a:r>
                      <a:r>
                        <a:rPr sz="700" spc="1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independently?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845" indent="-86995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3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some 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ways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99720">
                        <a:lnSpc>
                          <a:spcPct val="100000"/>
                        </a:lnSpc>
                      </a:pP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needs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employees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be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both  independent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interdependent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their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1239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4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effectively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teachers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ways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promote independence 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interdependence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2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classrooms?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14668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46050" algn="l"/>
                        </a:tabLst>
                      </a:pP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Tell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last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class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assignment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did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 w n 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all.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8384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5575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Which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prefer, 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working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 w 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4127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9385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don’t have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option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others on  projects,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able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complete 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projects</a:t>
                      </a:r>
                      <a:r>
                        <a:rPr sz="700" spc="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anyway?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845" indent="-86360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best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thing about   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working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alone?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845" indent="-86360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best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thing about   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working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700" spc="1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845" indent="-8636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one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thing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enjoy 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doing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alone?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71450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/>
                        <a:tabLst>
                          <a:tab pos="156845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goal.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working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alone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others?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Both?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3833">
                <a:tc>
                  <a:txBody>
                    <a:bodyPr/>
                    <a:lstStyle/>
                    <a:p>
                      <a:pPr marL="69850" marR="14668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ability </a:t>
                      </a:r>
                      <a:r>
                        <a:rPr sz="700" b="1" spc="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700" b="1" spc="-4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delay  </a:t>
                      </a:r>
                      <a:r>
                        <a:rPr sz="700" b="1" spc="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immediate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gratification </a:t>
                      </a:r>
                      <a:r>
                        <a:rPr sz="700" b="1" spc="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for 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long-term</a:t>
                      </a:r>
                      <a:r>
                        <a:rPr sz="700" b="1" spc="17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rewards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ts val="815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(B-SMS</a:t>
                      </a:r>
                      <a:r>
                        <a:rPr sz="700" spc="-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4.)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30353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l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ong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willing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wait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be 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rewarded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700" spc="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task?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8115" indent="-8826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/>
                        <a:tabLst>
                          <a:tab pos="158750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thinks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spc="2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his/her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22885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future,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many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years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willing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dedicate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1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40259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46050" algn="l"/>
                        </a:tabLst>
                      </a:pP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Tell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wanted something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had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wait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l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ong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for</a:t>
                      </a:r>
                      <a:r>
                        <a:rPr sz="700" spc="-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71780" algn="just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/>
                        <a:tabLst>
                          <a:tab pos="159385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about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postsecondary options,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does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take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complete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degree/training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matter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15900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/>
                        <a:tabLst>
                          <a:tab pos="153670" algn="l"/>
                        </a:tabLst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Even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though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may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take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l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ong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get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through,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 reasons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why 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important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 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700" spc="-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algn="just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62560" indent="-92075"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4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 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benefit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rom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 o i n g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845" indent="-86360"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4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 f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chose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requires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 o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99060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really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ong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time,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such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eight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years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beyond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i g h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school.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feel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</a:t>
                      </a:r>
                      <a:r>
                        <a:rPr sz="7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180731" y="308609"/>
          <a:ext cx="10241266" cy="51131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5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5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7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2669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ASCAMindsets  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7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Behaviors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90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Questions/Parents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Questions/Community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 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7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Prompts/Students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467">
                <a:tc>
                  <a:txBody>
                    <a:bodyPr/>
                    <a:lstStyle/>
                    <a:p>
                      <a:pPr marL="69850" marR="120014">
                        <a:lnSpc>
                          <a:spcPct val="98600"/>
                        </a:lnSpc>
                        <a:spcBef>
                          <a:spcPts val="185"/>
                        </a:spcBef>
                      </a:pP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7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perseveranceto 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achieve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long- and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short-term </a:t>
                      </a:r>
                      <a:r>
                        <a:rPr sz="700" b="1" spc="-2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goals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(B-SMS</a:t>
                      </a:r>
                      <a:r>
                        <a:rPr sz="7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5.)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6210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give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 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example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35585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stuck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until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he/she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accomplished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3035" indent="-8318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5367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Setting goals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sticking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them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hard </a:t>
                      </a:r>
                      <a:r>
                        <a:rPr sz="700" spc="1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60020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students.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ways we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encourage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child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remember 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stick to 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his/her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</a:t>
                      </a:r>
                      <a:r>
                        <a:rPr sz="700" spc="1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77495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3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ways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encourage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at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home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remember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stick to 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his/her</a:t>
                      </a:r>
                      <a:r>
                        <a:rPr sz="700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57834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3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ways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see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us </a:t>
                      </a:r>
                      <a:r>
                        <a:rPr sz="700" spc="1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celebrate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child’s </a:t>
                      </a:r>
                      <a:r>
                        <a:rPr sz="700" spc="1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accomplishments?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59372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3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ways your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family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celebrates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accomplishments?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6845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Achieving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long-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term   and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short-term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goals</a:t>
                      </a:r>
                      <a:r>
                        <a:rPr sz="700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78130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important,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one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by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persevering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through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difficulties.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ways we</a:t>
                      </a:r>
                      <a:r>
                        <a:rPr sz="700" spc="1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51130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remind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kids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persevere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stick to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their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environment?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1811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community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partners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remind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school 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  worth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achieving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that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sticking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700" spc="2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their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</a:t>
                      </a:r>
                      <a:r>
                        <a:rPr sz="700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matters?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62560" indent="-92710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3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  together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celebrate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15290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their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families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they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accomplish  goals?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46050" algn="l"/>
                        </a:tabLst>
                      </a:pP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Tell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yourself and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stuck to</a:t>
                      </a:r>
                      <a:r>
                        <a:rPr sz="700" spc="1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7480" indent="-8699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makes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difficult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stick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700" spc="229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7480" indent="-8699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stick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1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7480" indent="-8699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reminders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supports 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stick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77800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(e.g.,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daily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lists,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agendas,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organization,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written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plans,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charts,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visual 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imagery,</a:t>
                      </a:r>
                      <a:r>
                        <a:rPr sz="700" spc="-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mindfulness).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582930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5"/>
                        <a:tabLst>
                          <a:tab pos="156845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interested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learning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strategies for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sticking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7302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5"/>
                        <a:tabLst>
                          <a:tab pos="151765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ways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sticking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college?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</a:t>
                      </a:r>
                      <a:r>
                        <a:rPr sz="7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7010">
                <a:tc>
                  <a:txBody>
                    <a:bodyPr/>
                    <a:lstStyle/>
                    <a:p>
                      <a:pPr marL="69850" marR="340360">
                        <a:lnSpc>
                          <a:spcPct val="98600"/>
                        </a:lnSpc>
                        <a:spcBef>
                          <a:spcPts val="185"/>
                        </a:spcBef>
                      </a:pP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ability </a:t>
                      </a:r>
                      <a:r>
                        <a:rPr sz="700" b="1" spc="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overcome barriers </a:t>
                      </a:r>
                      <a:r>
                        <a:rPr sz="700" b="1" spc="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learning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(B-SMS</a:t>
                      </a:r>
                      <a:r>
                        <a:rPr sz="700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6.)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518159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46050" algn="l"/>
                        </a:tabLst>
                      </a:pP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Tell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had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difficulty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learning</a:t>
                      </a:r>
                      <a:r>
                        <a:rPr sz="7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something.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845" indent="-8699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helped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overcome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sz="700" spc="1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difficulty?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43204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strategies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learned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over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be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better</a:t>
                      </a:r>
                      <a:r>
                        <a:rPr sz="700" spc="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learner?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61925" indent="-92075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child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better</a:t>
                      </a:r>
                      <a:r>
                        <a:rPr sz="700" spc="20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learner?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9085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4940" algn="l"/>
                        </a:tabLst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about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learning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challenges,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r>
                        <a:rPr sz="700" spc="11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64820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still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needs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overcome future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learning </a:t>
                      </a:r>
                      <a:r>
                        <a:rPr sz="700" spc="1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barriers?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1130" algn="l"/>
                        </a:tabLst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Sometimes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i g h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aren’t</a:t>
                      </a:r>
                      <a:r>
                        <a:rPr sz="700" spc="2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successful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97155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because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they haven’t mastered the ability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overcome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barriers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learning. What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 barriers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learning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see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</a:t>
                      </a:r>
                      <a:r>
                        <a:rPr sz="700" spc="1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community?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668655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2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reduce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barriers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learning?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7498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strategies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learn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overcome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barriers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1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learning?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77800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2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 together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their parents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recognize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barriers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learning</a:t>
                      </a:r>
                      <a:r>
                        <a:rPr sz="700" spc="2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overcome</a:t>
                      </a:r>
                      <a:r>
                        <a:rPr sz="7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them?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17208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46050" algn="l"/>
                        </a:tabLst>
                      </a:pP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Tell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had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difficulty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learning something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classes.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211454" indent="-14097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21209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700" spc="1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problem?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62560" indent="-9207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did 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overcome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problem?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636905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/>
                        <a:tabLst>
                          <a:tab pos="151765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were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faced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problem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again,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7051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strategies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use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have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assignment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700" spc="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understand?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7876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setting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 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did not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understand</a:t>
                      </a:r>
                      <a:r>
                        <a:rPr sz="7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something?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01036" y="308609"/>
          <a:ext cx="8489440" cy="60691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2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8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2669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ASCAMindsets  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7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Behaviors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90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Questions/Parents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Questions/Community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 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7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Prompts/Students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4168">
                <a:tc>
                  <a:txBody>
                    <a:bodyPr/>
                    <a:lstStyle/>
                    <a:p>
                      <a:pPr marL="69850" marR="27241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effective 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coping </a:t>
                      </a:r>
                      <a:r>
                        <a:rPr sz="700" b="1" spc="-3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skills </a:t>
                      </a:r>
                      <a:r>
                        <a:rPr sz="700" b="1" spc="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when </a:t>
                      </a:r>
                      <a:r>
                        <a:rPr sz="700" b="1" spc="-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faced  </a:t>
                      </a:r>
                      <a:r>
                        <a:rPr sz="700" b="1" spc="3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spc="16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problem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ts val="815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(B-SMS</a:t>
                      </a:r>
                      <a:r>
                        <a:rPr sz="700" spc="-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7.)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34734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62560" algn="l"/>
                          <a:tab pos="132397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does </a:t>
                      </a:r>
                      <a:r>
                        <a:rPr sz="700" spc="1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	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react </a:t>
                      </a:r>
                      <a:r>
                        <a:rPr sz="700" spc="1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faced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 </a:t>
                      </a:r>
                      <a:r>
                        <a:rPr sz="700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stress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problem?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39433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for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react?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1765" algn="l"/>
                        </a:tabLst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face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lot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 </a:t>
                      </a:r>
                      <a:r>
                        <a:rPr sz="700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stress </a:t>
                      </a:r>
                      <a:r>
                        <a:rPr sz="700" spc="1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today.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54659">
                        <a:lnSpc>
                          <a:spcPct val="100000"/>
                        </a:lnSpc>
                      </a:pP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Learning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cope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 </a:t>
                      </a:r>
                      <a:r>
                        <a:rPr sz="700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stress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important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skill.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types of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coping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strategies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(positive 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377190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negative)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 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seen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community</a:t>
                      </a:r>
                      <a:r>
                        <a:rPr sz="7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using?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35623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strategies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see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them using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more</a:t>
                      </a:r>
                      <a:r>
                        <a:rPr sz="700" spc="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often?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65532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better job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teaching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700" spc="-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cope?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62560" indent="-9207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4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 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700" spc="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79400">
                        <a:lnSpc>
                          <a:spcPct val="100000"/>
                        </a:lnSpc>
                      </a:pP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promote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positive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coping?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20002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46685" algn="l"/>
                        </a:tabLst>
                      </a:pP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Tell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were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faced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difficult  problem.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did you deal</a:t>
                      </a:r>
                      <a:r>
                        <a:rPr sz="700" spc="1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5336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8115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problems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people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g 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faced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1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regularly?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4986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8115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advice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give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handle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problems?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845" indent="-86360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/>
                        <a:tabLst>
                          <a:tab pos="156845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about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  didn’t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handle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366395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problem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very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well.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wish you’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done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better?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6352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5"/>
                        <a:tabLst>
                          <a:tab pos="158115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did you learn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rom that experience that you  have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used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use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situations?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65976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5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apply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 to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success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education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1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26695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 startAt="5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common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people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make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mistakes?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438784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5"/>
                        <a:tabLst>
                          <a:tab pos="159385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people make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mistakes,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should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they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handle</a:t>
                      </a:r>
                      <a:r>
                        <a:rPr sz="700" spc="-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2264">
                <a:tc>
                  <a:txBody>
                    <a:bodyPr/>
                    <a:lstStyle/>
                    <a:p>
                      <a:pPr marL="69850" marR="19113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700" b="1" spc="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ability </a:t>
                      </a:r>
                      <a:r>
                        <a:rPr sz="700" b="1" spc="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balance </a:t>
                      </a:r>
                      <a:r>
                        <a:rPr sz="700" b="1" spc="-3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school,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home and  </a:t>
                      </a:r>
                      <a:r>
                        <a:rPr sz="700" b="1" spc="-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community</a:t>
                      </a:r>
                      <a:r>
                        <a:rPr sz="700" b="1" spc="14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activities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ts val="815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(B-SMS</a:t>
                      </a:r>
                      <a:r>
                        <a:rPr sz="700" spc="-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8.)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16764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1130" algn="l"/>
                        </a:tabLst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Sometimes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asked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lot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home,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their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community.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 about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child,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  </a:t>
                      </a:r>
                      <a:r>
                        <a:rPr sz="700" spc="1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demands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700" spc="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his/her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time?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much?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Too </a:t>
                      </a:r>
                      <a:r>
                        <a:rPr sz="700" spc="8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little?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845" indent="-8699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typical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day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your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62560" algn="just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2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learning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manage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all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preparing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for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700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383540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 startAt="2"/>
                        <a:tabLst>
                          <a:tab pos="158750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does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seem to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handle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balancing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all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700" spc="1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12090">
                        <a:lnSpc>
                          <a:spcPct val="100000"/>
                        </a:lnSpc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competing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demands?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does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struggle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balance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</a:t>
                      </a:r>
                      <a:r>
                        <a:rPr sz="700" spc="1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all?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356235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5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resources does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use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maintain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balance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(calendars,  </a:t>
                      </a:r>
                      <a:r>
                        <a:rPr sz="700" spc="1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agendas)?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6352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5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does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still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balance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all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these </a:t>
                      </a:r>
                      <a:r>
                        <a:rPr sz="700" spc="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demands?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210820" indent="-140970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 startAt="5"/>
                        <a:tabLst>
                          <a:tab pos="211454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</a:t>
                      </a:r>
                      <a:r>
                        <a:rPr sz="700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49720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1765" algn="l"/>
                        </a:tabLst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asked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balance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lot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between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school,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home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1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62280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community.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better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prepared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balance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  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much?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62560" indent="-92075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2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partner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66065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provide support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families and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achieving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healthy</a:t>
                      </a:r>
                      <a:r>
                        <a:rPr sz="700" spc="2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balance?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6162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3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better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convey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messages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learning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balance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activities 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1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development?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46685" algn="l"/>
                        </a:tabLst>
                      </a:pP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Tell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typical</a:t>
                      </a:r>
                      <a:r>
                        <a:rPr sz="700" spc="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day.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5209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/>
                        <a:tabLst>
                          <a:tab pos="151765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had more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schedule,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spend</a:t>
                      </a:r>
                      <a:r>
                        <a:rPr sz="700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4940" indent="-8445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/>
                        <a:tabLst>
                          <a:tab pos="155575" algn="l"/>
                        </a:tabLst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about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  spend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1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time,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55270">
                        <a:lnSpc>
                          <a:spcPct val="100000"/>
                        </a:lnSpc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consider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 na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 i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ng your time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differently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 f 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meant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doing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enjoy </a:t>
                      </a:r>
                      <a:r>
                        <a:rPr sz="700" spc="1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ind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meaningful?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17804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4"/>
                        <a:tabLst>
                          <a:tab pos="155575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Which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following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statements better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describes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84785" marR="41910" indent="-114300">
                        <a:lnSpc>
                          <a:spcPct val="100000"/>
                        </a:lnSpc>
                        <a:spcBef>
                          <a:spcPts val="400"/>
                        </a:spcBef>
                        <a:buChar char="•"/>
                        <a:tabLst>
                          <a:tab pos="185420" algn="l"/>
                          <a:tab pos="1906905" algn="l"/>
                        </a:tabLst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There  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just  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not  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enough </a:t>
                      </a:r>
                      <a:r>
                        <a:rPr sz="700" spc="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</a:t>
                      </a:r>
                      <a:r>
                        <a:rPr sz="700" spc="20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	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day </a:t>
                      </a:r>
                      <a:r>
                        <a:rPr sz="700" spc="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1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-8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everything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want 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7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84785" indent="-114300">
                        <a:lnSpc>
                          <a:spcPct val="100000"/>
                        </a:lnSpc>
                        <a:spcBef>
                          <a:spcPts val="400"/>
                        </a:spcBef>
                        <a:buChar char="•"/>
                        <a:tabLst>
                          <a:tab pos="18542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no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idea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where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my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 </a:t>
                      </a:r>
                      <a:r>
                        <a:rPr sz="700" spc="1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goes.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374264" y="308609"/>
          <a:ext cx="7786878" cy="40190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6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6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2669">
                <a:tc>
                  <a:txBody>
                    <a:bodyPr/>
                    <a:lstStyle/>
                    <a:p>
                      <a:pPr marL="207010" marR="447675" indent="-9906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ASCAMindsets 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sz="7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Behaviors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90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Questions/Parents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Questions/Community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 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7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Prompts/Students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2467">
                <a:tc>
                  <a:txBody>
                    <a:bodyPr/>
                    <a:lstStyle/>
                    <a:p>
                      <a:pPr marL="69850" marR="262255">
                        <a:lnSpc>
                          <a:spcPts val="819"/>
                        </a:lnSpc>
                        <a:spcBef>
                          <a:spcPts val="215"/>
                        </a:spcBef>
                      </a:pP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personal  </a:t>
                      </a:r>
                      <a:r>
                        <a:rPr sz="7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safety  </a:t>
                      </a:r>
                      <a:r>
                        <a:rPr sz="700" b="1" spc="-3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skills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(B-SMS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9.)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1.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all  vary in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amount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700" spc="1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risk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6990">
                        <a:lnSpc>
                          <a:spcPct val="100000"/>
                        </a:lnSpc>
                      </a:pP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caution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they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take.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 about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his/her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personal 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safety,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risky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cautious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</a:t>
                      </a:r>
                      <a:r>
                        <a:rPr sz="700" spc="2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say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he/she</a:t>
                      </a:r>
                      <a:r>
                        <a:rPr sz="7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236854" algn="just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3035" algn="l"/>
                        </a:tabLst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There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many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personal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safety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develop.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issues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personal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safety do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</a:t>
                      </a:r>
                      <a:r>
                        <a:rPr sz="700" spc="2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502284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be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prepared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address?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95910"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k n o w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are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truly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prepared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deal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32715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safety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situations?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Consider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shooter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drills,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personal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safety</a:t>
                      </a:r>
                      <a:r>
                        <a:rPr sz="700" spc="2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workshops,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algn="just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Internet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safety</a:t>
                      </a:r>
                      <a:r>
                        <a:rPr sz="700" spc="1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training.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67970"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3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 rk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organization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prepare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</a:t>
                      </a:r>
                      <a:r>
                        <a:rPr sz="700" spc="1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65735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their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families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the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safety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issues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facing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 </a:t>
                      </a:r>
                      <a:r>
                        <a:rPr sz="700" spc="2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community?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16891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6845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about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physical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emotional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safety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here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at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school.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kinds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things</a:t>
                      </a:r>
                      <a:r>
                        <a:rPr sz="700" spc="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83210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happen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make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feel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unsafe?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211454" indent="-14160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21209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about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outside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700" spc="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9718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4033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there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anything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do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increase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physical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emotional</a:t>
                      </a:r>
                      <a:r>
                        <a:rPr sz="700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safety?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91770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adults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support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increasing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safety?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3905">
                <a:tc>
                  <a:txBody>
                    <a:bodyPr/>
                    <a:lstStyle/>
                    <a:p>
                      <a:pPr marL="69850" marR="202565">
                        <a:lnSpc>
                          <a:spcPct val="99400"/>
                        </a:lnSpc>
                        <a:spcBef>
                          <a:spcPts val="180"/>
                        </a:spcBef>
                      </a:pP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ability </a:t>
                      </a:r>
                      <a:r>
                        <a:rPr sz="700" b="1" spc="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manage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transitions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ability </a:t>
                      </a:r>
                      <a:r>
                        <a:rPr sz="700" b="1" spc="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700" b="1" spc="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adapt </a:t>
                      </a:r>
                      <a:r>
                        <a:rPr sz="700" b="1" spc="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changing situations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responsibilities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(B-SMS 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10.)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23114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1130" algn="l"/>
                        </a:tabLst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Consider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had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adapt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changing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situation.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 or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she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respond?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36195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flexible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 i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ven new 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responsibility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tasks?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7752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prepare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 for</a:t>
                      </a:r>
                      <a:r>
                        <a:rPr sz="7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change?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00660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 of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strategies your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has 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developed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coping</a:t>
                      </a:r>
                      <a:r>
                        <a:rPr sz="700" spc="1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change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transitions?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1.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Changes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workplace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given.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700" spc="-1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700" spc="-1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prepare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</a:t>
                      </a:r>
                      <a:r>
                        <a:rPr sz="700" spc="1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475615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adapt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changing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situations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responsibilities?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change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for </a:t>
                      </a:r>
                      <a:r>
                        <a:rPr sz="700" spc="1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38100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for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teachers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make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changes</a:t>
                      </a:r>
                      <a:r>
                        <a:rPr sz="7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700" spc="-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353060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assignment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did not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anticipate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class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changes </a:t>
                      </a:r>
                      <a:r>
                        <a:rPr sz="700" spc="1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unexpectedly?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9337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3"/>
                        <a:tabLst>
                          <a:tab pos="155575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discovered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strategies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help  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adapt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change?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51625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3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strategies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at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job?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960372" y="308609"/>
          <a:ext cx="8393175" cy="48915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4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2669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ASCAMindsets  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7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Behaviors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90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Questions/Parents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Questions/Community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 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7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Prompts/Students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309">
                <a:tc gridSpan="4">
                  <a:txBody>
                    <a:bodyPr/>
                    <a:lstStyle/>
                    <a:p>
                      <a:pPr marL="69850">
                        <a:lnSpc>
                          <a:spcPts val="919"/>
                        </a:lnSpc>
                      </a:pPr>
                      <a:r>
                        <a:rPr sz="800" b="1" spc="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BEHAVIOR:</a:t>
                      </a:r>
                      <a:r>
                        <a:rPr sz="800" b="1" spc="1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SOCIAL</a:t>
                      </a:r>
                      <a:r>
                        <a:rPr sz="800" b="1" spc="-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</a:t>
                      </a:r>
                      <a:r>
                        <a:rPr sz="800" b="1" spc="-1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K</a:t>
                      </a:r>
                      <a:r>
                        <a:rPr sz="800" b="1" spc="-1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b="1" spc="-1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L</a:t>
                      </a:r>
                      <a:r>
                        <a:rPr sz="800" b="1" spc="-1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L</a:t>
                      </a:r>
                      <a:r>
                        <a:rPr sz="800" b="1" spc="-1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00A7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2599">
                <a:tc>
                  <a:txBody>
                    <a:bodyPr/>
                    <a:lstStyle/>
                    <a:p>
                      <a:pPr marL="69850" marR="163830">
                        <a:lnSpc>
                          <a:spcPct val="99000"/>
                        </a:lnSpc>
                        <a:spcBef>
                          <a:spcPts val="185"/>
                        </a:spcBef>
                      </a:pPr>
                      <a:r>
                        <a:rPr sz="700" b="1" spc="-3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Use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effective oral and  </a:t>
                      </a:r>
                      <a:r>
                        <a:rPr sz="700" b="1" spc="2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written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communication  </a:t>
                      </a:r>
                      <a:r>
                        <a:rPr sz="700" b="1" spc="-3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skills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700" b="1" spc="-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listening </a:t>
                      </a:r>
                      <a:r>
                        <a:rPr sz="700" b="1" spc="-3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skills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 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SS</a:t>
                      </a:r>
                      <a:r>
                        <a:rPr sz="700" spc="-8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1.)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6845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spc="1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his/her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communication  with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others.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</a:t>
                      </a:r>
                      <a:r>
                        <a:rPr sz="700" spc="1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93345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speaks, writes,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listens. If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had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pick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these areas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  </a:t>
                      </a:r>
                      <a:r>
                        <a:rPr sz="700" spc="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strength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4732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speaking,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writing,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listening)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which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be,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why?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07950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2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strength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his/her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62560" indent="-9271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accurately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does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700" spc="1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88950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understand what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and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communicating?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1130" indent="-81280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4"/>
                        <a:tabLst>
                          <a:tab pos="151130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improve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one 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thing  about</a:t>
                      </a:r>
                      <a:r>
                        <a:rPr sz="700" spc="1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child’s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communication,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</a:t>
                      </a:r>
                      <a:r>
                        <a:rPr sz="700" spc="1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20574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5575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Many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employers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want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hire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individuals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 h o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effective communicators. 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does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effective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communication mean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 </a:t>
                      </a:r>
                      <a:r>
                        <a:rPr sz="700" spc="1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62560" indent="-9207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assess</a:t>
                      </a:r>
                      <a:r>
                        <a:rPr sz="700" spc="1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effective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communication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hiring</a:t>
                      </a:r>
                      <a:r>
                        <a:rPr sz="700" spc="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process?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19710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3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activities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programs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willing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offer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82245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improve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communication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strategies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(e.g., poster 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fair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judges,</a:t>
                      </a:r>
                      <a:r>
                        <a:rPr sz="700" spc="1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mock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interviewing)?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243204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6845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about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speak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with,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write and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listen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others.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Which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those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700" spc="1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strength?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4940" indent="-8445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5575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Which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need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1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improve?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7399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k n o w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doing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g o o 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job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listening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81915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k n o w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need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better job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listening?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42481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Why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speaking,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writing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listening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important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</a:t>
                      </a:r>
                      <a:r>
                        <a:rPr sz="700" spc="2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6667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employers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look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comes 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communication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hiring </a:t>
                      </a:r>
                      <a:r>
                        <a:rPr sz="700" spc="1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people?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9955">
                <a:tc>
                  <a:txBody>
                    <a:bodyPr/>
                    <a:lstStyle/>
                    <a:p>
                      <a:pPr marL="69850" marR="29464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Create </a:t>
                      </a:r>
                      <a:r>
                        <a:rPr sz="700" b="1" spc="-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positive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 </a:t>
                      </a:r>
                      <a:r>
                        <a:rPr sz="700" b="1" spc="-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supportive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relationships  </a:t>
                      </a:r>
                      <a:r>
                        <a:rPr sz="700" b="1" spc="3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700" b="1" spc="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other 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students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ts val="815"/>
                        </a:lnSpc>
                      </a:pP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(B-SS</a:t>
                      </a:r>
                      <a:r>
                        <a:rPr sz="700" spc="-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2.)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700" spc="1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child’s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relationships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700" spc="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peers?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19075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2"/>
                        <a:tabLst>
                          <a:tab pos="151130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change anything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way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interacts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others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her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age, what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 </a:t>
                      </a:r>
                      <a:r>
                        <a:rPr sz="700" spc="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62560" indent="-9271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child’s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ability</a:t>
                      </a:r>
                      <a:r>
                        <a:rPr sz="700" spc="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0193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relate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same-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age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peers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 help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him/her  in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college?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</a:t>
                      </a:r>
                      <a:r>
                        <a:rPr sz="700" spc="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2923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4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concerns 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have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peers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their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influence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700" spc="1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9304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4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talk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 concerns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at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home?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95313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5575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Promoting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positive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peer  relationships</a:t>
                      </a:r>
                      <a:r>
                        <a:rPr sz="700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important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successful </a:t>
                      </a:r>
                      <a:r>
                        <a:rPr sz="700" spc="1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overall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development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 students.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</a:t>
                      </a:r>
                      <a:r>
                        <a:rPr sz="700" spc="1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64465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characterize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peer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relationships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youth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</a:t>
                      </a:r>
                      <a:r>
                        <a:rPr sz="700" spc="1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community?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369570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2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build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positive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rapport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trust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m o n g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youth?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62560" indent="-9207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decrease</a:t>
                      </a:r>
                      <a:r>
                        <a:rPr sz="700" spc="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relational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14655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aggression,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bullying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interpersonal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violence?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62560" indent="-9207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4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k i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ng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</a:t>
                      </a:r>
                      <a:r>
                        <a:rPr sz="700" spc="1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relationships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95275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positive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promote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readiness?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5397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relationships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8575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5575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ever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wished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treated you  differently?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</a:t>
                      </a:r>
                      <a:r>
                        <a:rPr sz="7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30607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show support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kindness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473075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show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more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support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2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02870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supporting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succeed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you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succeed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</a:t>
                      </a:r>
                      <a:r>
                        <a:rPr sz="700" spc="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970023" y="308609"/>
          <a:ext cx="8691624" cy="61478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5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1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1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1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2669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ASCAMindsets  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7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Behaviors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90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Questions/Parents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Questions/Community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 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7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Prompts/Students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239">
                <a:tc>
                  <a:txBody>
                    <a:bodyPr/>
                    <a:lstStyle/>
                    <a:p>
                      <a:pPr marL="69850" marR="101600">
                        <a:lnSpc>
                          <a:spcPct val="98600"/>
                        </a:lnSpc>
                        <a:spcBef>
                          <a:spcPts val="185"/>
                        </a:spcBef>
                      </a:pP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Create relationships </a:t>
                      </a:r>
                      <a:r>
                        <a:rPr sz="700" b="1" spc="3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with  </a:t>
                      </a:r>
                      <a:r>
                        <a:rPr sz="700" b="1" spc="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adultsthat </a:t>
                      </a:r>
                      <a:r>
                        <a:rPr sz="700" b="1" spc="-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support </a:t>
                      </a:r>
                      <a:r>
                        <a:rPr sz="700" b="1" spc="-7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success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 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SS</a:t>
                      </a:r>
                      <a:r>
                        <a:rPr sz="700" spc="-8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3.)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42037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49860" algn="l"/>
                        </a:tabLst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interacts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adults.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0495" indent="-8064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1130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improve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change  </a:t>
                      </a:r>
                      <a:r>
                        <a:rPr sz="700" spc="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child’s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relationships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700" spc="229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adults,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81610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want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relationships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be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4305" indent="-8445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3"/>
                        <a:tabLst>
                          <a:tab pos="154940" algn="l"/>
                        </a:tabLst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about 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adults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child’s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life,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 h o 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700" spc="1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positive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influence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terms of career  </a:t>
                      </a:r>
                      <a:r>
                        <a:rPr sz="700" spc="1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aspirations?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0322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4"/>
                        <a:tabLst>
                          <a:tab pos="16065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support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k i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ng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positive   career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 </a:t>
                      </a:r>
                      <a:r>
                        <a:rPr sz="700" spc="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decisions?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23431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49225" algn="l"/>
                        </a:tabLst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Positive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adults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 h 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interact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youth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support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 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readiness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700" spc="18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73025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important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program.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adults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700" spc="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program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interact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youth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</a:t>
                      </a:r>
                      <a:r>
                        <a:rPr sz="700" spc="1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community?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49974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51765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ways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create positive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relationships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between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</a:t>
                      </a:r>
                      <a:r>
                        <a:rPr sz="700" spc="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700" spc="-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454025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promote 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</a:t>
                      </a:r>
                      <a:r>
                        <a:rPr sz="700" spc="-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success?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5575" algn="l"/>
                        </a:tabLst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about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 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career,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2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adults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51765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about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reach your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55753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5367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Considering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adults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know,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 h o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able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provide support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350520">
                        <a:lnSpc>
                          <a:spcPct val="100000"/>
                        </a:lnSpc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encouragement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about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 o i n 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college?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62560" indent="-92075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3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define</a:t>
                      </a:r>
                      <a:r>
                        <a:rPr sz="700" spc="2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mentor?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420370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 startAt="3"/>
                        <a:tabLst>
                          <a:tab pos="14033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there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anyone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life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consider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mentor?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</a:t>
                      </a:r>
                      <a:r>
                        <a:rPr sz="700" spc="1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why.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70510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3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mentor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reach your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college </a:t>
                      </a:r>
                      <a:r>
                        <a:rPr sz="700" spc="10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goals?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32956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3"/>
                        <a:tabLst>
                          <a:tab pos="151765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not have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mentor,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let’s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brainstorm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  ideas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connect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someone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 h o  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</a:t>
                      </a:r>
                      <a:r>
                        <a:rPr sz="700" spc="1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help.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7454">
                <a:tc>
                  <a:txBody>
                    <a:bodyPr/>
                    <a:lstStyle/>
                    <a:p>
                      <a:pPr marL="69850">
                        <a:lnSpc>
                          <a:spcPts val="830"/>
                        </a:lnSpc>
                        <a:spcBef>
                          <a:spcPts val="175"/>
                        </a:spcBef>
                      </a:pP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</a:t>
                      </a:r>
                      <a:r>
                        <a:rPr sz="700" b="1" spc="17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empathy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ts val="830"/>
                        </a:lnSpc>
                      </a:pP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(B-SS</a:t>
                      </a:r>
                      <a:r>
                        <a:rPr sz="700" spc="-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4.)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191770" algn="just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1.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tell me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child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showed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worry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concern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someone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 h o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needed</a:t>
                      </a:r>
                      <a:r>
                        <a:rPr sz="700" spc="1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208915" algn="just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5575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Empathy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important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social skill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our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demonstrate.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factors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</a:t>
                      </a:r>
                      <a:r>
                        <a:rPr sz="700" spc="-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empathy?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42481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 barriers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developing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empathy?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13664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activities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programs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hosted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by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help </a:t>
                      </a:r>
                      <a:r>
                        <a:rPr sz="700" spc="2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433705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socially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including empathy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concern for</a:t>
                      </a:r>
                      <a:r>
                        <a:rPr sz="700" spc="10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593090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4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promote empathy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classrooms?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9588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6845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tell me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saw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someone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bad situation.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did 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feel,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did you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61087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responsibility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have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helping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36893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involved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activities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where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help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3558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/>
                        <a:tabLst>
                          <a:tab pos="151765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so,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behaviors will help you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</a:t>
                      </a:r>
                      <a:r>
                        <a:rPr sz="700" spc="1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setting?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36385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1765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not,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volunteer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activities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which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get</a:t>
                      </a:r>
                      <a:r>
                        <a:rPr sz="7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involved?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7530">
                <a:tc>
                  <a:txBody>
                    <a:bodyPr/>
                    <a:lstStyle/>
                    <a:p>
                      <a:pPr marL="69850" marR="11239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700" b="1" spc="-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ethical</a:t>
                      </a:r>
                      <a:r>
                        <a:rPr sz="700" b="1" spc="-7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decision- 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making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ts val="830"/>
                        </a:lnSpc>
                      </a:pP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700" b="1" spc="-4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social</a:t>
                      </a:r>
                      <a:r>
                        <a:rPr sz="700" b="1" spc="8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responsibility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ts val="830"/>
                        </a:lnSpc>
                      </a:pP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(B-SS</a:t>
                      </a:r>
                      <a:r>
                        <a:rPr sz="700" spc="-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5.)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63182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ethics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play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role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organization?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62890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look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regarding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ethical  decision-  ma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k i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ng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potential</a:t>
                      </a:r>
                      <a:r>
                        <a:rPr sz="700" spc="1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employee?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1557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anything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us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teach our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ethical</a:t>
                      </a:r>
                      <a:r>
                        <a:rPr sz="700" spc="8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decision-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making?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90830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 startAt="4"/>
                        <a:tabLst>
                          <a:tab pos="16129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 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have any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activities/resources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</a:t>
                      </a:r>
                      <a:r>
                        <a:rPr sz="700" spc="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ethical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decision-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making?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3035" algn="l"/>
                        </a:tabLst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Honesty and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trustworthiness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important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7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6604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setting.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tell me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made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decision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be 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honest and  trustworthy?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did   you</a:t>
                      </a:r>
                      <a:r>
                        <a:rPr sz="7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feel?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55575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Why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employers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want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people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 h o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honest  and</a:t>
                      </a:r>
                      <a:r>
                        <a:rPr sz="700" spc="2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trustworthy?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046985" y="308609"/>
          <a:ext cx="8547225" cy="5805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1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4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4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6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2669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ASCAMindsets  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7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Behaviors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90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Questions/Parents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Questions/Community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 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7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Prompts/Students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7353">
                <a:tc>
                  <a:txBody>
                    <a:bodyPr/>
                    <a:lstStyle/>
                    <a:p>
                      <a:pPr marL="69850" marR="66675">
                        <a:lnSpc>
                          <a:spcPts val="819"/>
                        </a:lnSpc>
                        <a:spcBef>
                          <a:spcPts val="215"/>
                        </a:spcBef>
                      </a:pPr>
                      <a:r>
                        <a:rPr sz="700" b="1" spc="-3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Use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effective </a:t>
                      </a:r>
                      <a:r>
                        <a:rPr sz="7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collaboration 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7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cooperation  </a:t>
                      </a:r>
                      <a:r>
                        <a:rPr sz="700" b="1" spc="-3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skills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(B-SS</a:t>
                      </a:r>
                      <a:r>
                        <a:rPr sz="700" spc="-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6.)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11239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6845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activity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child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did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(in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school) 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</a:t>
                      </a:r>
                      <a:r>
                        <a:rPr sz="700" spc="2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required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collaboration 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700" spc="-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6162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child’s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response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project? 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Highlights?</a:t>
                      </a:r>
                      <a:r>
                        <a:rPr sz="700" spc="-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Challenges?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40029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2"/>
                        <a:tabLst>
                          <a:tab pos="158750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doing group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work, 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role does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tend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take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group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(supportive/task</a:t>
                      </a:r>
                      <a:r>
                        <a:rPr sz="7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leader)?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00660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4"/>
                        <a:tabLst>
                          <a:tab pos="146050" algn="l"/>
                        </a:tabLst>
                      </a:pP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well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others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 or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she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gets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older,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types of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collaboration </a:t>
                      </a:r>
                      <a:r>
                        <a:rPr sz="700" spc="2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30175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cooperation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does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still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700" i="1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Combine </a:t>
                      </a:r>
                      <a:r>
                        <a:rPr sz="700" i="1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i="1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leadership </a:t>
                      </a:r>
                      <a:r>
                        <a:rPr sz="700" i="1" spc="2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i="1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below.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8890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367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Collaboration,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leadership,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cooperation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appreciation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diversity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important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helping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individuals become </a:t>
                      </a:r>
                      <a:r>
                        <a:rPr sz="700" spc="10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productive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20345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members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organizations.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does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organization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foster   these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four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49403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2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partner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together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promote 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 in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i g h</a:t>
                      </a:r>
                      <a:r>
                        <a:rPr sz="700" spc="-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47320"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3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types of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activities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events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offered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through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partnership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enhance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these skill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sets?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9019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3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 better convey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parents  the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importance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cultural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appreciation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their 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child’s</a:t>
                      </a:r>
                      <a:r>
                        <a:rPr sz="700" spc="18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success?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types of 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group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activities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enjoy</a:t>
                      </a:r>
                      <a:r>
                        <a:rPr sz="700" spc="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doing?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845" indent="-8636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makes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group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fun/  </a:t>
                      </a:r>
                      <a:r>
                        <a:rPr sz="700" spc="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difficult?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5082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6845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learned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lot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rom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group </a:t>
                      </a:r>
                      <a:r>
                        <a:rPr sz="700" spc="1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210" indent="-8572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/>
                        <a:tabLst>
                          <a:tab pos="156845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group </a:t>
                      </a:r>
                      <a:r>
                        <a:rPr sz="700" spc="1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didn’t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 o </a:t>
                      </a:r>
                      <a:r>
                        <a:rPr sz="700" spc="1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well?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91770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5"/>
                        <a:tabLst>
                          <a:tab pos="157480" algn="l"/>
                        </a:tabLst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Why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group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important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845" indent="-8636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5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give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example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groups</a:t>
                      </a:r>
                      <a:r>
                        <a:rPr sz="700" spc="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372110">
                        <a:lnSpc>
                          <a:spcPct val="100000"/>
                        </a:lnSpc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together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career settings (e.g.,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construction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site,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surgical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teams,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marketing/ 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advertising</a:t>
                      </a:r>
                      <a:r>
                        <a:rPr sz="700" spc="1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groups).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34620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7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there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things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need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differently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  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working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700" spc="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groups?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5833">
                <a:tc>
                  <a:txBody>
                    <a:bodyPr/>
                    <a:lstStyle/>
                    <a:p>
                      <a:pPr marL="69850" marR="180975">
                        <a:lnSpc>
                          <a:spcPct val="99100"/>
                        </a:lnSpc>
                        <a:spcBef>
                          <a:spcPts val="180"/>
                        </a:spcBef>
                      </a:pPr>
                      <a:r>
                        <a:rPr sz="700" b="1" spc="-3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Use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leadership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 </a:t>
                      </a:r>
                      <a:r>
                        <a:rPr sz="700" b="1" spc="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teamwork </a:t>
                      </a:r>
                      <a:r>
                        <a:rPr sz="700" b="1" spc="-3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skills </a:t>
                      </a:r>
                      <a:r>
                        <a:rPr sz="700" b="1" spc="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700" b="1" spc="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work 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effectively in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diverse </a:t>
                      </a:r>
                      <a:r>
                        <a:rPr sz="700" b="1" spc="-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teams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(B-SS</a:t>
                      </a:r>
                      <a:r>
                        <a:rPr sz="700" spc="-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7.)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24765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6845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your child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was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role of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leader?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62560" indent="-9271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did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he/she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adapt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</a:t>
                      </a:r>
                      <a:r>
                        <a:rPr sz="7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role?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7081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62560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opportunities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had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700" spc="1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individuals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rom other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ethnicities,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religions,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race  </a:t>
                      </a:r>
                      <a:r>
                        <a:rPr sz="700" spc="1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groups?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186055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4"/>
                        <a:tabLst>
                          <a:tab pos="15367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Given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cultural</a:t>
                      </a:r>
                      <a:r>
                        <a:rPr sz="700" spc="2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sensitivity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diversity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appreciation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important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1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many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266065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employers,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school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prepare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child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individuals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 h o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different  from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him/her?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14732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6845" algn="l"/>
                        </a:tabLst>
                      </a:pP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describe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 o 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lead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group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team?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4257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1765" algn="l"/>
                        </a:tabLst>
                      </a:pP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leader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type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group,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</a:t>
                      </a:r>
                      <a:r>
                        <a:rPr sz="700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36195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5575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Many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employers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looking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individuals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leadership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skills.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Why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they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want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leadership</a:t>
                      </a:r>
                      <a:r>
                        <a:rPr sz="700" spc="-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49554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4"/>
                        <a:tabLst>
                          <a:tab pos="15367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America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diverse.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There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people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many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races,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religions,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ethnicities,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you will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likely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  </a:t>
                      </a:r>
                      <a:r>
                        <a:rPr sz="700" spc="2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opportunity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 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diverse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people.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r>
                        <a:rPr sz="700" spc="2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46685">
                        <a:lnSpc>
                          <a:spcPct val="100000"/>
                        </a:lnSpc>
                      </a:pP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learn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rom </a:t>
                      </a:r>
                      <a:r>
                        <a:rPr sz="7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working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people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 h o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different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rom</a:t>
                      </a:r>
                      <a:r>
                        <a:rPr sz="700" spc="2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0795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5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activities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have you been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involved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where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 o 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 people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rom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different, </a:t>
                      </a:r>
                      <a:r>
                        <a:rPr sz="7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races,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religions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ethnicities?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9431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 startAt="5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anyactivities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where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gain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even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more  awareness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different  </a:t>
                      </a:r>
                      <a:r>
                        <a:rPr sz="700" spc="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people?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459864" y="308609"/>
          <a:ext cx="9134347" cy="33120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0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2669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ASCAMindsets  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7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Behaviors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90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Questions/Parents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Questions/Community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Questions 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7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Prompts/Students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ED4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3125">
                <a:tc>
                  <a:txBody>
                    <a:bodyPr/>
                    <a:lstStyle/>
                    <a:p>
                      <a:pPr marL="69850" marR="14986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700" b="1" spc="-3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advocacy skills 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7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ability </a:t>
                      </a:r>
                      <a:r>
                        <a:rPr sz="700" b="1" spc="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700" b="1" spc="-3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assert </a:t>
                      </a:r>
                      <a:r>
                        <a:rPr sz="700" b="1" spc="-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self </a:t>
                      </a:r>
                      <a:r>
                        <a:rPr sz="700" b="1" spc="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when  </a:t>
                      </a:r>
                      <a:r>
                        <a:rPr sz="700" b="1" spc="-4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necessary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ts val="815"/>
                        </a:lnSpc>
                      </a:pP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(B-SS</a:t>
                      </a:r>
                      <a:r>
                        <a:rPr sz="700" spc="-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8.)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14160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1.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Could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tell me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about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your child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was  assertive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himself/herself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someone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else?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1.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Advocacy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assertiveness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700" spc="2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important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setting,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yet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not   always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done</a:t>
                      </a:r>
                      <a:r>
                        <a:rPr sz="700" spc="10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effectively.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tips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offer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700" spc="11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 best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advocate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 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idea?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should</a:t>
                      </a:r>
                      <a:r>
                        <a:rPr sz="700" spc="2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they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 marR="72390">
                        <a:lnSpc>
                          <a:spcPct val="100000"/>
                        </a:lnSpc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approach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situation/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person?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should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their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communication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sound</a:t>
                      </a:r>
                      <a:r>
                        <a:rPr sz="700" spc="9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45339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6845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felt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someone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was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being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treated </a:t>
                      </a:r>
                      <a:r>
                        <a:rPr sz="700" spc="1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unjustly.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211454" indent="-14097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211454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did 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handle</a:t>
                      </a:r>
                      <a:r>
                        <a:rPr sz="700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6845" indent="-86360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situation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improve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after  you </a:t>
                      </a:r>
                      <a:r>
                        <a:rPr sz="700" spc="1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intervened?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477520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might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advocacy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skills be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important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setting?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38925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best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way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communicate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concerns 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people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 listen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 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understand </a:t>
                      </a:r>
                      <a:r>
                        <a:rPr sz="700" spc="1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perspective?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271145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eriod" startAt="6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effective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at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communicating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700" spc="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concerns?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128270">
                        <a:lnSpc>
                          <a:spcPct val="100000"/>
                        </a:lnSpc>
                        <a:spcBef>
                          <a:spcPts val="395"/>
                        </a:spcBef>
                        <a:buAutoNum type="arabicPeriod" startAt="6"/>
                        <a:tabLst>
                          <a:tab pos="16065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ny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adjustments you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would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like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make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improve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 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communicate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concerns?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239">
                <a:tc>
                  <a:txBody>
                    <a:bodyPr/>
                    <a:lstStyle/>
                    <a:p>
                      <a:pPr marL="69850" marR="238760">
                        <a:lnSpc>
                          <a:spcPct val="99400"/>
                        </a:lnSpc>
                        <a:spcBef>
                          <a:spcPts val="180"/>
                        </a:spcBef>
                      </a:pP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700" b="1" spc="-4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social </a:t>
                      </a:r>
                      <a:r>
                        <a:rPr sz="700" b="1" spc="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maturity 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7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behaviors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appropriate  </a:t>
                      </a:r>
                      <a:r>
                        <a:rPr sz="700" b="1" spc="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700" b="1" spc="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700" b="1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situation and  environment 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(B-SS</a:t>
                      </a:r>
                      <a:r>
                        <a:rPr sz="700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9.)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4762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7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1.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some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common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inappropriate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behaviors  you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see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700" spc="1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job?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456565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157480" algn="l"/>
                        </a:tabLst>
                      </a:pP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7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common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inappropriate behavior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see 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other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students</a:t>
                      </a:r>
                      <a:r>
                        <a:rPr sz="700" spc="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doing?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70485" marR="530225">
                        <a:lnSpc>
                          <a:spcPct val="1000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163195" algn="l"/>
                        </a:tabLst>
                      </a:pP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 o w </a:t>
                      </a:r>
                      <a:r>
                        <a:rPr sz="7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think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 </a:t>
                      </a:r>
                      <a:r>
                        <a:rPr sz="700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 </a:t>
                      </a:r>
                      <a:r>
                        <a:rPr sz="7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work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them </a:t>
                      </a:r>
                      <a:r>
                        <a:rPr sz="7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 </a:t>
                      </a:r>
                      <a:r>
                        <a:rPr sz="7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 f  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they </a:t>
                      </a:r>
                      <a:r>
                        <a:rPr sz="7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keep </a:t>
                      </a:r>
                      <a:r>
                        <a:rPr sz="7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doing </a:t>
                      </a:r>
                      <a:r>
                        <a:rPr sz="700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700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behavior?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  <a:solidFill>
                      <a:srgbClr val="F0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65573" y="4613909"/>
            <a:ext cx="3262629" cy="845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650" spc="45" dirty="0">
                <a:solidFill>
                  <a:srgbClr val="221F1F"/>
                </a:solidFill>
                <a:latin typeface="Calibri"/>
                <a:cs typeface="Calibri"/>
              </a:rPr>
              <a:t>The </a:t>
            </a:r>
            <a:r>
              <a:rPr sz="650" spc="40" dirty="0">
                <a:solidFill>
                  <a:srgbClr val="221F1F"/>
                </a:solidFill>
                <a:latin typeface="Calibri"/>
                <a:cs typeface="Calibri"/>
              </a:rPr>
              <a:t>Career </a:t>
            </a:r>
            <a:r>
              <a:rPr sz="650" spc="45" dirty="0">
                <a:solidFill>
                  <a:srgbClr val="221F1F"/>
                </a:solidFill>
                <a:latin typeface="Calibri"/>
                <a:cs typeface="Calibri"/>
              </a:rPr>
              <a:t>Conversations provide </a:t>
            </a:r>
            <a:r>
              <a:rPr sz="650" spc="15" dirty="0">
                <a:solidFill>
                  <a:srgbClr val="221F1F"/>
                </a:solidFill>
                <a:latin typeface="Calibri"/>
                <a:cs typeface="Calibri"/>
              </a:rPr>
              <a:t>a  </a:t>
            </a:r>
            <a:r>
              <a:rPr sz="650" spc="55" dirty="0">
                <a:solidFill>
                  <a:srgbClr val="221F1F"/>
                </a:solidFill>
                <a:latin typeface="Calibri"/>
                <a:cs typeface="Calibri"/>
              </a:rPr>
              <a:t>guide </a:t>
            </a:r>
            <a:r>
              <a:rPr sz="650" spc="40" dirty="0">
                <a:solidFill>
                  <a:srgbClr val="221F1F"/>
                </a:solidFill>
                <a:latin typeface="Calibri"/>
                <a:cs typeface="Calibri"/>
              </a:rPr>
              <a:t>for </a:t>
            </a:r>
            <a:r>
              <a:rPr sz="650" spc="65" dirty="0">
                <a:solidFill>
                  <a:srgbClr val="221F1F"/>
                </a:solidFill>
                <a:latin typeface="Calibri"/>
                <a:cs typeface="Calibri"/>
              </a:rPr>
              <a:t>working </a:t>
            </a:r>
            <a:r>
              <a:rPr sz="650" spc="50" dirty="0">
                <a:solidFill>
                  <a:srgbClr val="221F1F"/>
                </a:solidFill>
                <a:latin typeface="Calibri"/>
                <a:cs typeface="Calibri"/>
              </a:rPr>
              <a:t>with middle and  </a:t>
            </a:r>
            <a:r>
              <a:rPr sz="650" spc="1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650" spc="55" dirty="0">
                <a:solidFill>
                  <a:srgbClr val="221F1F"/>
                </a:solidFill>
                <a:latin typeface="Calibri"/>
                <a:cs typeface="Calibri"/>
              </a:rPr>
              <a:t>high</a:t>
            </a:r>
            <a:endParaRPr sz="650">
              <a:latin typeface="Calibri"/>
              <a:cs typeface="Calibri"/>
            </a:endParaRPr>
          </a:p>
          <a:p>
            <a:pPr marL="49530" marR="5080" indent="-37465">
              <a:lnSpc>
                <a:spcPct val="104600"/>
              </a:lnSpc>
              <a:spcBef>
                <a:spcPts val="5"/>
              </a:spcBef>
            </a:pPr>
            <a:r>
              <a:rPr sz="650" spc="40" dirty="0">
                <a:solidFill>
                  <a:srgbClr val="221F1F"/>
                </a:solidFill>
                <a:latin typeface="Calibri"/>
                <a:cs typeface="Calibri"/>
              </a:rPr>
              <a:t>school </a:t>
            </a:r>
            <a:r>
              <a:rPr sz="650" spc="35" dirty="0">
                <a:solidFill>
                  <a:srgbClr val="221F1F"/>
                </a:solidFill>
                <a:latin typeface="Calibri"/>
                <a:cs typeface="Calibri"/>
              </a:rPr>
              <a:t>students, </a:t>
            </a:r>
            <a:r>
              <a:rPr sz="650" spc="40" dirty="0">
                <a:solidFill>
                  <a:srgbClr val="221F1F"/>
                </a:solidFill>
                <a:latin typeface="Calibri"/>
                <a:cs typeface="Calibri"/>
              </a:rPr>
              <a:t>parents </a:t>
            </a:r>
            <a:r>
              <a:rPr sz="650" spc="50" dirty="0">
                <a:solidFill>
                  <a:srgbClr val="221F1F"/>
                </a:solidFill>
                <a:latin typeface="Calibri"/>
                <a:cs typeface="Calibri"/>
              </a:rPr>
              <a:t>and community members </a:t>
            </a:r>
            <a:r>
              <a:rPr sz="650" spc="30" dirty="0">
                <a:solidFill>
                  <a:srgbClr val="221F1F"/>
                </a:solidFill>
                <a:latin typeface="Calibri"/>
                <a:cs typeface="Calibri"/>
              </a:rPr>
              <a:t>to </a:t>
            </a:r>
            <a:r>
              <a:rPr sz="650" spc="35" dirty="0">
                <a:solidFill>
                  <a:srgbClr val="221F1F"/>
                </a:solidFill>
                <a:latin typeface="Calibri"/>
                <a:cs typeface="Calibri"/>
              </a:rPr>
              <a:t>address </a:t>
            </a:r>
            <a:r>
              <a:rPr sz="650" spc="40" dirty="0">
                <a:solidFill>
                  <a:srgbClr val="221F1F"/>
                </a:solidFill>
                <a:latin typeface="Calibri"/>
                <a:cs typeface="Calibri"/>
              </a:rPr>
              <a:t>the </a:t>
            </a:r>
            <a:r>
              <a:rPr sz="650" spc="65" dirty="0">
                <a:solidFill>
                  <a:srgbClr val="221F1F"/>
                </a:solidFill>
                <a:latin typeface="Calibri"/>
                <a:cs typeface="Calibri"/>
              </a:rPr>
              <a:t>ASCA </a:t>
            </a:r>
            <a:r>
              <a:rPr sz="650" spc="40" dirty="0">
                <a:solidFill>
                  <a:srgbClr val="221F1F"/>
                </a:solidFill>
                <a:latin typeface="Calibri"/>
                <a:cs typeface="Calibri"/>
              </a:rPr>
              <a:t>Mindsets </a:t>
            </a:r>
            <a:r>
              <a:rPr sz="650" spc="2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650" spc="20" dirty="0">
                <a:solidFill>
                  <a:srgbClr val="221F1F"/>
                </a:solidFill>
                <a:latin typeface="Calibri"/>
                <a:cs typeface="Calibri"/>
              </a:rPr>
              <a:t>&amp; </a:t>
            </a:r>
            <a:r>
              <a:rPr sz="650" spc="40" dirty="0">
                <a:solidFill>
                  <a:srgbClr val="221F1F"/>
                </a:solidFill>
                <a:latin typeface="Calibri"/>
                <a:cs typeface="Calibri"/>
              </a:rPr>
              <a:t>Behaviors for </a:t>
            </a:r>
            <a:r>
              <a:rPr sz="650" spc="45" dirty="0">
                <a:solidFill>
                  <a:srgbClr val="221F1F"/>
                </a:solidFill>
                <a:latin typeface="Calibri"/>
                <a:cs typeface="Calibri"/>
              </a:rPr>
              <a:t>Student </a:t>
            </a:r>
            <a:r>
              <a:rPr sz="650" spc="25" dirty="0">
                <a:solidFill>
                  <a:srgbClr val="221F1F"/>
                </a:solidFill>
                <a:latin typeface="Calibri"/>
                <a:cs typeface="Calibri"/>
              </a:rPr>
              <a:t>Success: </a:t>
            </a:r>
            <a:r>
              <a:rPr sz="650" spc="45" dirty="0">
                <a:solidFill>
                  <a:srgbClr val="221F1F"/>
                </a:solidFill>
                <a:latin typeface="Calibri"/>
                <a:cs typeface="Calibri"/>
              </a:rPr>
              <a:t>K-12 </a:t>
            </a:r>
            <a:r>
              <a:rPr sz="650" spc="50" dirty="0">
                <a:solidFill>
                  <a:srgbClr val="221F1F"/>
                </a:solidFill>
                <a:latin typeface="Calibri"/>
                <a:cs typeface="Calibri"/>
              </a:rPr>
              <a:t>College- and </a:t>
            </a:r>
            <a:r>
              <a:rPr sz="650" spc="45" dirty="0">
                <a:solidFill>
                  <a:srgbClr val="221F1F"/>
                </a:solidFill>
                <a:latin typeface="Calibri"/>
                <a:cs typeface="Calibri"/>
              </a:rPr>
              <a:t>Career-Readiness </a:t>
            </a:r>
            <a:r>
              <a:rPr sz="650" spc="2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650" spc="50" dirty="0">
                <a:solidFill>
                  <a:srgbClr val="221F1F"/>
                </a:solidFill>
                <a:latin typeface="Calibri"/>
                <a:cs typeface="Calibri"/>
              </a:rPr>
              <a:t>Standards</a:t>
            </a:r>
            <a:endParaRPr sz="650">
              <a:latin typeface="Calibri"/>
              <a:cs typeface="Calibri"/>
            </a:endParaRPr>
          </a:p>
          <a:p>
            <a:pPr marL="37465" marR="28575" algn="ctr">
              <a:lnSpc>
                <a:spcPct val="104600"/>
              </a:lnSpc>
              <a:spcBef>
                <a:spcPts val="5"/>
              </a:spcBef>
            </a:pPr>
            <a:r>
              <a:rPr sz="650" spc="40" dirty="0">
                <a:solidFill>
                  <a:srgbClr val="221F1F"/>
                </a:solidFill>
                <a:latin typeface="Calibri"/>
                <a:cs typeface="Calibri"/>
              </a:rPr>
              <a:t>for Every </a:t>
            </a:r>
            <a:r>
              <a:rPr sz="650" spc="45" dirty="0">
                <a:solidFill>
                  <a:srgbClr val="221F1F"/>
                </a:solidFill>
                <a:latin typeface="Calibri"/>
                <a:cs typeface="Calibri"/>
              </a:rPr>
              <a:t>Student. The </a:t>
            </a:r>
            <a:r>
              <a:rPr sz="650" spc="40" dirty="0">
                <a:solidFill>
                  <a:srgbClr val="221F1F"/>
                </a:solidFill>
                <a:latin typeface="Calibri"/>
                <a:cs typeface="Calibri"/>
              </a:rPr>
              <a:t>Career </a:t>
            </a:r>
            <a:r>
              <a:rPr sz="650" spc="45" dirty="0">
                <a:solidFill>
                  <a:srgbClr val="221F1F"/>
                </a:solidFill>
                <a:latin typeface="Calibri"/>
                <a:cs typeface="Calibri"/>
              </a:rPr>
              <a:t>Conversations </a:t>
            </a:r>
            <a:r>
              <a:rPr sz="650" spc="40" dirty="0">
                <a:solidFill>
                  <a:srgbClr val="221F1F"/>
                </a:solidFill>
                <a:latin typeface="Calibri"/>
                <a:cs typeface="Calibri"/>
              </a:rPr>
              <a:t>questions </a:t>
            </a:r>
            <a:r>
              <a:rPr sz="650" spc="35" dirty="0">
                <a:solidFill>
                  <a:srgbClr val="221F1F"/>
                </a:solidFill>
                <a:latin typeface="Calibri"/>
                <a:cs typeface="Calibri"/>
              </a:rPr>
              <a:t>are </a:t>
            </a:r>
            <a:r>
              <a:rPr sz="650" spc="45" dirty="0">
                <a:solidFill>
                  <a:srgbClr val="221F1F"/>
                </a:solidFill>
                <a:latin typeface="Calibri"/>
                <a:cs typeface="Calibri"/>
              </a:rPr>
              <a:t>based </a:t>
            </a:r>
            <a:r>
              <a:rPr sz="650" spc="40" dirty="0">
                <a:solidFill>
                  <a:srgbClr val="221F1F"/>
                </a:solidFill>
                <a:latin typeface="Calibri"/>
                <a:cs typeface="Calibri"/>
              </a:rPr>
              <a:t>on </a:t>
            </a:r>
            <a:r>
              <a:rPr sz="650" spc="35" dirty="0">
                <a:solidFill>
                  <a:srgbClr val="221F1F"/>
                </a:solidFill>
                <a:latin typeface="Calibri"/>
                <a:cs typeface="Calibri"/>
              </a:rPr>
              <a:t>ecosystems  theory, </a:t>
            </a:r>
            <a:r>
              <a:rPr sz="650" spc="50" dirty="0">
                <a:solidFill>
                  <a:srgbClr val="221F1F"/>
                </a:solidFill>
                <a:latin typeface="Calibri"/>
                <a:cs typeface="Calibri"/>
              </a:rPr>
              <a:t>counseling </a:t>
            </a:r>
            <a:r>
              <a:rPr sz="650" spc="45" dirty="0">
                <a:solidFill>
                  <a:srgbClr val="221F1F"/>
                </a:solidFill>
                <a:latin typeface="Calibri"/>
                <a:cs typeface="Calibri"/>
              </a:rPr>
              <a:t>theory </a:t>
            </a:r>
            <a:r>
              <a:rPr sz="650" spc="50" dirty="0">
                <a:solidFill>
                  <a:srgbClr val="221F1F"/>
                </a:solidFill>
                <a:latin typeface="Calibri"/>
                <a:cs typeface="Calibri"/>
              </a:rPr>
              <a:t>and </a:t>
            </a:r>
            <a:r>
              <a:rPr sz="650" spc="40" dirty="0">
                <a:solidFill>
                  <a:srgbClr val="221F1F"/>
                </a:solidFill>
                <a:latin typeface="Calibri"/>
                <a:cs typeface="Calibri"/>
              </a:rPr>
              <a:t>an extensive </a:t>
            </a:r>
            <a:r>
              <a:rPr sz="650" spc="45" dirty="0">
                <a:solidFill>
                  <a:srgbClr val="221F1F"/>
                </a:solidFill>
                <a:latin typeface="Calibri"/>
                <a:cs typeface="Calibri"/>
              </a:rPr>
              <a:t>review </a:t>
            </a:r>
            <a:r>
              <a:rPr sz="650" spc="35" dirty="0">
                <a:solidFill>
                  <a:srgbClr val="221F1F"/>
                </a:solidFill>
                <a:latin typeface="Calibri"/>
                <a:cs typeface="Calibri"/>
              </a:rPr>
              <a:t>of </a:t>
            </a:r>
            <a:r>
              <a:rPr sz="650" spc="50" dirty="0">
                <a:solidFill>
                  <a:srgbClr val="221F1F"/>
                </a:solidFill>
                <a:latin typeface="Calibri"/>
                <a:cs typeface="Calibri"/>
              </a:rPr>
              <a:t>counseling and   </a:t>
            </a:r>
            <a:r>
              <a:rPr sz="650" spc="6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650" spc="35" dirty="0">
                <a:solidFill>
                  <a:srgbClr val="221F1F"/>
                </a:solidFill>
                <a:latin typeface="Calibri"/>
                <a:cs typeface="Calibri"/>
              </a:rPr>
              <a:t>career</a:t>
            </a:r>
            <a:endParaRPr sz="650">
              <a:latin typeface="Calibri"/>
              <a:cs typeface="Calibri"/>
            </a:endParaRPr>
          </a:p>
          <a:p>
            <a:pPr marL="20320" marR="13970" indent="43815">
              <a:lnSpc>
                <a:spcPct val="104600"/>
              </a:lnSpc>
              <a:spcBef>
                <a:spcPts val="5"/>
              </a:spcBef>
            </a:pPr>
            <a:r>
              <a:rPr sz="650" spc="50" dirty="0">
                <a:solidFill>
                  <a:srgbClr val="221F1F"/>
                </a:solidFill>
                <a:latin typeface="Calibri"/>
                <a:cs typeface="Calibri"/>
              </a:rPr>
              <a:t>counseling </a:t>
            </a:r>
            <a:r>
              <a:rPr sz="650" spc="40" dirty="0">
                <a:solidFill>
                  <a:srgbClr val="221F1F"/>
                </a:solidFill>
                <a:latin typeface="Calibri"/>
                <a:cs typeface="Calibri"/>
              </a:rPr>
              <a:t>literature. </a:t>
            </a:r>
            <a:r>
              <a:rPr sz="650" spc="45" dirty="0">
                <a:solidFill>
                  <a:srgbClr val="221F1F"/>
                </a:solidFill>
                <a:latin typeface="Calibri"/>
                <a:cs typeface="Calibri"/>
              </a:rPr>
              <a:t>The </a:t>
            </a:r>
            <a:r>
              <a:rPr sz="650" spc="40" dirty="0">
                <a:solidFill>
                  <a:srgbClr val="221F1F"/>
                </a:solidFill>
                <a:latin typeface="Calibri"/>
                <a:cs typeface="Calibri"/>
              </a:rPr>
              <a:t>questions can </a:t>
            </a:r>
            <a:r>
              <a:rPr sz="650" spc="35" dirty="0">
                <a:solidFill>
                  <a:srgbClr val="221F1F"/>
                </a:solidFill>
                <a:latin typeface="Calibri"/>
                <a:cs typeface="Calibri"/>
              </a:rPr>
              <a:t>be </a:t>
            </a:r>
            <a:r>
              <a:rPr sz="650" spc="40" dirty="0">
                <a:solidFill>
                  <a:srgbClr val="221F1F"/>
                </a:solidFill>
                <a:latin typeface="Calibri"/>
                <a:cs typeface="Calibri"/>
              </a:rPr>
              <a:t>used </a:t>
            </a:r>
            <a:r>
              <a:rPr sz="650" spc="30" dirty="0">
                <a:solidFill>
                  <a:srgbClr val="221F1F"/>
                </a:solidFill>
                <a:latin typeface="Calibri"/>
                <a:cs typeface="Calibri"/>
              </a:rPr>
              <a:t>to </a:t>
            </a:r>
            <a:r>
              <a:rPr sz="650" spc="60" dirty="0">
                <a:solidFill>
                  <a:srgbClr val="221F1F"/>
                </a:solidFill>
                <a:latin typeface="Calibri"/>
                <a:cs typeface="Calibri"/>
              </a:rPr>
              <a:t>work </a:t>
            </a:r>
            <a:r>
              <a:rPr sz="650" spc="50" dirty="0">
                <a:solidFill>
                  <a:srgbClr val="221F1F"/>
                </a:solidFill>
                <a:latin typeface="Calibri"/>
                <a:cs typeface="Calibri"/>
              </a:rPr>
              <a:t>with </a:t>
            </a:r>
            <a:r>
              <a:rPr sz="650" spc="45" dirty="0">
                <a:solidFill>
                  <a:srgbClr val="221F1F"/>
                </a:solidFill>
                <a:latin typeface="Calibri"/>
                <a:cs typeface="Calibri"/>
              </a:rPr>
              <a:t>individuals </a:t>
            </a:r>
            <a:r>
              <a:rPr sz="650" spc="50" dirty="0">
                <a:solidFill>
                  <a:srgbClr val="221F1F"/>
                </a:solidFill>
                <a:latin typeface="Calibri"/>
                <a:cs typeface="Calibri"/>
              </a:rPr>
              <a:t>and  groups </a:t>
            </a:r>
            <a:r>
              <a:rPr sz="650" spc="35" dirty="0">
                <a:solidFill>
                  <a:srgbClr val="221F1F"/>
                </a:solidFill>
                <a:latin typeface="Calibri"/>
                <a:cs typeface="Calibri"/>
              </a:rPr>
              <a:t>of  students, </a:t>
            </a:r>
            <a:r>
              <a:rPr sz="650" spc="40" dirty="0">
                <a:solidFill>
                  <a:srgbClr val="221F1F"/>
                </a:solidFill>
                <a:latin typeface="Calibri"/>
                <a:cs typeface="Calibri"/>
              </a:rPr>
              <a:t>parents </a:t>
            </a:r>
            <a:r>
              <a:rPr sz="650" spc="50" dirty="0">
                <a:solidFill>
                  <a:srgbClr val="221F1F"/>
                </a:solidFill>
                <a:latin typeface="Calibri"/>
                <a:cs typeface="Calibri"/>
              </a:rPr>
              <a:t>and community </a:t>
            </a:r>
            <a:r>
              <a:rPr sz="650" spc="45" dirty="0">
                <a:solidFill>
                  <a:srgbClr val="221F1F"/>
                </a:solidFill>
                <a:latin typeface="Calibri"/>
                <a:cs typeface="Calibri"/>
              </a:rPr>
              <a:t>members. The </a:t>
            </a:r>
            <a:r>
              <a:rPr sz="650" spc="40" dirty="0">
                <a:solidFill>
                  <a:srgbClr val="221F1F"/>
                </a:solidFill>
                <a:latin typeface="Calibri"/>
                <a:cs typeface="Calibri"/>
              </a:rPr>
              <a:t>Career </a:t>
            </a:r>
            <a:r>
              <a:rPr sz="650" spc="19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650" spc="45" dirty="0">
                <a:solidFill>
                  <a:srgbClr val="221F1F"/>
                </a:solidFill>
                <a:latin typeface="Calibri"/>
                <a:cs typeface="Calibri"/>
              </a:rPr>
              <a:t>Conversations</a:t>
            </a:r>
            <a:endParaRPr sz="6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650" spc="45" dirty="0">
                <a:solidFill>
                  <a:srgbClr val="221F1F"/>
                </a:solidFill>
                <a:latin typeface="Calibri"/>
                <a:cs typeface="Calibri"/>
              </a:rPr>
              <a:t>were </a:t>
            </a:r>
            <a:r>
              <a:rPr sz="650" spc="50" dirty="0">
                <a:solidFill>
                  <a:srgbClr val="221F1F"/>
                </a:solidFill>
                <a:latin typeface="Calibri"/>
                <a:cs typeface="Calibri"/>
              </a:rPr>
              <a:t>developed </a:t>
            </a:r>
            <a:r>
              <a:rPr sz="650" spc="35" dirty="0">
                <a:solidFill>
                  <a:srgbClr val="221F1F"/>
                </a:solidFill>
                <a:latin typeface="Calibri"/>
                <a:cs typeface="Calibri"/>
              </a:rPr>
              <a:t>by </a:t>
            </a:r>
            <a:r>
              <a:rPr sz="650" spc="65" dirty="0">
                <a:solidFill>
                  <a:srgbClr val="221F1F"/>
                </a:solidFill>
                <a:latin typeface="Calibri"/>
                <a:cs typeface="Calibri"/>
              </a:rPr>
              <a:t>ASCA </a:t>
            </a:r>
            <a:r>
              <a:rPr sz="650" spc="40" dirty="0">
                <a:solidFill>
                  <a:srgbClr val="221F1F"/>
                </a:solidFill>
                <a:latin typeface="Calibri"/>
                <a:cs typeface="Calibri"/>
              </a:rPr>
              <a:t>for the </a:t>
            </a:r>
            <a:r>
              <a:rPr sz="650" spc="55" dirty="0">
                <a:solidFill>
                  <a:srgbClr val="221F1F"/>
                </a:solidFill>
                <a:latin typeface="Calibri"/>
                <a:cs typeface="Calibri"/>
              </a:rPr>
              <a:t>Colorado Department   </a:t>
            </a:r>
            <a:r>
              <a:rPr sz="650" spc="35" dirty="0">
                <a:solidFill>
                  <a:srgbClr val="221F1F"/>
                </a:solidFill>
                <a:latin typeface="Calibri"/>
                <a:cs typeface="Calibri"/>
              </a:rPr>
              <a:t>of </a:t>
            </a:r>
            <a:r>
              <a:rPr sz="650" spc="50" dirty="0">
                <a:solidFill>
                  <a:srgbClr val="221F1F"/>
                </a:solidFill>
                <a:latin typeface="Calibri"/>
                <a:cs typeface="Calibri"/>
              </a:rPr>
              <a:t>Education.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19244" y="5892546"/>
            <a:ext cx="1047750" cy="3916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05500" y="5993891"/>
            <a:ext cx="327660" cy="287020"/>
          </a:xfrm>
          <a:custGeom>
            <a:avLst/>
            <a:gdLst/>
            <a:ahLst/>
            <a:cxnLst/>
            <a:rect l="l" t="t" r="r" b="b"/>
            <a:pathLst>
              <a:path w="327660" h="287020">
                <a:moveTo>
                  <a:pt x="163702" y="0"/>
                </a:moveTo>
                <a:lnTo>
                  <a:pt x="158114" y="1879"/>
                </a:lnTo>
                <a:lnTo>
                  <a:pt x="153162" y="7505"/>
                </a:lnTo>
                <a:lnTo>
                  <a:pt x="2412" y="268643"/>
                </a:lnTo>
                <a:lnTo>
                  <a:pt x="0" y="275717"/>
                </a:lnTo>
                <a:lnTo>
                  <a:pt x="1142" y="281508"/>
                </a:lnTo>
                <a:lnTo>
                  <a:pt x="5587" y="285419"/>
                </a:lnTo>
                <a:lnTo>
                  <a:pt x="12953" y="286854"/>
                </a:lnTo>
                <a:lnTo>
                  <a:pt x="314578" y="286854"/>
                </a:lnTo>
                <a:lnTo>
                  <a:pt x="321817" y="285419"/>
                </a:lnTo>
                <a:lnTo>
                  <a:pt x="326263" y="281508"/>
                </a:lnTo>
                <a:lnTo>
                  <a:pt x="327533" y="275717"/>
                </a:lnTo>
                <a:lnTo>
                  <a:pt x="324992" y="268643"/>
                </a:lnTo>
                <a:lnTo>
                  <a:pt x="174244" y="7505"/>
                </a:lnTo>
                <a:lnTo>
                  <a:pt x="169290" y="1879"/>
                </a:lnTo>
                <a:lnTo>
                  <a:pt x="163702" y="0"/>
                </a:lnTo>
                <a:close/>
              </a:path>
            </a:pathLst>
          </a:custGeom>
          <a:solidFill>
            <a:srgbClr val="0094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42152" y="6092507"/>
            <a:ext cx="40005" cy="32384"/>
          </a:xfrm>
          <a:custGeom>
            <a:avLst/>
            <a:gdLst/>
            <a:ahLst/>
            <a:cxnLst/>
            <a:rect l="l" t="t" r="r" b="b"/>
            <a:pathLst>
              <a:path w="40004" h="32385">
                <a:moveTo>
                  <a:pt x="39497" y="0"/>
                </a:moveTo>
                <a:lnTo>
                  <a:pt x="0" y="0"/>
                </a:lnTo>
                <a:lnTo>
                  <a:pt x="3048" y="1041"/>
                </a:lnTo>
                <a:lnTo>
                  <a:pt x="16128" y="29527"/>
                </a:lnTo>
                <a:lnTo>
                  <a:pt x="17399" y="32156"/>
                </a:lnTo>
                <a:lnTo>
                  <a:pt x="19685" y="32283"/>
                </a:lnTo>
                <a:lnTo>
                  <a:pt x="394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89141" y="6084874"/>
            <a:ext cx="38735" cy="33020"/>
          </a:xfrm>
          <a:custGeom>
            <a:avLst/>
            <a:gdLst/>
            <a:ahLst/>
            <a:cxnLst/>
            <a:rect l="l" t="t" r="r" b="b"/>
            <a:pathLst>
              <a:path w="38735" h="33020">
                <a:moveTo>
                  <a:pt x="20320" y="0"/>
                </a:moveTo>
                <a:lnTo>
                  <a:pt x="0" y="0"/>
                </a:lnTo>
                <a:lnTo>
                  <a:pt x="37973" y="32435"/>
                </a:lnTo>
                <a:lnTo>
                  <a:pt x="38608" y="31915"/>
                </a:lnTo>
                <a:lnTo>
                  <a:pt x="203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18276" y="6016752"/>
            <a:ext cx="91440" cy="87630"/>
          </a:xfrm>
          <a:custGeom>
            <a:avLst/>
            <a:gdLst/>
            <a:ahLst/>
            <a:cxnLst/>
            <a:rect l="l" t="t" r="r" b="b"/>
            <a:pathLst>
              <a:path w="91439" h="87629">
                <a:moveTo>
                  <a:pt x="52070" y="0"/>
                </a:moveTo>
                <a:lnTo>
                  <a:pt x="49657" y="0"/>
                </a:lnTo>
                <a:lnTo>
                  <a:pt x="48260" y="2501"/>
                </a:lnTo>
                <a:lnTo>
                  <a:pt x="0" y="86487"/>
                </a:lnTo>
                <a:lnTo>
                  <a:pt x="888" y="87452"/>
                </a:lnTo>
                <a:lnTo>
                  <a:pt x="3556" y="86156"/>
                </a:lnTo>
                <a:lnTo>
                  <a:pt x="23875" y="75755"/>
                </a:lnTo>
                <a:lnTo>
                  <a:pt x="63373" y="75755"/>
                </a:lnTo>
                <a:lnTo>
                  <a:pt x="67818" y="68592"/>
                </a:lnTo>
                <a:lnTo>
                  <a:pt x="70865" y="68122"/>
                </a:lnTo>
                <a:lnTo>
                  <a:pt x="91186" y="68122"/>
                </a:lnTo>
                <a:lnTo>
                  <a:pt x="520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82461" y="6158484"/>
            <a:ext cx="80645" cy="90170"/>
          </a:xfrm>
          <a:custGeom>
            <a:avLst/>
            <a:gdLst/>
            <a:ahLst/>
            <a:cxnLst/>
            <a:rect l="l" t="t" r="r" b="b"/>
            <a:pathLst>
              <a:path w="80645" h="90170">
                <a:moveTo>
                  <a:pt x="44830" y="0"/>
                </a:moveTo>
                <a:lnTo>
                  <a:pt x="27432" y="3530"/>
                </a:lnTo>
                <a:lnTo>
                  <a:pt x="13080" y="13144"/>
                </a:lnTo>
                <a:lnTo>
                  <a:pt x="3555" y="27393"/>
                </a:lnTo>
                <a:lnTo>
                  <a:pt x="0" y="44843"/>
                </a:lnTo>
                <a:lnTo>
                  <a:pt x="3555" y="62115"/>
                </a:lnTo>
                <a:lnTo>
                  <a:pt x="3555" y="62331"/>
                </a:lnTo>
                <a:lnTo>
                  <a:pt x="13080" y="76517"/>
                </a:lnTo>
                <a:lnTo>
                  <a:pt x="27432" y="86131"/>
                </a:lnTo>
                <a:lnTo>
                  <a:pt x="44830" y="89661"/>
                </a:lnTo>
                <a:lnTo>
                  <a:pt x="54610" y="88557"/>
                </a:lnTo>
                <a:lnTo>
                  <a:pt x="63753" y="85420"/>
                </a:lnTo>
                <a:lnTo>
                  <a:pt x="71882" y="80492"/>
                </a:lnTo>
                <a:lnTo>
                  <a:pt x="78739" y="74015"/>
                </a:lnTo>
                <a:lnTo>
                  <a:pt x="80137" y="72313"/>
                </a:lnTo>
                <a:lnTo>
                  <a:pt x="78612" y="71399"/>
                </a:lnTo>
                <a:lnTo>
                  <a:pt x="71627" y="67335"/>
                </a:lnTo>
                <a:lnTo>
                  <a:pt x="44830" y="67335"/>
                </a:lnTo>
                <a:lnTo>
                  <a:pt x="36067" y="65557"/>
                </a:lnTo>
                <a:lnTo>
                  <a:pt x="28955" y="60744"/>
                </a:lnTo>
                <a:lnTo>
                  <a:pt x="24129" y="53593"/>
                </a:lnTo>
                <a:lnTo>
                  <a:pt x="22351" y="44843"/>
                </a:lnTo>
                <a:lnTo>
                  <a:pt x="24129" y="36080"/>
                </a:lnTo>
                <a:lnTo>
                  <a:pt x="28955" y="28930"/>
                </a:lnTo>
                <a:lnTo>
                  <a:pt x="36067" y="24091"/>
                </a:lnTo>
                <a:lnTo>
                  <a:pt x="44830" y="22326"/>
                </a:lnTo>
                <a:lnTo>
                  <a:pt x="74295" y="22326"/>
                </a:lnTo>
                <a:lnTo>
                  <a:pt x="80010" y="19024"/>
                </a:lnTo>
                <a:lnTo>
                  <a:pt x="80390" y="18770"/>
                </a:lnTo>
                <a:lnTo>
                  <a:pt x="80517" y="18059"/>
                </a:lnTo>
                <a:lnTo>
                  <a:pt x="80263" y="17589"/>
                </a:lnTo>
                <a:lnTo>
                  <a:pt x="80137" y="17424"/>
                </a:lnTo>
                <a:lnTo>
                  <a:pt x="73278" y="10236"/>
                </a:lnTo>
                <a:lnTo>
                  <a:pt x="64770" y="4737"/>
                </a:lnTo>
                <a:lnTo>
                  <a:pt x="55245" y="1231"/>
                </a:lnTo>
                <a:lnTo>
                  <a:pt x="448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32627" y="6219342"/>
            <a:ext cx="21590" cy="6985"/>
          </a:xfrm>
          <a:custGeom>
            <a:avLst/>
            <a:gdLst/>
            <a:ahLst/>
            <a:cxnLst/>
            <a:rect l="l" t="t" r="r" b="b"/>
            <a:pathLst>
              <a:path w="21589" h="6985">
                <a:moveTo>
                  <a:pt x="10413" y="0"/>
                </a:moveTo>
                <a:lnTo>
                  <a:pt x="9017" y="1257"/>
                </a:lnTo>
                <a:lnTo>
                  <a:pt x="4825" y="4584"/>
                </a:lnTo>
                <a:lnTo>
                  <a:pt x="0" y="6477"/>
                </a:lnTo>
                <a:lnTo>
                  <a:pt x="21462" y="6477"/>
                </a:lnTo>
                <a:lnTo>
                  <a:pt x="11811" y="914"/>
                </a:lnTo>
                <a:lnTo>
                  <a:pt x="104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33389" y="6180810"/>
            <a:ext cx="23495" cy="7620"/>
          </a:xfrm>
          <a:custGeom>
            <a:avLst/>
            <a:gdLst/>
            <a:ahLst/>
            <a:cxnLst/>
            <a:rect l="l" t="t" r="r" b="b"/>
            <a:pathLst>
              <a:path w="23495" h="7620">
                <a:moveTo>
                  <a:pt x="23368" y="0"/>
                </a:moveTo>
                <a:lnTo>
                  <a:pt x="0" y="0"/>
                </a:lnTo>
                <a:lnTo>
                  <a:pt x="5461" y="2451"/>
                </a:lnTo>
                <a:lnTo>
                  <a:pt x="9525" y="6388"/>
                </a:lnTo>
                <a:lnTo>
                  <a:pt x="10540" y="7340"/>
                </a:lnTo>
                <a:lnTo>
                  <a:pt x="11684" y="6756"/>
                </a:lnTo>
                <a:lnTo>
                  <a:pt x="233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68567" y="6158484"/>
            <a:ext cx="83185" cy="90170"/>
          </a:xfrm>
          <a:custGeom>
            <a:avLst/>
            <a:gdLst/>
            <a:ahLst/>
            <a:cxnLst/>
            <a:rect l="l" t="t" r="r" b="b"/>
            <a:pathLst>
              <a:path w="83185" h="90170">
                <a:moveTo>
                  <a:pt x="44831" y="0"/>
                </a:moveTo>
                <a:lnTo>
                  <a:pt x="27432" y="3530"/>
                </a:lnTo>
                <a:lnTo>
                  <a:pt x="13081" y="13144"/>
                </a:lnTo>
                <a:lnTo>
                  <a:pt x="3556" y="27393"/>
                </a:lnTo>
                <a:lnTo>
                  <a:pt x="0" y="44830"/>
                </a:lnTo>
                <a:lnTo>
                  <a:pt x="3556" y="62268"/>
                </a:lnTo>
                <a:lnTo>
                  <a:pt x="13081" y="76517"/>
                </a:lnTo>
                <a:lnTo>
                  <a:pt x="27432" y="86131"/>
                </a:lnTo>
                <a:lnTo>
                  <a:pt x="44831" y="89661"/>
                </a:lnTo>
                <a:lnTo>
                  <a:pt x="62230" y="86131"/>
                </a:lnTo>
                <a:lnTo>
                  <a:pt x="76581" y="76517"/>
                </a:lnTo>
                <a:lnTo>
                  <a:pt x="82677" y="67335"/>
                </a:lnTo>
                <a:lnTo>
                  <a:pt x="44831" y="67335"/>
                </a:lnTo>
                <a:lnTo>
                  <a:pt x="36068" y="65557"/>
                </a:lnTo>
                <a:lnTo>
                  <a:pt x="28956" y="60731"/>
                </a:lnTo>
                <a:lnTo>
                  <a:pt x="24130" y="53581"/>
                </a:lnTo>
                <a:lnTo>
                  <a:pt x="22352" y="44830"/>
                </a:lnTo>
                <a:lnTo>
                  <a:pt x="24130" y="36080"/>
                </a:lnTo>
                <a:lnTo>
                  <a:pt x="28956" y="28917"/>
                </a:lnTo>
                <a:lnTo>
                  <a:pt x="36068" y="24091"/>
                </a:lnTo>
                <a:lnTo>
                  <a:pt x="44831" y="22326"/>
                </a:lnTo>
                <a:lnTo>
                  <a:pt x="82677" y="22326"/>
                </a:lnTo>
                <a:lnTo>
                  <a:pt x="76581" y="13144"/>
                </a:lnTo>
                <a:lnTo>
                  <a:pt x="62230" y="3530"/>
                </a:lnTo>
                <a:lnTo>
                  <a:pt x="448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13398" y="6180810"/>
            <a:ext cx="45085" cy="45085"/>
          </a:xfrm>
          <a:custGeom>
            <a:avLst/>
            <a:gdLst/>
            <a:ahLst/>
            <a:cxnLst/>
            <a:rect l="l" t="t" r="r" b="b"/>
            <a:pathLst>
              <a:path w="45085" h="45085">
                <a:moveTo>
                  <a:pt x="37846" y="0"/>
                </a:moveTo>
                <a:lnTo>
                  <a:pt x="0" y="0"/>
                </a:lnTo>
                <a:lnTo>
                  <a:pt x="8762" y="1765"/>
                </a:lnTo>
                <a:lnTo>
                  <a:pt x="15875" y="6591"/>
                </a:lnTo>
                <a:lnTo>
                  <a:pt x="20700" y="13754"/>
                </a:lnTo>
                <a:lnTo>
                  <a:pt x="22478" y="22504"/>
                </a:lnTo>
                <a:lnTo>
                  <a:pt x="20700" y="31254"/>
                </a:lnTo>
                <a:lnTo>
                  <a:pt x="15875" y="38404"/>
                </a:lnTo>
                <a:lnTo>
                  <a:pt x="8762" y="43230"/>
                </a:lnTo>
                <a:lnTo>
                  <a:pt x="0" y="45008"/>
                </a:lnTo>
                <a:lnTo>
                  <a:pt x="37846" y="45008"/>
                </a:lnTo>
                <a:lnTo>
                  <a:pt x="41275" y="39941"/>
                </a:lnTo>
                <a:lnTo>
                  <a:pt x="44830" y="22504"/>
                </a:lnTo>
                <a:lnTo>
                  <a:pt x="41275" y="5067"/>
                </a:lnTo>
                <a:lnTo>
                  <a:pt x="378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46495" y="6268986"/>
            <a:ext cx="3175" cy="11430"/>
          </a:xfrm>
          <a:custGeom>
            <a:avLst/>
            <a:gdLst/>
            <a:ahLst/>
            <a:cxnLst/>
            <a:rect l="l" t="t" r="r" b="b"/>
            <a:pathLst>
              <a:path w="3175" h="11429">
                <a:moveTo>
                  <a:pt x="2666" y="0"/>
                </a:moveTo>
                <a:lnTo>
                  <a:pt x="0" y="0"/>
                </a:lnTo>
                <a:lnTo>
                  <a:pt x="0" y="11023"/>
                </a:lnTo>
                <a:lnTo>
                  <a:pt x="253" y="11214"/>
                </a:lnTo>
                <a:lnTo>
                  <a:pt x="2412" y="11214"/>
                </a:lnTo>
                <a:lnTo>
                  <a:pt x="2666" y="11023"/>
                </a:lnTo>
                <a:lnTo>
                  <a:pt x="2666" y="0"/>
                </a:lnTo>
                <a:close/>
              </a:path>
            </a:pathLst>
          </a:custGeom>
          <a:solidFill>
            <a:srgbClr val="0094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43192" y="6267837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271" y="0"/>
                </a:lnTo>
              </a:path>
            </a:pathLst>
          </a:custGeom>
          <a:ln w="3175">
            <a:solidFill>
              <a:srgbClr val="0094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59067" y="6272491"/>
            <a:ext cx="6985" cy="8890"/>
          </a:xfrm>
          <a:custGeom>
            <a:avLst/>
            <a:gdLst/>
            <a:ahLst/>
            <a:cxnLst/>
            <a:rect l="l" t="t" r="r" b="b"/>
            <a:pathLst>
              <a:path w="6985" h="8889">
                <a:moveTo>
                  <a:pt x="2540" y="0"/>
                </a:moveTo>
                <a:lnTo>
                  <a:pt x="0" y="0"/>
                </a:lnTo>
                <a:lnTo>
                  <a:pt x="3556" y="8178"/>
                </a:lnTo>
                <a:lnTo>
                  <a:pt x="3683" y="8407"/>
                </a:lnTo>
                <a:lnTo>
                  <a:pt x="4572" y="8318"/>
                </a:lnTo>
                <a:lnTo>
                  <a:pt x="4572" y="8178"/>
                </a:lnTo>
                <a:lnTo>
                  <a:pt x="6604" y="3454"/>
                </a:lnTo>
                <a:lnTo>
                  <a:pt x="4064" y="3454"/>
                </a:lnTo>
                <a:lnTo>
                  <a:pt x="2540" y="0"/>
                </a:lnTo>
                <a:close/>
              </a:path>
            </a:pathLst>
          </a:custGeom>
          <a:solidFill>
            <a:srgbClr val="0094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55258" y="6265926"/>
            <a:ext cx="6350" cy="15240"/>
          </a:xfrm>
          <a:custGeom>
            <a:avLst/>
            <a:gdLst/>
            <a:ahLst/>
            <a:cxnLst/>
            <a:rect l="l" t="t" r="r" b="b"/>
            <a:pathLst>
              <a:path w="6350" h="15239">
                <a:moveTo>
                  <a:pt x="3301" y="0"/>
                </a:moveTo>
                <a:lnTo>
                  <a:pt x="2539" y="88"/>
                </a:lnTo>
                <a:lnTo>
                  <a:pt x="2412" y="317"/>
                </a:lnTo>
                <a:lnTo>
                  <a:pt x="0" y="14287"/>
                </a:lnTo>
                <a:lnTo>
                  <a:pt x="126" y="14770"/>
                </a:lnTo>
                <a:lnTo>
                  <a:pt x="2412" y="14770"/>
                </a:lnTo>
                <a:lnTo>
                  <a:pt x="2539" y="14592"/>
                </a:lnTo>
                <a:lnTo>
                  <a:pt x="3809" y="6565"/>
                </a:lnTo>
                <a:lnTo>
                  <a:pt x="6350" y="6565"/>
                </a:lnTo>
                <a:lnTo>
                  <a:pt x="3487" y="317"/>
                </a:lnTo>
                <a:lnTo>
                  <a:pt x="3301" y="0"/>
                </a:lnTo>
                <a:close/>
              </a:path>
            </a:pathLst>
          </a:custGeom>
          <a:solidFill>
            <a:srgbClr val="0094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67196" y="6272491"/>
            <a:ext cx="3810" cy="8255"/>
          </a:xfrm>
          <a:custGeom>
            <a:avLst/>
            <a:gdLst/>
            <a:ahLst/>
            <a:cxnLst/>
            <a:rect l="l" t="t" r="r" b="b"/>
            <a:pathLst>
              <a:path w="3810" h="8254">
                <a:moveTo>
                  <a:pt x="2539" y="0"/>
                </a:moveTo>
                <a:lnTo>
                  <a:pt x="0" y="0"/>
                </a:lnTo>
                <a:lnTo>
                  <a:pt x="1269" y="7721"/>
                </a:lnTo>
                <a:lnTo>
                  <a:pt x="1396" y="8204"/>
                </a:lnTo>
                <a:lnTo>
                  <a:pt x="3682" y="8204"/>
                </a:lnTo>
                <a:lnTo>
                  <a:pt x="3809" y="7721"/>
                </a:lnTo>
                <a:lnTo>
                  <a:pt x="2539" y="0"/>
                </a:lnTo>
                <a:close/>
              </a:path>
            </a:pathLst>
          </a:custGeom>
          <a:solidFill>
            <a:srgbClr val="0094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63132" y="6265926"/>
            <a:ext cx="6985" cy="10160"/>
          </a:xfrm>
          <a:custGeom>
            <a:avLst/>
            <a:gdLst/>
            <a:ahLst/>
            <a:cxnLst/>
            <a:rect l="l" t="t" r="r" b="b"/>
            <a:pathLst>
              <a:path w="6985" h="10160">
                <a:moveTo>
                  <a:pt x="5333" y="0"/>
                </a:moveTo>
                <a:lnTo>
                  <a:pt x="4571" y="88"/>
                </a:lnTo>
                <a:lnTo>
                  <a:pt x="4444" y="317"/>
                </a:lnTo>
                <a:lnTo>
                  <a:pt x="0" y="10020"/>
                </a:lnTo>
                <a:lnTo>
                  <a:pt x="2539" y="10020"/>
                </a:lnTo>
                <a:lnTo>
                  <a:pt x="4063" y="6565"/>
                </a:lnTo>
                <a:lnTo>
                  <a:pt x="6603" y="6565"/>
                </a:lnTo>
                <a:lnTo>
                  <a:pt x="5460" y="317"/>
                </a:lnTo>
                <a:lnTo>
                  <a:pt x="5333" y="0"/>
                </a:lnTo>
                <a:close/>
              </a:path>
            </a:pathLst>
          </a:custGeom>
          <a:solidFill>
            <a:srgbClr val="0094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58533" y="6035802"/>
            <a:ext cx="70485" cy="83185"/>
          </a:xfrm>
          <a:custGeom>
            <a:avLst/>
            <a:gdLst/>
            <a:ahLst/>
            <a:cxnLst/>
            <a:rect l="l" t="t" r="r" b="b"/>
            <a:pathLst>
              <a:path w="70484" h="83185">
                <a:moveTo>
                  <a:pt x="41275" y="0"/>
                </a:moveTo>
                <a:lnTo>
                  <a:pt x="25146" y="3251"/>
                </a:lnTo>
                <a:lnTo>
                  <a:pt x="12065" y="12128"/>
                </a:lnTo>
                <a:lnTo>
                  <a:pt x="3175" y="25336"/>
                </a:lnTo>
                <a:lnTo>
                  <a:pt x="0" y="41529"/>
                </a:lnTo>
                <a:lnTo>
                  <a:pt x="3175" y="57696"/>
                </a:lnTo>
                <a:lnTo>
                  <a:pt x="12065" y="70802"/>
                </a:lnTo>
                <a:lnTo>
                  <a:pt x="25146" y="79603"/>
                </a:lnTo>
                <a:lnTo>
                  <a:pt x="41275" y="82829"/>
                </a:lnTo>
                <a:lnTo>
                  <a:pt x="48768" y="82143"/>
                </a:lnTo>
                <a:lnTo>
                  <a:pt x="69976" y="69367"/>
                </a:lnTo>
                <a:lnTo>
                  <a:pt x="65277" y="64427"/>
                </a:lnTo>
                <a:lnTo>
                  <a:pt x="41910" y="64427"/>
                </a:lnTo>
                <a:lnTo>
                  <a:pt x="33020" y="62572"/>
                </a:lnTo>
                <a:lnTo>
                  <a:pt x="25908" y="57531"/>
                </a:lnTo>
                <a:lnTo>
                  <a:pt x="21082" y="50101"/>
                </a:lnTo>
                <a:lnTo>
                  <a:pt x="19431" y="41059"/>
                </a:lnTo>
                <a:lnTo>
                  <a:pt x="21082" y="31927"/>
                </a:lnTo>
                <a:lnTo>
                  <a:pt x="25781" y="24396"/>
                </a:lnTo>
                <a:lnTo>
                  <a:pt x="32893" y="19265"/>
                </a:lnTo>
                <a:lnTo>
                  <a:pt x="41910" y="17386"/>
                </a:lnTo>
                <a:lnTo>
                  <a:pt x="65786" y="17386"/>
                </a:lnTo>
                <a:lnTo>
                  <a:pt x="69976" y="12992"/>
                </a:lnTo>
                <a:lnTo>
                  <a:pt x="69976" y="11633"/>
                </a:lnTo>
                <a:lnTo>
                  <a:pt x="68961" y="10693"/>
                </a:lnTo>
                <a:lnTo>
                  <a:pt x="62992" y="6019"/>
                </a:lnTo>
                <a:lnTo>
                  <a:pt x="56515" y="2679"/>
                </a:lnTo>
                <a:lnTo>
                  <a:pt x="49275" y="673"/>
                </a:lnTo>
                <a:lnTo>
                  <a:pt x="41275" y="0"/>
                </a:lnTo>
                <a:close/>
              </a:path>
            </a:pathLst>
          </a:custGeom>
          <a:solidFill>
            <a:srgbClr val="5D67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605905" y="6094005"/>
            <a:ext cx="18415" cy="6350"/>
          </a:xfrm>
          <a:custGeom>
            <a:avLst/>
            <a:gdLst/>
            <a:ahLst/>
            <a:cxnLst/>
            <a:rect l="l" t="t" r="r" b="b"/>
            <a:pathLst>
              <a:path w="18415" h="6350">
                <a:moveTo>
                  <a:pt x="12192" y="0"/>
                </a:moveTo>
                <a:lnTo>
                  <a:pt x="10668" y="0"/>
                </a:lnTo>
                <a:lnTo>
                  <a:pt x="5842" y="4267"/>
                </a:lnTo>
                <a:lnTo>
                  <a:pt x="0" y="6222"/>
                </a:lnTo>
                <a:lnTo>
                  <a:pt x="17906" y="6222"/>
                </a:lnTo>
                <a:lnTo>
                  <a:pt x="12953" y="800"/>
                </a:lnTo>
                <a:lnTo>
                  <a:pt x="12192" y="0"/>
                </a:lnTo>
                <a:close/>
              </a:path>
            </a:pathLst>
          </a:custGeom>
          <a:solidFill>
            <a:srgbClr val="5D67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606031" y="6053188"/>
            <a:ext cx="18415" cy="6985"/>
          </a:xfrm>
          <a:custGeom>
            <a:avLst/>
            <a:gdLst/>
            <a:ahLst/>
            <a:cxnLst/>
            <a:rect l="l" t="t" r="r" b="b"/>
            <a:pathLst>
              <a:path w="18415" h="6985">
                <a:moveTo>
                  <a:pt x="18288" y="0"/>
                </a:moveTo>
                <a:lnTo>
                  <a:pt x="0" y="0"/>
                </a:lnTo>
                <a:lnTo>
                  <a:pt x="5588" y="2057"/>
                </a:lnTo>
                <a:lnTo>
                  <a:pt x="9778" y="5854"/>
                </a:lnTo>
                <a:lnTo>
                  <a:pt x="10541" y="6680"/>
                </a:lnTo>
                <a:lnTo>
                  <a:pt x="11811" y="6680"/>
                </a:lnTo>
                <a:lnTo>
                  <a:pt x="12700" y="5854"/>
                </a:lnTo>
                <a:lnTo>
                  <a:pt x="18288" y="0"/>
                </a:lnTo>
                <a:close/>
              </a:path>
            </a:pathLst>
          </a:custGeom>
          <a:solidFill>
            <a:srgbClr val="5D67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660642" y="6035802"/>
            <a:ext cx="74930" cy="83185"/>
          </a:xfrm>
          <a:custGeom>
            <a:avLst/>
            <a:gdLst/>
            <a:ahLst/>
            <a:cxnLst/>
            <a:rect l="l" t="t" r="r" b="b"/>
            <a:pathLst>
              <a:path w="74929" h="83185">
                <a:moveTo>
                  <a:pt x="41275" y="0"/>
                </a:moveTo>
                <a:lnTo>
                  <a:pt x="25146" y="3251"/>
                </a:lnTo>
                <a:lnTo>
                  <a:pt x="12064" y="12141"/>
                </a:lnTo>
                <a:lnTo>
                  <a:pt x="3175" y="25336"/>
                </a:lnTo>
                <a:lnTo>
                  <a:pt x="0" y="41541"/>
                </a:lnTo>
                <a:lnTo>
                  <a:pt x="3175" y="57696"/>
                </a:lnTo>
                <a:lnTo>
                  <a:pt x="12064" y="70815"/>
                </a:lnTo>
                <a:lnTo>
                  <a:pt x="25146" y="79603"/>
                </a:lnTo>
                <a:lnTo>
                  <a:pt x="41275" y="82829"/>
                </a:lnTo>
                <a:lnTo>
                  <a:pt x="57403" y="79603"/>
                </a:lnTo>
                <a:lnTo>
                  <a:pt x="70611" y="70815"/>
                </a:lnTo>
                <a:lnTo>
                  <a:pt x="74929" y="64439"/>
                </a:lnTo>
                <a:lnTo>
                  <a:pt x="41275" y="64439"/>
                </a:lnTo>
                <a:lnTo>
                  <a:pt x="32384" y="62623"/>
                </a:lnTo>
                <a:lnTo>
                  <a:pt x="25146" y="57696"/>
                </a:lnTo>
                <a:lnTo>
                  <a:pt x="20192" y="50406"/>
                </a:lnTo>
                <a:lnTo>
                  <a:pt x="18414" y="41541"/>
                </a:lnTo>
                <a:lnTo>
                  <a:pt x="20192" y="32588"/>
                </a:lnTo>
                <a:lnTo>
                  <a:pt x="25146" y="25234"/>
                </a:lnTo>
                <a:lnTo>
                  <a:pt x="32384" y="20256"/>
                </a:lnTo>
                <a:lnTo>
                  <a:pt x="41275" y="18415"/>
                </a:lnTo>
                <a:lnTo>
                  <a:pt x="74802" y="18415"/>
                </a:lnTo>
                <a:lnTo>
                  <a:pt x="70611" y="12141"/>
                </a:lnTo>
                <a:lnTo>
                  <a:pt x="57403" y="3251"/>
                </a:lnTo>
                <a:lnTo>
                  <a:pt x="41275" y="0"/>
                </a:lnTo>
                <a:close/>
              </a:path>
            </a:pathLst>
          </a:custGeom>
          <a:solidFill>
            <a:srgbClr val="5D67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01917" y="6054216"/>
            <a:ext cx="41910" cy="46355"/>
          </a:xfrm>
          <a:custGeom>
            <a:avLst/>
            <a:gdLst/>
            <a:ahLst/>
            <a:cxnLst/>
            <a:rect l="l" t="t" r="r" b="b"/>
            <a:pathLst>
              <a:path w="41909" h="46354">
                <a:moveTo>
                  <a:pt x="33527" y="0"/>
                </a:moveTo>
                <a:lnTo>
                  <a:pt x="0" y="0"/>
                </a:lnTo>
                <a:lnTo>
                  <a:pt x="8889" y="1841"/>
                </a:lnTo>
                <a:lnTo>
                  <a:pt x="16255" y="6819"/>
                </a:lnTo>
                <a:lnTo>
                  <a:pt x="21208" y="14173"/>
                </a:lnTo>
                <a:lnTo>
                  <a:pt x="22986" y="23126"/>
                </a:lnTo>
                <a:lnTo>
                  <a:pt x="21208" y="31991"/>
                </a:lnTo>
                <a:lnTo>
                  <a:pt x="16255" y="39281"/>
                </a:lnTo>
                <a:lnTo>
                  <a:pt x="8889" y="44208"/>
                </a:lnTo>
                <a:lnTo>
                  <a:pt x="0" y="46024"/>
                </a:lnTo>
                <a:lnTo>
                  <a:pt x="33654" y="46024"/>
                </a:lnTo>
                <a:lnTo>
                  <a:pt x="38226" y="39281"/>
                </a:lnTo>
                <a:lnTo>
                  <a:pt x="41401" y="23126"/>
                </a:lnTo>
                <a:lnTo>
                  <a:pt x="38226" y="6921"/>
                </a:lnTo>
                <a:lnTo>
                  <a:pt x="33527" y="0"/>
                </a:lnTo>
                <a:close/>
              </a:path>
            </a:pathLst>
          </a:custGeom>
          <a:solidFill>
            <a:srgbClr val="5D67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81800" y="6036564"/>
            <a:ext cx="48260" cy="81280"/>
          </a:xfrm>
          <a:custGeom>
            <a:avLst/>
            <a:gdLst/>
            <a:ahLst/>
            <a:cxnLst/>
            <a:rect l="l" t="t" r="r" b="b"/>
            <a:pathLst>
              <a:path w="48259" h="81279">
                <a:moveTo>
                  <a:pt x="17018" y="0"/>
                </a:moveTo>
                <a:lnTo>
                  <a:pt x="889" y="0"/>
                </a:lnTo>
                <a:lnTo>
                  <a:pt x="0" y="1016"/>
                </a:lnTo>
                <a:lnTo>
                  <a:pt x="0" y="80098"/>
                </a:lnTo>
                <a:lnTo>
                  <a:pt x="889" y="81140"/>
                </a:lnTo>
                <a:lnTo>
                  <a:pt x="47117" y="81140"/>
                </a:lnTo>
                <a:lnTo>
                  <a:pt x="48005" y="80098"/>
                </a:lnTo>
                <a:lnTo>
                  <a:pt x="48005" y="65151"/>
                </a:lnTo>
                <a:lnTo>
                  <a:pt x="47117" y="64109"/>
                </a:lnTo>
                <a:lnTo>
                  <a:pt x="18033" y="64109"/>
                </a:lnTo>
                <a:lnTo>
                  <a:pt x="18033" y="1016"/>
                </a:lnTo>
                <a:lnTo>
                  <a:pt x="17018" y="0"/>
                </a:lnTo>
                <a:close/>
              </a:path>
            </a:pathLst>
          </a:custGeom>
          <a:solidFill>
            <a:srgbClr val="5D67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861809" y="6035802"/>
            <a:ext cx="74930" cy="83185"/>
          </a:xfrm>
          <a:custGeom>
            <a:avLst/>
            <a:gdLst/>
            <a:ahLst/>
            <a:cxnLst/>
            <a:rect l="l" t="t" r="r" b="b"/>
            <a:pathLst>
              <a:path w="74929" h="83185">
                <a:moveTo>
                  <a:pt x="41275" y="0"/>
                </a:moveTo>
                <a:lnTo>
                  <a:pt x="25146" y="3251"/>
                </a:lnTo>
                <a:lnTo>
                  <a:pt x="12065" y="12141"/>
                </a:lnTo>
                <a:lnTo>
                  <a:pt x="3175" y="25336"/>
                </a:lnTo>
                <a:lnTo>
                  <a:pt x="0" y="41541"/>
                </a:lnTo>
                <a:lnTo>
                  <a:pt x="3175" y="57696"/>
                </a:lnTo>
                <a:lnTo>
                  <a:pt x="12065" y="70815"/>
                </a:lnTo>
                <a:lnTo>
                  <a:pt x="25146" y="79603"/>
                </a:lnTo>
                <a:lnTo>
                  <a:pt x="41275" y="82829"/>
                </a:lnTo>
                <a:lnTo>
                  <a:pt x="57531" y="79603"/>
                </a:lnTo>
                <a:lnTo>
                  <a:pt x="70612" y="70815"/>
                </a:lnTo>
                <a:lnTo>
                  <a:pt x="74930" y="64439"/>
                </a:lnTo>
                <a:lnTo>
                  <a:pt x="41275" y="64439"/>
                </a:lnTo>
                <a:lnTo>
                  <a:pt x="32385" y="62623"/>
                </a:lnTo>
                <a:lnTo>
                  <a:pt x="25146" y="57696"/>
                </a:lnTo>
                <a:lnTo>
                  <a:pt x="20193" y="50406"/>
                </a:lnTo>
                <a:lnTo>
                  <a:pt x="18415" y="41541"/>
                </a:lnTo>
                <a:lnTo>
                  <a:pt x="20193" y="32588"/>
                </a:lnTo>
                <a:lnTo>
                  <a:pt x="25146" y="25234"/>
                </a:lnTo>
                <a:lnTo>
                  <a:pt x="32385" y="20256"/>
                </a:lnTo>
                <a:lnTo>
                  <a:pt x="41275" y="18415"/>
                </a:lnTo>
                <a:lnTo>
                  <a:pt x="74803" y="18415"/>
                </a:lnTo>
                <a:lnTo>
                  <a:pt x="70612" y="12141"/>
                </a:lnTo>
                <a:lnTo>
                  <a:pt x="57531" y="3251"/>
                </a:lnTo>
                <a:lnTo>
                  <a:pt x="41275" y="0"/>
                </a:lnTo>
                <a:close/>
              </a:path>
            </a:pathLst>
          </a:custGeom>
          <a:solidFill>
            <a:srgbClr val="5D67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903084" y="6054216"/>
            <a:ext cx="41910" cy="46355"/>
          </a:xfrm>
          <a:custGeom>
            <a:avLst/>
            <a:gdLst/>
            <a:ahLst/>
            <a:cxnLst/>
            <a:rect l="l" t="t" r="r" b="b"/>
            <a:pathLst>
              <a:path w="41909" h="46354">
                <a:moveTo>
                  <a:pt x="33528" y="0"/>
                </a:moveTo>
                <a:lnTo>
                  <a:pt x="0" y="0"/>
                </a:lnTo>
                <a:lnTo>
                  <a:pt x="9017" y="1841"/>
                </a:lnTo>
                <a:lnTo>
                  <a:pt x="16256" y="6819"/>
                </a:lnTo>
                <a:lnTo>
                  <a:pt x="21209" y="14173"/>
                </a:lnTo>
                <a:lnTo>
                  <a:pt x="22987" y="23126"/>
                </a:lnTo>
                <a:lnTo>
                  <a:pt x="21209" y="31991"/>
                </a:lnTo>
                <a:lnTo>
                  <a:pt x="16256" y="39281"/>
                </a:lnTo>
                <a:lnTo>
                  <a:pt x="9017" y="44208"/>
                </a:lnTo>
                <a:lnTo>
                  <a:pt x="0" y="46024"/>
                </a:lnTo>
                <a:lnTo>
                  <a:pt x="33655" y="46024"/>
                </a:lnTo>
                <a:lnTo>
                  <a:pt x="38226" y="39281"/>
                </a:lnTo>
                <a:lnTo>
                  <a:pt x="41401" y="23126"/>
                </a:lnTo>
                <a:lnTo>
                  <a:pt x="38226" y="6921"/>
                </a:lnTo>
                <a:lnTo>
                  <a:pt x="33528" y="0"/>
                </a:lnTo>
                <a:close/>
              </a:path>
            </a:pathLst>
          </a:custGeom>
          <a:solidFill>
            <a:srgbClr val="5D67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985254" y="6036564"/>
            <a:ext cx="60960" cy="81280"/>
          </a:xfrm>
          <a:custGeom>
            <a:avLst/>
            <a:gdLst/>
            <a:ahLst/>
            <a:cxnLst/>
            <a:rect l="l" t="t" r="r" b="b"/>
            <a:pathLst>
              <a:path w="60959" h="81279">
                <a:moveTo>
                  <a:pt x="36956" y="0"/>
                </a:moveTo>
                <a:lnTo>
                  <a:pt x="889" y="0"/>
                </a:lnTo>
                <a:lnTo>
                  <a:pt x="0" y="1016"/>
                </a:lnTo>
                <a:lnTo>
                  <a:pt x="0" y="80098"/>
                </a:lnTo>
                <a:lnTo>
                  <a:pt x="889" y="81140"/>
                </a:lnTo>
                <a:lnTo>
                  <a:pt x="17145" y="81140"/>
                </a:lnTo>
                <a:lnTo>
                  <a:pt x="18161" y="80098"/>
                </a:lnTo>
                <a:lnTo>
                  <a:pt x="18161" y="49390"/>
                </a:lnTo>
                <a:lnTo>
                  <a:pt x="45593" y="49390"/>
                </a:lnTo>
                <a:lnTo>
                  <a:pt x="44957" y="48348"/>
                </a:lnTo>
                <a:lnTo>
                  <a:pt x="51943" y="44488"/>
                </a:lnTo>
                <a:lnTo>
                  <a:pt x="57403" y="39154"/>
                </a:lnTo>
                <a:lnTo>
                  <a:pt x="59817" y="34658"/>
                </a:lnTo>
                <a:lnTo>
                  <a:pt x="18161" y="34658"/>
                </a:lnTo>
                <a:lnTo>
                  <a:pt x="18161" y="16573"/>
                </a:lnTo>
                <a:lnTo>
                  <a:pt x="60451" y="16573"/>
                </a:lnTo>
                <a:lnTo>
                  <a:pt x="60198" y="15303"/>
                </a:lnTo>
                <a:lnTo>
                  <a:pt x="54737" y="7353"/>
                </a:lnTo>
                <a:lnTo>
                  <a:pt x="46736" y="1968"/>
                </a:lnTo>
                <a:lnTo>
                  <a:pt x="36956" y="0"/>
                </a:lnTo>
                <a:close/>
              </a:path>
            </a:pathLst>
          </a:custGeom>
          <a:solidFill>
            <a:srgbClr val="5D67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11416" y="6085954"/>
            <a:ext cx="36830" cy="31750"/>
          </a:xfrm>
          <a:custGeom>
            <a:avLst/>
            <a:gdLst/>
            <a:ahLst/>
            <a:cxnLst/>
            <a:rect l="l" t="t" r="r" b="b"/>
            <a:pathLst>
              <a:path w="36829" h="31750">
                <a:moveTo>
                  <a:pt x="19430" y="0"/>
                </a:moveTo>
                <a:lnTo>
                  <a:pt x="0" y="0"/>
                </a:lnTo>
                <a:lnTo>
                  <a:pt x="16890" y="31178"/>
                </a:lnTo>
                <a:lnTo>
                  <a:pt x="17525" y="31750"/>
                </a:lnTo>
                <a:lnTo>
                  <a:pt x="35813" y="31750"/>
                </a:lnTo>
                <a:lnTo>
                  <a:pt x="36702" y="29921"/>
                </a:lnTo>
                <a:lnTo>
                  <a:pt x="19430" y="0"/>
                </a:lnTo>
                <a:close/>
              </a:path>
            </a:pathLst>
          </a:custGeom>
          <a:solidFill>
            <a:srgbClr val="5D67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025385" y="6053137"/>
            <a:ext cx="22225" cy="18415"/>
          </a:xfrm>
          <a:custGeom>
            <a:avLst/>
            <a:gdLst/>
            <a:ahLst/>
            <a:cxnLst/>
            <a:rect l="l" t="t" r="r" b="b"/>
            <a:pathLst>
              <a:path w="22225" h="18414">
                <a:moveTo>
                  <a:pt x="20320" y="0"/>
                </a:moveTo>
                <a:lnTo>
                  <a:pt x="0" y="0"/>
                </a:lnTo>
                <a:lnTo>
                  <a:pt x="4064" y="3937"/>
                </a:lnTo>
                <a:lnTo>
                  <a:pt x="4064" y="13690"/>
                </a:lnTo>
                <a:lnTo>
                  <a:pt x="0" y="18084"/>
                </a:lnTo>
                <a:lnTo>
                  <a:pt x="19685" y="18084"/>
                </a:lnTo>
                <a:lnTo>
                  <a:pt x="20828" y="16027"/>
                </a:lnTo>
                <a:lnTo>
                  <a:pt x="21971" y="8458"/>
                </a:lnTo>
                <a:lnTo>
                  <a:pt x="20320" y="0"/>
                </a:lnTo>
                <a:close/>
              </a:path>
            </a:pathLst>
          </a:custGeom>
          <a:solidFill>
            <a:srgbClr val="5D67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202423" y="6036564"/>
            <a:ext cx="62865" cy="81280"/>
          </a:xfrm>
          <a:custGeom>
            <a:avLst/>
            <a:gdLst/>
            <a:ahLst/>
            <a:cxnLst/>
            <a:rect l="l" t="t" r="r" b="b"/>
            <a:pathLst>
              <a:path w="62865" h="81279">
                <a:moveTo>
                  <a:pt x="30225" y="0"/>
                </a:moveTo>
                <a:lnTo>
                  <a:pt x="889" y="0"/>
                </a:lnTo>
                <a:lnTo>
                  <a:pt x="0" y="1028"/>
                </a:lnTo>
                <a:lnTo>
                  <a:pt x="0" y="80098"/>
                </a:lnTo>
                <a:lnTo>
                  <a:pt x="889" y="81127"/>
                </a:lnTo>
                <a:lnTo>
                  <a:pt x="30225" y="81127"/>
                </a:lnTo>
                <a:lnTo>
                  <a:pt x="45974" y="77939"/>
                </a:lnTo>
                <a:lnTo>
                  <a:pt x="58927" y="69227"/>
                </a:lnTo>
                <a:lnTo>
                  <a:pt x="62483" y="63982"/>
                </a:lnTo>
                <a:lnTo>
                  <a:pt x="18033" y="63982"/>
                </a:lnTo>
                <a:lnTo>
                  <a:pt x="18033" y="17030"/>
                </a:lnTo>
                <a:lnTo>
                  <a:pt x="62483" y="17030"/>
                </a:lnTo>
                <a:lnTo>
                  <a:pt x="58927" y="11874"/>
                </a:lnTo>
                <a:lnTo>
                  <a:pt x="45974" y="3187"/>
                </a:lnTo>
                <a:lnTo>
                  <a:pt x="30225" y="0"/>
                </a:lnTo>
                <a:close/>
              </a:path>
            </a:pathLst>
          </a:custGeom>
          <a:solidFill>
            <a:srgbClr val="5D67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231506" y="6053594"/>
            <a:ext cx="41910" cy="46990"/>
          </a:xfrm>
          <a:custGeom>
            <a:avLst/>
            <a:gdLst/>
            <a:ahLst/>
            <a:cxnLst/>
            <a:rect l="l" t="t" r="r" b="b"/>
            <a:pathLst>
              <a:path w="41909" h="46989">
                <a:moveTo>
                  <a:pt x="33400" y="0"/>
                </a:moveTo>
                <a:lnTo>
                  <a:pt x="0" y="0"/>
                </a:lnTo>
                <a:lnTo>
                  <a:pt x="9017" y="1816"/>
                </a:lnTo>
                <a:lnTo>
                  <a:pt x="16256" y="6794"/>
                </a:lnTo>
                <a:lnTo>
                  <a:pt x="20954" y="14223"/>
                </a:lnTo>
                <a:lnTo>
                  <a:pt x="22606" y="23418"/>
                </a:lnTo>
                <a:lnTo>
                  <a:pt x="20954" y="32664"/>
                </a:lnTo>
                <a:lnTo>
                  <a:pt x="16256" y="40144"/>
                </a:lnTo>
                <a:lnTo>
                  <a:pt x="9017" y="45135"/>
                </a:lnTo>
                <a:lnTo>
                  <a:pt x="0" y="46951"/>
                </a:lnTo>
                <a:lnTo>
                  <a:pt x="33400" y="46951"/>
                </a:lnTo>
                <a:lnTo>
                  <a:pt x="38608" y="39268"/>
                </a:lnTo>
                <a:lnTo>
                  <a:pt x="41783" y="23418"/>
                </a:lnTo>
                <a:lnTo>
                  <a:pt x="38608" y="7708"/>
                </a:lnTo>
                <a:lnTo>
                  <a:pt x="33400" y="0"/>
                </a:lnTo>
                <a:close/>
              </a:path>
            </a:pathLst>
          </a:custGeom>
          <a:solidFill>
            <a:srgbClr val="5D67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309104" y="6035802"/>
            <a:ext cx="74930" cy="83185"/>
          </a:xfrm>
          <a:custGeom>
            <a:avLst/>
            <a:gdLst/>
            <a:ahLst/>
            <a:cxnLst/>
            <a:rect l="l" t="t" r="r" b="b"/>
            <a:pathLst>
              <a:path w="74929" h="83185">
                <a:moveTo>
                  <a:pt x="41275" y="0"/>
                </a:moveTo>
                <a:lnTo>
                  <a:pt x="25146" y="3251"/>
                </a:lnTo>
                <a:lnTo>
                  <a:pt x="12065" y="12141"/>
                </a:lnTo>
                <a:lnTo>
                  <a:pt x="3175" y="25336"/>
                </a:lnTo>
                <a:lnTo>
                  <a:pt x="0" y="41541"/>
                </a:lnTo>
                <a:lnTo>
                  <a:pt x="3175" y="57696"/>
                </a:lnTo>
                <a:lnTo>
                  <a:pt x="12065" y="70815"/>
                </a:lnTo>
                <a:lnTo>
                  <a:pt x="25146" y="79603"/>
                </a:lnTo>
                <a:lnTo>
                  <a:pt x="41275" y="82829"/>
                </a:lnTo>
                <a:lnTo>
                  <a:pt x="57530" y="79603"/>
                </a:lnTo>
                <a:lnTo>
                  <a:pt x="70612" y="70815"/>
                </a:lnTo>
                <a:lnTo>
                  <a:pt x="74929" y="64439"/>
                </a:lnTo>
                <a:lnTo>
                  <a:pt x="41275" y="64439"/>
                </a:lnTo>
                <a:lnTo>
                  <a:pt x="32385" y="62623"/>
                </a:lnTo>
                <a:lnTo>
                  <a:pt x="25146" y="57696"/>
                </a:lnTo>
                <a:lnTo>
                  <a:pt x="20193" y="50406"/>
                </a:lnTo>
                <a:lnTo>
                  <a:pt x="18415" y="41541"/>
                </a:lnTo>
                <a:lnTo>
                  <a:pt x="20193" y="32588"/>
                </a:lnTo>
                <a:lnTo>
                  <a:pt x="25146" y="25234"/>
                </a:lnTo>
                <a:lnTo>
                  <a:pt x="32385" y="20256"/>
                </a:lnTo>
                <a:lnTo>
                  <a:pt x="41275" y="18415"/>
                </a:lnTo>
                <a:lnTo>
                  <a:pt x="74802" y="18415"/>
                </a:lnTo>
                <a:lnTo>
                  <a:pt x="70612" y="12141"/>
                </a:lnTo>
                <a:lnTo>
                  <a:pt x="57530" y="3251"/>
                </a:lnTo>
                <a:lnTo>
                  <a:pt x="41275" y="0"/>
                </a:lnTo>
                <a:close/>
              </a:path>
            </a:pathLst>
          </a:custGeom>
          <a:solidFill>
            <a:srgbClr val="5D67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350379" y="6054216"/>
            <a:ext cx="41910" cy="46355"/>
          </a:xfrm>
          <a:custGeom>
            <a:avLst/>
            <a:gdLst/>
            <a:ahLst/>
            <a:cxnLst/>
            <a:rect l="l" t="t" r="r" b="b"/>
            <a:pathLst>
              <a:path w="41909" h="46354">
                <a:moveTo>
                  <a:pt x="33527" y="0"/>
                </a:moveTo>
                <a:lnTo>
                  <a:pt x="0" y="0"/>
                </a:lnTo>
                <a:lnTo>
                  <a:pt x="9017" y="1841"/>
                </a:lnTo>
                <a:lnTo>
                  <a:pt x="16255" y="6819"/>
                </a:lnTo>
                <a:lnTo>
                  <a:pt x="21209" y="14173"/>
                </a:lnTo>
                <a:lnTo>
                  <a:pt x="22987" y="23126"/>
                </a:lnTo>
                <a:lnTo>
                  <a:pt x="21209" y="31991"/>
                </a:lnTo>
                <a:lnTo>
                  <a:pt x="16255" y="39281"/>
                </a:lnTo>
                <a:lnTo>
                  <a:pt x="9017" y="44208"/>
                </a:lnTo>
                <a:lnTo>
                  <a:pt x="0" y="46024"/>
                </a:lnTo>
                <a:lnTo>
                  <a:pt x="33654" y="46024"/>
                </a:lnTo>
                <a:lnTo>
                  <a:pt x="38226" y="39281"/>
                </a:lnTo>
                <a:lnTo>
                  <a:pt x="41401" y="23126"/>
                </a:lnTo>
                <a:lnTo>
                  <a:pt x="38226" y="6921"/>
                </a:lnTo>
                <a:lnTo>
                  <a:pt x="33527" y="0"/>
                </a:lnTo>
                <a:close/>
              </a:path>
            </a:pathLst>
          </a:custGeom>
          <a:solidFill>
            <a:srgbClr val="5D67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085076" y="6035802"/>
            <a:ext cx="73660" cy="81915"/>
          </a:xfrm>
          <a:custGeom>
            <a:avLst/>
            <a:gdLst/>
            <a:ahLst/>
            <a:cxnLst/>
            <a:rect l="l" t="t" r="r" b="b"/>
            <a:pathLst>
              <a:path w="73659" h="81914">
                <a:moveTo>
                  <a:pt x="40513" y="0"/>
                </a:moveTo>
                <a:lnTo>
                  <a:pt x="37719" y="0"/>
                </a:lnTo>
                <a:lnTo>
                  <a:pt x="36956" y="571"/>
                </a:lnTo>
                <a:lnTo>
                  <a:pt x="36575" y="1282"/>
                </a:lnTo>
                <a:lnTo>
                  <a:pt x="0" y="79959"/>
                </a:lnTo>
                <a:lnTo>
                  <a:pt x="889" y="81432"/>
                </a:lnTo>
                <a:lnTo>
                  <a:pt x="17525" y="81432"/>
                </a:lnTo>
                <a:lnTo>
                  <a:pt x="18542" y="80733"/>
                </a:lnTo>
                <a:lnTo>
                  <a:pt x="19430" y="78574"/>
                </a:lnTo>
                <a:lnTo>
                  <a:pt x="23495" y="69519"/>
                </a:lnTo>
                <a:lnTo>
                  <a:pt x="73405" y="69519"/>
                </a:lnTo>
                <a:lnTo>
                  <a:pt x="67055" y="55905"/>
                </a:lnTo>
                <a:lnTo>
                  <a:pt x="28701" y="55905"/>
                </a:lnTo>
                <a:lnTo>
                  <a:pt x="39116" y="31864"/>
                </a:lnTo>
                <a:lnTo>
                  <a:pt x="55879" y="31864"/>
                </a:lnTo>
                <a:lnTo>
                  <a:pt x="41655" y="1282"/>
                </a:lnTo>
                <a:lnTo>
                  <a:pt x="41275" y="571"/>
                </a:lnTo>
                <a:lnTo>
                  <a:pt x="40513" y="0"/>
                </a:lnTo>
                <a:close/>
              </a:path>
            </a:pathLst>
          </a:custGeom>
          <a:solidFill>
            <a:srgbClr val="5D67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139813" y="6105321"/>
            <a:ext cx="23495" cy="12065"/>
          </a:xfrm>
          <a:custGeom>
            <a:avLst/>
            <a:gdLst/>
            <a:ahLst/>
            <a:cxnLst/>
            <a:rect l="l" t="t" r="r" b="b"/>
            <a:pathLst>
              <a:path w="23495" h="12064">
                <a:moveTo>
                  <a:pt x="18668" y="0"/>
                </a:moveTo>
                <a:lnTo>
                  <a:pt x="0" y="0"/>
                </a:lnTo>
                <a:lnTo>
                  <a:pt x="4190" y="9169"/>
                </a:lnTo>
                <a:lnTo>
                  <a:pt x="5333" y="11531"/>
                </a:lnTo>
                <a:lnTo>
                  <a:pt x="5841" y="11912"/>
                </a:lnTo>
                <a:lnTo>
                  <a:pt x="22605" y="11912"/>
                </a:lnTo>
                <a:lnTo>
                  <a:pt x="23494" y="10439"/>
                </a:lnTo>
                <a:lnTo>
                  <a:pt x="18668" y="0"/>
                </a:lnTo>
                <a:close/>
              </a:path>
            </a:pathLst>
          </a:custGeom>
          <a:solidFill>
            <a:srgbClr val="5D67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124192" y="6067666"/>
            <a:ext cx="27940" cy="24130"/>
          </a:xfrm>
          <a:custGeom>
            <a:avLst/>
            <a:gdLst/>
            <a:ahLst/>
            <a:cxnLst/>
            <a:rect l="l" t="t" r="r" b="b"/>
            <a:pathLst>
              <a:path w="27940" h="24129">
                <a:moveTo>
                  <a:pt x="16763" y="0"/>
                </a:moveTo>
                <a:lnTo>
                  <a:pt x="0" y="0"/>
                </a:lnTo>
                <a:lnTo>
                  <a:pt x="10540" y="24041"/>
                </a:lnTo>
                <a:lnTo>
                  <a:pt x="27939" y="24041"/>
                </a:lnTo>
                <a:lnTo>
                  <a:pt x="16763" y="0"/>
                </a:lnTo>
                <a:close/>
              </a:path>
            </a:pathLst>
          </a:custGeom>
          <a:solidFill>
            <a:srgbClr val="5D67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558533" y="6183629"/>
            <a:ext cx="966977" cy="716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510908" y="5994272"/>
            <a:ext cx="0" cy="287020"/>
          </a:xfrm>
          <a:custGeom>
            <a:avLst/>
            <a:gdLst/>
            <a:ahLst/>
            <a:cxnLst/>
            <a:rect l="l" t="t" r="r" b="b"/>
            <a:pathLst>
              <a:path h="287020">
                <a:moveTo>
                  <a:pt x="0" y="0"/>
                </a:moveTo>
                <a:lnTo>
                  <a:pt x="0" y="286524"/>
                </a:lnTo>
              </a:path>
            </a:pathLst>
          </a:custGeom>
          <a:ln w="5511">
            <a:solidFill>
              <a:srgbClr val="5D67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135623" y="5993891"/>
            <a:ext cx="326390" cy="285750"/>
          </a:xfrm>
          <a:custGeom>
            <a:avLst/>
            <a:gdLst/>
            <a:ahLst/>
            <a:cxnLst/>
            <a:rect l="l" t="t" r="r" b="b"/>
            <a:pathLst>
              <a:path w="326389" h="285750">
                <a:moveTo>
                  <a:pt x="313054" y="0"/>
                </a:moveTo>
                <a:lnTo>
                  <a:pt x="12826" y="0"/>
                </a:lnTo>
                <a:lnTo>
                  <a:pt x="5587" y="1435"/>
                </a:lnTo>
                <a:lnTo>
                  <a:pt x="1142" y="5321"/>
                </a:lnTo>
                <a:lnTo>
                  <a:pt x="0" y="11087"/>
                </a:lnTo>
                <a:lnTo>
                  <a:pt x="2412" y="18122"/>
                </a:lnTo>
                <a:lnTo>
                  <a:pt x="152526" y="278091"/>
                </a:lnTo>
                <a:lnTo>
                  <a:pt x="157479" y="283692"/>
                </a:lnTo>
                <a:lnTo>
                  <a:pt x="162940" y="285559"/>
                </a:lnTo>
                <a:lnTo>
                  <a:pt x="168528" y="283692"/>
                </a:lnTo>
                <a:lnTo>
                  <a:pt x="173481" y="278091"/>
                </a:lnTo>
                <a:lnTo>
                  <a:pt x="323596" y="18122"/>
                </a:lnTo>
                <a:lnTo>
                  <a:pt x="326009" y="11087"/>
                </a:lnTo>
                <a:lnTo>
                  <a:pt x="324865" y="5321"/>
                </a:lnTo>
                <a:lnTo>
                  <a:pt x="320421" y="1435"/>
                </a:lnTo>
                <a:lnTo>
                  <a:pt x="313054" y="0"/>
                </a:lnTo>
                <a:close/>
              </a:path>
            </a:pathLst>
          </a:custGeom>
          <a:solidFill>
            <a:srgbClr val="4E56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262878" y="6169152"/>
            <a:ext cx="90805" cy="46990"/>
          </a:xfrm>
          <a:custGeom>
            <a:avLst/>
            <a:gdLst/>
            <a:ahLst/>
            <a:cxnLst/>
            <a:rect l="l" t="t" r="r" b="b"/>
            <a:pathLst>
              <a:path w="90804" h="46989">
                <a:moveTo>
                  <a:pt x="90424" y="0"/>
                </a:moveTo>
                <a:lnTo>
                  <a:pt x="0" y="32359"/>
                </a:lnTo>
                <a:lnTo>
                  <a:pt x="8382" y="46888"/>
                </a:lnTo>
                <a:lnTo>
                  <a:pt x="77597" y="22148"/>
                </a:lnTo>
                <a:lnTo>
                  <a:pt x="904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275070" y="6200394"/>
            <a:ext cx="60325" cy="36195"/>
          </a:xfrm>
          <a:custGeom>
            <a:avLst/>
            <a:gdLst/>
            <a:ahLst/>
            <a:cxnLst/>
            <a:rect l="l" t="t" r="r" b="b"/>
            <a:pathLst>
              <a:path w="60325" h="36195">
                <a:moveTo>
                  <a:pt x="60070" y="0"/>
                </a:moveTo>
                <a:lnTo>
                  <a:pt x="0" y="21666"/>
                </a:lnTo>
                <a:lnTo>
                  <a:pt x="8127" y="35826"/>
                </a:lnTo>
                <a:lnTo>
                  <a:pt x="47625" y="21628"/>
                </a:lnTo>
                <a:lnTo>
                  <a:pt x="600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286500" y="6231635"/>
            <a:ext cx="31115" cy="25400"/>
          </a:xfrm>
          <a:custGeom>
            <a:avLst/>
            <a:gdLst/>
            <a:ahLst/>
            <a:cxnLst/>
            <a:rect l="l" t="t" r="r" b="b"/>
            <a:pathLst>
              <a:path w="31114" h="25400">
                <a:moveTo>
                  <a:pt x="30987" y="0"/>
                </a:moveTo>
                <a:lnTo>
                  <a:pt x="0" y="10896"/>
                </a:lnTo>
                <a:lnTo>
                  <a:pt x="5334" y="19850"/>
                </a:lnTo>
                <a:lnTo>
                  <a:pt x="8509" y="23545"/>
                </a:lnTo>
                <a:lnTo>
                  <a:pt x="12319" y="24777"/>
                </a:lnTo>
                <a:lnTo>
                  <a:pt x="16001" y="23545"/>
                </a:lnTo>
                <a:lnTo>
                  <a:pt x="19303" y="19850"/>
                </a:lnTo>
                <a:lnTo>
                  <a:pt x="309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242303" y="6166103"/>
            <a:ext cx="50165" cy="29845"/>
          </a:xfrm>
          <a:custGeom>
            <a:avLst/>
            <a:gdLst/>
            <a:ahLst/>
            <a:cxnLst/>
            <a:rect l="l" t="t" r="r" b="b"/>
            <a:pathLst>
              <a:path w="50164" h="29845">
                <a:moveTo>
                  <a:pt x="0" y="0"/>
                </a:moveTo>
                <a:lnTo>
                  <a:pt x="17145" y="29438"/>
                </a:lnTo>
                <a:lnTo>
                  <a:pt x="50037" y="17678"/>
                </a:lnTo>
                <a:lnTo>
                  <a:pt x="0" y="0"/>
                </a:lnTo>
                <a:close/>
              </a:path>
            </a:pathLst>
          </a:custGeom>
          <a:solidFill>
            <a:srgbClr val="FFC7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235446" y="6009894"/>
            <a:ext cx="37465" cy="43180"/>
          </a:xfrm>
          <a:custGeom>
            <a:avLst/>
            <a:gdLst/>
            <a:ahLst/>
            <a:cxnLst/>
            <a:rect l="l" t="t" r="r" b="b"/>
            <a:pathLst>
              <a:path w="37464" h="43179">
                <a:moveTo>
                  <a:pt x="27939" y="0"/>
                </a:moveTo>
                <a:lnTo>
                  <a:pt x="21843" y="0"/>
                </a:lnTo>
                <a:lnTo>
                  <a:pt x="13334" y="1689"/>
                </a:lnTo>
                <a:lnTo>
                  <a:pt x="6350" y="6324"/>
                </a:lnTo>
                <a:lnTo>
                  <a:pt x="1650" y="13195"/>
                </a:lnTo>
                <a:lnTo>
                  <a:pt x="0" y="21640"/>
                </a:lnTo>
                <a:lnTo>
                  <a:pt x="1650" y="30048"/>
                </a:lnTo>
                <a:lnTo>
                  <a:pt x="6350" y="36880"/>
                </a:lnTo>
                <a:lnTo>
                  <a:pt x="13334" y="41465"/>
                </a:lnTo>
                <a:lnTo>
                  <a:pt x="21843" y="43141"/>
                </a:lnTo>
                <a:lnTo>
                  <a:pt x="27304" y="43141"/>
                </a:lnTo>
                <a:lnTo>
                  <a:pt x="32512" y="41287"/>
                </a:lnTo>
                <a:lnTo>
                  <a:pt x="37083" y="36918"/>
                </a:lnTo>
                <a:lnTo>
                  <a:pt x="37083" y="36131"/>
                </a:lnTo>
                <a:lnTo>
                  <a:pt x="34670" y="33553"/>
                </a:lnTo>
                <a:lnTo>
                  <a:pt x="15366" y="33553"/>
                </a:lnTo>
                <a:lnTo>
                  <a:pt x="10287" y="28041"/>
                </a:lnTo>
                <a:lnTo>
                  <a:pt x="10287" y="14681"/>
                </a:lnTo>
                <a:lnTo>
                  <a:pt x="15366" y="9055"/>
                </a:lnTo>
                <a:lnTo>
                  <a:pt x="34798" y="9055"/>
                </a:lnTo>
                <a:lnTo>
                  <a:pt x="37083" y="6769"/>
                </a:lnTo>
                <a:lnTo>
                  <a:pt x="37083" y="6057"/>
                </a:lnTo>
                <a:lnTo>
                  <a:pt x="32384" y="1854"/>
                </a:lnTo>
                <a:lnTo>
                  <a:pt x="279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260591" y="6040208"/>
            <a:ext cx="9525" cy="3810"/>
          </a:xfrm>
          <a:custGeom>
            <a:avLst/>
            <a:gdLst/>
            <a:ahLst/>
            <a:cxnLst/>
            <a:rect l="l" t="t" r="r" b="b"/>
            <a:pathLst>
              <a:path w="9525" h="3810">
                <a:moveTo>
                  <a:pt x="6477" y="0"/>
                </a:moveTo>
                <a:lnTo>
                  <a:pt x="5587" y="0"/>
                </a:lnTo>
                <a:lnTo>
                  <a:pt x="5207" y="431"/>
                </a:lnTo>
                <a:lnTo>
                  <a:pt x="3048" y="2222"/>
                </a:lnTo>
                <a:lnTo>
                  <a:pt x="0" y="3238"/>
                </a:lnTo>
                <a:lnTo>
                  <a:pt x="9525" y="3238"/>
                </a:lnTo>
                <a:lnTo>
                  <a:pt x="6731" y="368"/>
                </a:lnTo>
                <a:lnTo>
                  <a:pt x="64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260591" y="6018949"/>
            <a:ext cx="10160" cy="3810"/>
          </a:xfrm>
          <a:custGeom>
            <a:avLst/>
            <a:gdLst/>
            <a:ahLst/>
            <a:cxnLst/>
            <a:rect l="l" t="t" r="r" b="b"/>
            <a:pathLst>
              <a:path w="10160" h="3810">
                <a:moveTo>
                  <a:pt x="9652" y="0"/>
                </a:moveTo>
                <a:lnTo>
                  <a:pt x="0" y="0"/>
                </a:lnTo>
                <a:lnTo>
                  <a:pt x="2921" y="1079"/>
                </a:lnTo>
                <a:lnTo>
                  <a:pt x="5207" y="3048"/>
                </a:lnTo>
                <a:lnTo>
                  <a:pt x="5587" y="3467"/>
                </a:lnTo>
                <a:lnTo>
                  <a:pt x="6350" y="3467"/>
                </a:lnTo>
                <a:lnTo>
                  <a:pt x="6731" y="3048"/>
                </a:lnTo>
                <a:lnTo>
                  <a:pt x="96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286500" y="6010655"/>
            <a:ext cx="33020" cy="41910"/>
          </a:xfrm>
          <a:custGeom>
            <a:avLst/>
            <a:gdLst/>
            <a:ahLst/>
            <a:cxnLst/>
            <a:rect l="l" t="t" r="r" b="b"/>
            <a:pathLst>
              <a:path w="33020" h="41910">
                <a:moveTo>
                  <a:pt x="15875" y="0"/>
                </a:moveTo>
                <a:lnTo>
                  <a:pt x="508" y="0"/>
                </a:lnTo>
                <a:lnTo>
                  <a:pt x="0" y="533"/>
                </a:lnTo>
                <a:lnTo>
                  <a:pt x="0" y="41186"/>
                </a:lnTo>
                <a:lnTo>
                  <a:pt x="508" y="41732"/>
                </a:lnTo>
                <a:lnTo>
                  <a:pt x="15875" y="41732"/>
                </a:lnTo>
                <a:lnTo>
                  <a:pt x="24129" y="40081"/>
                </a:lnTo>
                <a:lnTo>
                  <a:pt x="30861" y="35598"/>
                </a:lnTo>
                <a:lnTo>
                  <a:pt x="32765" y="32905"/>
                </a:lnTo>
                <a:lnTo>
                  <a:pt x="9398" y="32905"/>
                </a:lnTo>
                <a:lnTo>
                  <a:pt x="9398" y="8763"/>
                </a:lnTo>
                <a:lnTo>
                  <a:pt x="32765" y="8763"/>
                </a:lnTo>
                <a:lnTo>
                  <a:pt x="30861" y="6108"/>
                </a:lnTo>
                <a:lnTo>
                  <a:pt x="24129" y="1638"/>
                </a:lnTo>
                <a:lnTo>
                  <a:pt x="158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308597" y="6019419"/>
            <a:ext cx="15240" cy="24130"/>
          </a:xfrm>
          <a:custGeom>
            <a:avLst/>
            <a:gdLst/>
            <a:ahLst/>
            <a:cxnLst/>
            <a:rect l="l" t="t" r="r" b="b"/>
            <a:pathLst>
              <a:path w="15239" h="24129">
                <a:moveTo>
                  <a:pt x="10667" y="0"/>
                </a:moveTo>
                <a:lnTo>
                  <a:pt x="0" y="0"/>
                </a:lnTo>
                <a:lnTo>
                  <a:pt x="4952" y="5308"/>
                </a:lnTo>
                <a:lnTo>
                  <a:pt x="4952" y="18834"/>
                </a:lnTo>
                <a:lnTo>
                  <a:pt x="0" y="24142"/>
                </a:lnTo>
                <a:lnTo>
                  <a:pt x="10667" y="24142"/>
                </a:lnTo>
                <a:lnTo>
                  <a:pt x="13335" y="20192"/>
                </a:lnTo>
                <a:lnTo>
                  <a:pt x="14986" y="12039"/>
                </a:lnTo>
                <a:lnTo>
                  <a:pt x="13335" y="3962"/>
                </a:lnTo>
                <a:lnTo>
                  <a:pt x="106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338315" y="6010655"/>
            <a:ext cx="27305" cy="41910"/>
          </a:xfrm>
          <a:custGeom>
            <a:avLst/>
            <a:gdLst/>
            <a:ahLst/>
            <a:cxnLst/>
            <a:rect l="l" t="t" r="r" b="b"/>
            <a:pathLst>
              <a:path w="27304" h="41910">
                <a:moveTo>
                  <a:pt x="26670" y="0"/>
                </a:moveTo>
                <a:lnTo>
                  <a:pt x="508" y="0"/>
                </a:lnTo>
                <a:lnTo>
                  <a:pt x="0" y="546"/>
                </a:lnTo>
                <a:lnTo>
                  <a:pt x="0" y="41186"/>
                </a:lnTo>
                <a:lnTo>
                  <a:pt x="508" y="41732"/>
                </a:lnTo>
                <a:lnTo>
                  <a:pt x="26670" y="41732"/>
                </a:lnTo>
                <a:lnTo>
                  <a:pt x="27178" y="41186"/>
                </a:lnTo>
                <a:lnTo>
                  <a:pt x="27178" y="33502"/>
                </a:lnTo>
                <a:lnTo>
                  <a:pt x="26670" y="32969"/>
                </a:lnTo>
                <a:lnTo>
                  <a:pt x="9398" y="32969"/>
                </a:lnTo>
                <a:lnTo>
                  <a:pt x="9398" y="24917"/>
                </a:lnTo>
                <a:lnTo>
                  <a:pt x="23622" y="24917"/>
                </a:lnTo>
                <a:lnTo>
                  <a:pt x="24257" y="24447"/>
                </a:lnTo>
                <a:lnTo>
                  <a:pt x="24257" y="16700"/>
                </a:lnTo>
                <a:lnTo>
                  <a:pt x="23622" y="16154"/>
                </a:lnTo>
                <a:lnTo>
                  <a:pt x="9398" y="16154"/>
                </a:lnTo>
                <a:lnTo>
                  <a:pt x="9398" y="8763"/>
                </a:lnTo>
                <a:lnTo>
                  <a:pt x="26670" y="8763"/>
                </a:lnTo>
                <a:lnTo>
                  <a:pt x="27178" y="8229"/>
                </a:lnTo>
                <a:lnTo>
                  <a:pt x="27178" y="546"/>
                </a:lnTo>
                <a:lnTo>
                  <a:pt x="266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88964" y="6067044"/>
            <a:ext cx="213360" cy="114300"/>
          </a:xfrm>
          <a:custGeom>
            <a:avLst/>
            <a:gdLst/>
            <a:ahLst/>
            <a:cxnLst/>
            <a:rect l="l" t="t" r="r" b="b"/>
            <a:pathLst>
              <a:path w="213360" h="114300">
                <a:moveTo>
                  <a:pt x="211074" y="0"/>
                </a:moveTo>
                <a:lnTo>
                  <a:pt x="8636" y="0"/>
                </a:lnTo>
                <a:lnTo>
                  <a:pt x="3683" y="952"/>
                </a:lnTo>
                <a:lnTo>
                  <a:pt x="762" y="3555"/>
                </a:lnTo>
                <a:lnTo>
                  <a:pt x="0" y="7404"/>
                </a:lnTo>
                <a:lnTo>
                  <a:pt x="1650" y="12115"/>
                </a:lnTo>
                <a:lnTo>
                  <a:pt x="47116" y="90576"/>
                </a:lnTo>
                <a:lnTo>
                  <a:pt x="113157" y="113957"/>
                </a:lnTo>
                <a:lnTo>
                  <a:pt x="153543" y="99479"/>
                </a:lnTo>
                <a:lnTo>
                  <a:pt x="95631" y="99479"/>
                </a:lnTo>
                <a:lnTo>
                  <a:pt x="95631" y="99225"/>
                </a:lnTo>
                <a:lnTo>
                  <a:pt x="212851" y="266"/>
                </a:lnTo>
                <a:lnTo>
                  <a:pt x="211962" y="101"/>
                </a:lnTo>
                <a:lnTo>
                  <a:pt x="211074" y="0"/>
                </a:lnTo>
                <a:close/>
              </a:path>
            </a:pathLst>
          </a:custGeom>
          <a:solidFill>
            <a:srgbClr val="488A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284595" y="6074994"/>
            <a:ext cx="123189" cy="92075"/>
          </a:xfrm>
          <a:custGeom>
            <a:avLst/>
            <a:gdLst/>
            <a:ahLst/>
            <a:cxnLst/>
            <a:rect l="l" t="t" r="r" b="b"/>
            <a:pathLst>
              <a:path w="123189" h="92075">
                <a:moveTo>
                  <a:pt x="123062" y="0"/>
                </a:moveTo>
                <a:lnTo>
                  <a:pt x="126" y="91490"/>
                </a:lnTo>
                <a:lnTo>
                  <a:pt x="57912" y="91528"/>
                </a:lnTo>
                <a:lnTo>
                  <a:pt x="74294" y="85661"/>
                </a:lnTo>
                <a:lnTo>
                  <a:pt x="122300" y="2692"/>
                </a:lnTo>
                <a:lnTo>
                  <a:pt x="122808" y="1308"/>
                </a:lnTo>
                <a:lnTo>
                  <a:pt x="123062" y="0"/>
                </a:lnTo>
                <a:close/>
              </a:path>
            </a:pathLst>
          </a:custGeom>
          <a:solidFill>
            <a:srgbClr val="488A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284976" y="6067044"/>
            <a:ext cx="123189" cy="100330"/>
          </a:xfrm>
          <a:custGeom>
            <a:avLst/>
            <a:gdLst/>
            <a:ahLst/>
            <a:cxnLst/>
            <a:rect l="l" t="t" r="r" b="b"/>
            <a:pathLst>
              <a:path w="123189" h="100329">
                <a:moveTo>
                  <a:pt x="116839" y="0"/>
                </a:moveTo>
                <a:lnTo>
                  <a:pt x="0" y="99555"/>
                </a:lnTo>
                <a:lnTo>
                  <a:pt x="126" y="99783"/>
                </a:lnTo>
                <a:lnTo>
                  <a:pt x="122682" y="7721"/>
                </a:lnTo>
                <a:lnTo>
                  <a:pt x="123189" y="3848"/>
                </a:lnTo>
                <a:lnTo>
                  <a:pt x="121158" y="863"/>
                </a:lnTo>
                <a:lnTo>
                  <a:pt x="1168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296405" y="6112764"/>
            <a:ext cx="90805" cy="58419"/>
          </a:xfrm>
          <a:custGeom>
            <a:avLst/>
            <a:gdLst/>
            <a:ahLst/>
            <a:cxnLst/>
            <a:rect l="l" t="t" r="r" b="b"/>
            <a:pathLst>
              <a:path w="90804" h="58420">
                <a:moveTo>
                  <a:pt x="90678" y="0"/>
                </a:moveTo>
                <a:lnTo>
                  <a:pt x="0" y="57619"/>
                </a:lnTo>
                <a:lnTo>
                  <a:pt x="0" y="57873"/>
                </a:lnTo>
                <a:lnTo>
                  <a:pt x="127" y="57848"/>
                </a:lnTo>
                <a:lnTo>
                  <a:pt x="83058" y="13030"/>
                </a:lnTo>
                <a:lnTo>
                  <a:pt x="90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272784" y="6067044"/>
            <a:ext cx="100330" cy="95250"/>
          </a:xfrm>
          <a:custGeom>
            <a:avLst/>
            <a:gdLst/>
            <a:ahLst/>
            <a:cxnLst/>
            <a:rect l="l" t="t" r="r" b="b"/>
            <a:pathLst>
              <a:path w="100329" h="95250">
                <a:moveTo>
                  <a:pt x="100202" y="0"/>
                </a:moveTo>
                <a:lnTo>
                  <a:pt x="87756" y="0"/>
                </a:lnTo>
                <a:lnTo>
                  <a:pt x="0" y="94970"/>
                </a:lnTo>
                <a:lnTo>
                  <a:pt x="126" y="95161"/>
                </a:lnTo>
                <a:lnTo>
                  <a:pt x="1002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226302" y="6072378"/>
            <a:ext cx="66675" cy="86995"/>
          </a:xfrm>
          <a:custGeom>
            <a:avLst/>
            <a:gdLst/>
            <a:ahLst/>
            <a:cxnLst/>
            <a:rect l="l" t="t" r="r" b="b"/>
            <a:pathLst>
              <a:path w="66675" h="86995">
                <a:moveTo>
                  <a:pt x="56896" y="0"/>
                </a:moveTo>
                <a:lnTo>
                  <a:pt x="53594" y="0"/>
                </a:lnTo>
                <a:lnTo>
                  <a:pt x="51688" y="3454"/>
                </a:lnTo>
                <a:lnTo>
                  <a:pt x="50800" y="4635"/>
                </a:lnTo>
                <a:lnTo>
                  <a:pt x="37211" y="29743"/>
                </a:lnTo>
                <a:lnTo>
                  <a:pt x="1650" y="29743"/>
                </a:lnTo>
                <a:lnTo>
                  <a:pt x="0" y="31775"/>
                </a:lnTo>
                <a:lnTo>
                  <a:pt x="28067" y="64287"/>
                </a:lnTo>
                <a:lnTo>
                  <a:pt x="20065" y="83464"/>
                </a:lnTo>
                <a:lnTo>
                  <a:pt x="19050" y="86791"/>
                </a:lnTo>
                <a:lnTo>
                  <a:pt x="26797" y="81991"/>
                </a:lnTo>
                <a:lnTo>
                  <a:pt x="35813" y="62458"/>
                </a:lnTo>
                <a:lnTo>
                  <a:pt x="15748" y="38696"/>
                </a:lnTo>
                <a:lnTo>
                  <a:pt x="40767" y="38696"/>
                </a:lnTo>
                <a:lnTo>
                  <a:pt x="55245" y="16040"/>
                </a:lnTo>
                <a:lnTo>
                  <a:pt x="66294" y="16040"/>
                </a:lnTo>
                <a:lnTo>
                  <a:pt x="59309" y="4152"/>
                </a:lnTo>
                <a:lnTo>
                  <a:pt x="58420" y="2857"/>
                </a:lnTo>
                <a:lnTo>
                  <a:pt x="568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281546" y="6088418"/>
            <a:ext cx="40005" cy="22860"/>
          </a:xfrm>
          <a:custGeom>
            <a:avLst/>
            <a:gdLst/>
            <a:ahLst/>
            <a:cxnLst/>
            <a:rect l="l" t="t" r="r" b="b"/>
            <a:pathLst>
              <a:path w="40004" h="22860">
                <a:moveTo>
                  <a:pt x="11049" y="0"/>
                </a:moveTo>
                <a:lnTo>
                  <a:pt x="0" y="0"/>
                </a:lnTo>
                <a:lnTo>
                  <a:pt x="4699" y="6654"/>
                </a:lnTo>
                <a:lnTo>
                  <a:pt x="9778" y="14096"/>
                </a:lnTo>
                <a:lnTo>
                  <a:pt x="15493" y="22656"/>
                </a:lnTo>
                <a:lnTo>
                  <a:pt x="31750" y="22656"/>
                </a:lnTo>
                <a:lnTo>
                  <a:pt x="40004" y="13703"/>
                </a:lnTo>
                <a:lnTo>
                  <a:pt x="19050" y="13703"/>
                </a:lnTo>
                <a:lnTo>
                  <a:pt x="110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1694" y="138938"/>
            <a:ext cx="3870325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solidFill>
                  <a:srgbClr val="001F69"/>
                </a:solidFill>
                <a:latin typeface="Franklin Gothic Medium"/>
                <a:cs typeface="Franklin Gothic Medium"/>
              </a:rPr>
              <a:t>Implementation</a:t>
            </a:r>
            <a:r>
              <a:rPr sz="3200" spc="-30" dirty="0">
                <a:solidFill>
                  <a:srgbClr val="001F69"/>
                </a:solidFill>
                <a:latin typeface="Franklin Gothic Medium"/>
                <a:cs typeface="Franklin Gothic Medium"/>
              </a:rPr>
              <a:t> </a:t>
            </a:r>
            <a:r>
              <a:rPr sz="3200" spc="-5" dirty="0">
                <a:solidFill>
                  <a:srgbClr val="001F69"/>
                </a:solidFill>
                <a:latin typeface="Franklin Gothic Medium"/>
                <a:cs typeface="Franklin Gothic Medium"/>
              </a:rPr>
              <a:t>Ideas</a:t>
            </a:r>
            <a:endParaRPr sz="32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5563" y="942085"/>
            <a:ext cx="5174615" cy="518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5" dirty="0">
                <a:latin typeface="Franklin Gothic Medium"/>
                <a:cs typeface="Franklin Gothic Medium"/>
              </a:rPr>
              <a:t>Classroom</a:t>
            </a:r>
            <a:r>
              <a:rPr sz="2000" spc="-45" dirty="0">
                <a:latin typeface="Franklin Gothic Medium"/>
                <a:cs typeface="Franklin Gothic Medium"/>
              </a:rPr>
              <a:t> </a:t>
            </a:r>
            <a:r>
              <a:rPr sz="2000" spc="-5" dirty="0">
                <a:latin typeface="Franklin Gothic Medium"/>
                <a:cs typeface="Franklin Gothic Medium"/>
              </a:rPr>
              <a:t>Lessons</a:t>
            </a: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5" dirty="0">
                <a:latin typeface="Franklin Gothic Medium"/>
                <a:cs typeface="Franklin Gothic Medium"/>
              </a:rPr>
              <a:t>Small</a:t>
            </a:r>
            <a:r>
              <a:rPr sz="2000" spc="-95" dirty="0">
                <a:latin typeface="Franklin Gothic Medium"/>
                <a:cs typeface="Franklin Gothic Medium"/>
              </a:rPr>
              <a:t> </a:t>
            </a:r>
            <a:r>
              <a:rPr sz="2000" spc="-10" dirty="0">
                <a:latin typeface="Franklin Gothic Medium"/>
                <a:cs typeface="Franklin Gothic Medium"/>
              </a:rPr>
              <a:t>Groups</a:t>
            </a: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5" dirty="0">
                <a:latin typeface="Franklin Gothic Medium"/>
                <a:cs typeface="Franklin Gothic Medium"/>
              </a:rPr>
              <a:t>Individual</a:t>
            </a:r>
            <a:r>
              <a:rPr sz="2000" spc="-90" dirty="0">
                <a:latin typeface="Franklin Gothic Medium"/>
                <a:cs typeface="Franklin Gothic Medium"/>
              </a:rPr>
              <a:t> </a:t>
            </a:r>
            <a:r>
              <a:rPr sz="2000" spc="-5" dirty="0">
                <a:latin typeface="Franklin Gothic Medium"/>
                <a:cs typeface="Franklin Gothic Medium"/>
              </a:rPr>
              <a:t>Meetings</a:t>
            </a: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10" dirty="0">
                <a:latin typeface="Franklin Gothic Medium"/>
                <a:cs typeface="Franklin Gothic Medium"/>
              </a:rPr>
              <a:t>Teacher</a:t>
            </a:r>
            <a:r>
              <a:rPr sz="2000" spc="-30" dirty="0">
                <a:latin typeface="Franklin Gothic Medium"/>
                <a:cs typeface="Franklin Gothic Medium"/>
              </a:rPr>
              <a:t> </a:t>
            </a:r>
            <a:r>
              <a:rPr sz="2000" spc="-5" dirty="0">
                <a:latin typeface="Franklin Gothic Medium"/>
                <a:cs typeface="Franklin Gothic Medium"/>
              </a:rPr>
              <a:t>Collaboration</a:t>
            </a: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10" dirty="0">
                <a:latin typeface="Franklin Gothic Medium"/>
                <a:cs typeface="Franklin Gothic Medium"/>
              </a:rPr>
              <a:t>Think-Pair-Share</a:t>
            </a: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5" dirty="0">
                <a:latin typeface="Franklin Gothic Medium"/>
                <a:cs typeface="Franklin Gothic Medium"/>
              </a:rPr>
              <a:t>Vision</a:t>
            </a:r>
            <a:r>
              <a:rPr sz="2000" spc="-55" dirty="0">
                <a:latin typeface="Franklin Gothic Medium"/>
                <a:cs typeface="Franklin Gothic Medium"/>
              </a:rPr>
              <a:t> </a:t>
            </a:r>
            <a:r>
              <a:rPr sz="2000" spc="-10" dirty="0">
                <a:latin typeface="Franklin Gothic Medium"/>
                <a:cs typeface="Franklin Gothic Medium"/>
              </a:rPr>
              <a:t>Boards</a:t>
            </a: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5" dirty="0">
                <a:latin typeface="Franklin Gothic Medium"/>
                <a:cs typeface="Franklin Gothic Medium"/>
              </a:rPr>
              <a:t>Flip</a:t>
            </a:r>
            <a:r>
              <a:rPr sz="2000" spc="-80" dirty="0">
                <a:latin typeface="Franklin Gothic Medium"/>
                <a:cs typeface="Franklin Gothic Medium"/>
              </a:rPr>
              <a:t> </a:t>
            </a:r>
            <a:r>
              <a:rPr sz="2000" spc="-10" dirty="0">
                <a:latin typeface="Franklin Gothic Medium"/>
                <a:cs typeface="Franklin Gothic Medium"/>
              </a:rPr>
              <a:t>Grid</a:t>
            </a: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5" dirty="0">
                <a:latin typeface="Franklin Gothic Medium"/>
                <a:cs typeface="Franklin Gothic Medium"/>
              </a:rPr>
              <a:t>Pre/Post</a:t>
            </a:r>
            <a:r>
              <a:rPr sz="2000" spc="-50" dirty="0">
                <a:latin typeface="Franklin Gothic Medium"/>
                <a:cs typeface="Franklin Gothic Medium"/>
              </a:rPr>
              <a:t> </a:t>
            </a:r>
            <a:r>
              <a:rPr sz="2000" spc="-5" dirty="0">
                <a:latin typeface="Franklin Gothic Medium"/>
                <a:cs typeface="Franklin Gothic Medium"/>
              </a:rPr>
              <a:t>Data</a:t>
            </a: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5" dirty="0">
                <a:latin typeface="Franklin Gothic Medium"/>
                <a:cs typeface="Franklin Gothic Medium"/>
              </a:rPr>
              <a:t>Needs</a:t>
            </a:r>
            <a:r>
              <a:rPr sz="2000" spc="-40" dirty="0">
                <a:latin typeface="Franklin Gothic Medium"/>
                <a:cs typeface="Franklin Gothic Medium"/>
              </a:rPr>
              <a:t> </a:t>
            </a:r>
            <a:r>
              <a:rPr sz="2000" spc="-5" dirty="0">
                <a:latin typeface="Franklin Gothic Medium"/>
                <a:cs typeface="Franklin Gothic Medium"/>
              </a:rPr>
              <a:t>Assessment</a:t>
            </a: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5" dirty="0">
                <a:latin typeface="Franklin Gothic Medium"/>
                <a:cs typeface="Franklin Gothic Medium"/>
              </a:rPr>
              <a:t>Parent</a:t>
            </a:r>
            <a:r>
              <a:rPr sz="2000" spc="-65" dirty="0">
                <a:latin typeface="Franklin Gothic Medium"/>
                <a:cs typeface="Franklin Gothic Medium"/>
              </a:rPr>
              <a:t> </a:t>
            </a:r>
            <a:r>
              <a:rPr sz="2000" spc="-5" dirty="0">
                <a:latin typeface="Franklin Gothic Medium"/>
                <a:cs typeface="Franklin Gothic Medium"/>
              </a:rPr>
              <a:t>Meetings</a:t>
            </a: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10" dirty="0">
                <a:latin typeface="Franklin Gothic Medium"/>
                <a:cs typeface="Franklin Gothic Medium"/>
              </a:rPr>
              <a:t>Student </a:t>
            </a:r>
            <a:r>
              <a:rPr sz="2000" spc="-5" dirty="0">
                <a:latin typeface="Franklin Gothic Medium"/>
                <a:cs typeface="Franklin Gothic Medium"/>
              </a:rPr>
              <a:t>Choice of Self</a:t>
            </a:r>
            <a:r>
              <a:rPr sz="2000" spc="40" dirty="0">
                <a:latin typeface="Franklin Gothic Medium"/>
                <a:cs typeface="Franklin Gothic Medium"/>
              </a:rPr>
              <a:t> </a:t>
            </a:r>
            <a:r>
              <a:rPr sz="2000" spc="-10" dirty="0">
                <a:latin typeface="Franklin Gothic Medium"/>
                <a:cs typeface="Franklin Gothic Medium"/>
              </a:rPr>
              <a:t>Growth</a:t>
            </a: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5" dirty="0">
                <a:latin typeface="Franklin Gothic Medium"/>
                <a:cs typeface="Franklin Gothic Medium"/>
              </a:rPr>
              <a:t>Prep for Personal</a:t>
            </a:r>
            <a:r>
              <a:rPr sz="2000" dirty="0">
                <a:latin typeface="Franklin Gothic Medium"/>
                <a:cs typeface="Franklin Gothic Medium"/>
              </a:rPr>
              <a:t> </a:t>
            </a:r>
            <a:r>
              <a:rPr sz="2000" spc="-10" dirty="0">
                <a:latin typeface="Franklin Gothic Medium"/>
                <a:cs typeface="Franklin Gothic Medium"/>
              </a:rPr>
              <a:t>Statement</a:t>
            </a: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10" dirty="0">
                <a:latin typeface="Franklin Gothic Medium"/>
                <a:cs typeface="Franklin Gothic Medium"/>
              </a:rPr>
              <a:t>Academic </a:t>
            </a:r>
            <a:r>
              <a:rPr sz="2000" spc="-5" dirty="0">
                <a:latin typeface="Franklin Gothic Medium"/>
                <a:cs typeface="Franklin Gothic Medium"/>
              </a:rPr>
              <a:t>Advising during </a:t>
            </a:r>
            <a:r>
              <a:rPr sz="2000" spc="-10" dirty="0">
                <a:latin typeface="Franklin Gothic Medium"/>
                <a:cs typeface="Franklin Gothic Medium"/>
              </a:rPr>
              <a:t>Course</a:t>
            </a:r>
            <a:r>
              <a:rPr sz="2000" spc="85" dirty="0">
                <a:latin typeface="Franklin Gothic Medium"/>
                <a:cs typeface="Franklin Gothic Medium"/>
              </a:rPr>
              <a:t> </a:t>
            </a:r>
            <a:r>
              <a:rPr sz="2000" spc="-10" dirty="0">
                <a:latin typeface="Franklin Gothic Medium"/>
                <a:cs typeface="Franklin Gothic Medium"/>
              </a:rPr>
              <a:t>Selection</a:t>
            </a: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5" dirty="0">
                <a:latin typeface="Franklin Gothic Medium"/>
                <a:cs typeface="Franklin Gothic Medium"/>
              </a:rPr>
              <a:t>Public </a:t>
            </a:r>
            <a:r>
              <a:rPr sz="2000" spc="-10" dirty="0">
                <a:latin typeface="Franklin Gothic Medium"/>
                <a:cs typeface="Franklin Gothic Medium"/>
              </a:rPr>
              <a:t>Speaking</a:t>
            </a:r>
            <a:r>
              <a:rPr sz="2000" spc="-40" dirty="0">
                <a:latin typeface="Franklin Gothic Medium"/>
                <a:cs typeface="Franklin Gothic Medium"/>
              </a:rPr>
              <a:t> </a:t>
            </a:r>
            <a:r>
              <a:rPr sz="2000" spc="-5" dirty="0">
                <a:latin typeface="Franklin Gothic Medium"/>
                <a:cs typeface="Franklin Gothic Medium"/>
              </a:rPr>
              <a:t>Practice</a:t>
            </a: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5" dirty="0">
                <a:latin typeface="Franklin Gothic Medium"/>
                <a:cs typeface="Franklin Gothic Medium"/>
              </a:rPr>
              <a:t>Interview</a:t>
            </a:r>
            <a:r>
              <a:rPr sz="2000" spc="-60" dirty="0">
                <a:latin typeface="Franklin Gothic Medium"/>
                <a:cs typeface="Franklin Gothic Medium"/>
              </a:rPr>
              <a:t> </a:t>
            </a:r>
            <a:r>
              <a:rPr sz="2000" spc="-5" dirty="0">
                <a:latin typeface="Franklin Gothic Medium"/>
                <a:cs typeface="Franklin Gothic Medium"/>
              </a:rPr>
              <a:t>Practice</a:t>
            </a: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5" dirty="0">
                <a:latin typeface="Franklin Gothic Medium"/>
                <a:cs typeface="Franklin Gothic Medium"/>
              </a:rPr>
              <a:t>Advisory</a:t>
            </a:r>
            <a:r>
              <a:rPr sz="2000" spc="-35" dirty="0">
                <a:latin typeface="Franklin Gothic Medium"/>
                <a:cs typeface="Franklin Gothic Medium"/>
              </a:rPr>
              <a:t> </a:t>
            </a:r>
            <a:r>
              <a:rPr sz="2000" spc="-10" dirty="0">
                <a:latin typeface="Franklin Gothic Medium"/>
                <a:cs typeface="Franklin Gothic Medium"/>
              </a:rPr>
              <a:t>Council</a:t>
            </a:r>
            <a:endParaRPr sz="20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5" dirty="0">
                <a:latin typeface="Franklin Gothic Medium"/>
                <a:cs typeface="Franklin Gothic Medium"/>
              </a:rPr>
              <a:t>Outside Stakeholder</a:t>
            </a:r>
            <a:r>
              <a:rPr sz="2000" spc="-20" dirty="0">
                <a:latin typeface="Franklin Gothic Medium"/>
                <a:cs typeface="Franklin Gothic Medium"/>
              </a:rPr>
              <a:t> </a:t>
            </a:r>
            <a:r>
              <a:rPr sz="2000" spc="-5" dirty="0">
                <a:latin typeface="Franklin Gothic Medium"/>
                <a:cs typeface="Franklin Gothic Medium"/>
              </a:rPr>
              <a:t>Collaborations</a:t>
            </a:r>
            <a:endParaRPr sz="2000" dirty="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1694" y="138938"/>
            <a:ext cx="3526154" cy="507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solidFill>
                  <a:srgbClr val="001F69"/>
                </a:solidFill>
                <a:latin typeface="Franklin Gothic Medium"/>
                <a:cs typeface="Franklin Gothic Medium"/>
              </a:rPr>
              <a:t>Objectives for</a:t>
            </a:r>
            <a:r>
              <a:rPr sz="3200" spc="-40" dirty="0">
                <a:solidFill>
                  <a:srgbClr val="001F69"/>
                </a:solidFill>
                <a:latin typeface="Franklin Gothic Medium"/>
                <a:cs typeface="Franklin Gothic Medium"/>
              </a:rPr>
              <a:t> </a:t>
            </a:r>
            <a:r>
              <a:rPr sz="3200" spc="-10" dirty="0">
                <a:solidFill>
                  <a:srgbClr val="001F69"/>
                </a:solidFill>
                <a:latin typeface="Franklin Gothic Medium"/>
                <a:cs typeface="Franklin Gothic Medium"/>
              </a:rPr>
              <a:t>Today</a:t>
            </a:r>
            <a:endParaRPr sz="32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9119" y="1488440"/>
            <a:ext cx="10548620" cy="2585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en-US" sz="2800" dirty="0">
                <a:latin typeface="Franklin Gothic Medium"/>
                <a:cs typeface="Franklin Gothic Medium"/>
              </a:rPr>
              <a:t>Review ASCA Student Standards:  Mindsets &amp; Behaviors for Student Success</a:t>
            </a: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dirty="0">
                <a:latin typeface="Franklin Gothic Medium"/>
                <a:cs typeface="Franklin Gothic Medium"/>
              </a:rPr>
              <a:t>Foundations of </a:t>
            </a:r>
            <a:r>
              <a:rPr sz="2800" spc="-5" dirty="0">
                <a:latin typeface="Franklin Gothic Medium"/>
                <a:cs typeface="Franklin Gothic Medium"/>
              </a:rPr>
              <a:t>ASCA Career Conversation</a:t>
            </a:r>
            <a:r>
              <a:rPr sz="2800" spc="-114" dirty="0">
                <a:latin typeface="Franklin Gothic Medium"/>
                <a:cs typeface="Franklin Gothic Medium"/>
              </a:rPr>
              <a:t> </a:t>
            </a:r>
            <a:r>
              <a:rPr sz="2800" spc="-5" dirty="0">
                <a:latin typeface="Franklin Gothic Medium"/>
                <a:cs typeface="Franklin Gothic Medium"/>
              </a:rPr>
              <a:t>Starters</a:t>
            </a:r>
            <a:endParaRPr sz="28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dirty="0">
                <a:latin typeface="Franklin Gothic Medium"/>
                <a:cs typeface="Franklin Gothic Medium"/>
              </a:rPr>
              <a:t>Review </a:t>
            </a:r>
            <a:r>
              <a:rPr sz="2800" spc="-5" dirty="0">
                <a:latin typeface="Franklin Gothic Medium"/>
                <a:cs typeface="Franklin Gothic Medium"/>
              </a:rPr>
              <a:t>the </a:t>
            </a:r>
            <a:r>
              <a:rPr sz="2800" dirty="0">
                <a:latin typeface="Franklin Gothic Medium"/>
                <a:cs typeface="Franklin Gothic Medium"/>
              </a:rPr>
              <a:t>high </a:t>
            </a:r>
            <a:r>
              <a:rPr sz="2800" spc="-5" dirty="0">
                <a:latin typeface="Franklin Gothic Medium"/>
                <a:cs typeface="Franklin Gothic Medium"/>
              </a:rPr>
              <a:t>school ASCA Career Conversation</a:t>
            </a:r>
            <a:r>
              <a:rPr sz="2800" spc="-135" dirty="0">
                <a:latin typeface="Franklin Gothic Medium"/>
                <a:cs typeface="Franklin Gothic Medium"/>
              </a:rPr>
              <a:t> </a:t>
            </a:r>
            <a:r>
              <a:rPr sz="2800" spc="-5" dirty="0">
                <a:latin typeface="Franklin Gothic Medium"/>
                <a:cs typeface="Franklin Gothic Medium"/>
              </a:rPr>
              <a:t>Starters</a:t>
            </a:r>
            <a:endParaRPr sz="2800" dirty="0">
              <a:latin typeface="Franklin Gothic Medium"/>
              <a:cs typeface="Franklin Gothic Medium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dirty="0">
                <a:latin typeface="Franklin Gothic Medium"/>
                <a:cs typeface="Franklin Gothic Medium"/>
              </a:rPr>
              <a:t>Identify </a:t>
            </a:r>
            <a:r>
              <a:rPr sz="2800" spc="-5" dirty="0">
                <a:latin typeface="Franklin Gothic Medium"/>
                <a:cs typeface="Franklin Gothic Medium"/>
              </a:rPr>
              <a:t>ways to </a:t>
            </a:r>
            <a:r>
              <a:rPr sz="2800" dirty="0">
                <a:latin typeface="Franklin Gothic Medium"/>
                <a:cs typeface="Franklin Gothic Medium"/>
              </a:rPr>
              <a:t>use </a:t>
            </a:r>
            <a:r>
              <a:rPr sz="2800" spc="-5" dirty="0">
                <a:latin typeface="Franklin Gothic Medium"/>
                <a:cs typeface="Franklin Gothic Medium"/>
              </a:rPr>
              <a:t>the ASCA </a:t>
            </a:r>
            <a:r>
              <a:rPr sz="2800" dirty="0">
                <a:latin typeface="Franklin Gothic Medium"/>
                <a:cs typeface="Franklin Gothic Medium"/>
              </a:rPr>
              <a:t>Career </a:t>
            </a:r>
            <a:r>
              <a:rPr sz="2800" spc="-5" dirty="0">
                <a:latin typeface="Franklin Gothic Medium"/>
                <a:cs typeface="Franklin Gothic Medium"/>
              </a:rPr>
              <a:t>Conversation Starters</a:t>
            </a:r>
            <a:r>
              <a:rPr sz="2800" spc="-95" dirty="0">
                <a:latin typeface="Franklin Gothic Medium"/>
                <a:cs typeface="Franklin Gothic Medium"/>
              </a:rPr>
              <a:t> </a:t>
            </a:r>
            <a:r>
              <a:rPr sz="2800" spc="-5" dirty="0">
                <a:latin typeface="Franklin Gothic Medium"/>
                <a:cs typeface="Franklin Gothic Medium"/>
              </a:rPr>
              <a:t>with</a:t>
            </a:r>
            <a:endParaRPr sz="2800" dirty="0">
              <a:latin typeface="Franklin Gothic Medium"/>
              <a:cs typeface="Franklin Gothic Medium"/>
            </a:endParaRPr>
          </a:p>
          <a:p>
            <a:pPr marL="469265">
              <a:lnSpc>
                <a:spcPct val="100000"/>
              </a:lnSpc>
            </a:pPr>
            <a:r>
              <a:rPr sz="2800" dirty="0">
                <a:latin typeface="Franklin Gothic Medium"/>
                <a:cs typeface="Franklin Gothic Medium"/>
              </a:rPr>
              <a:t>parents, </a:t>
            </a:r>
            <a:r>
              <a:rPr sz="2800" spc="-5" dirty="0">
                <a:latin typeface="Franklin Gothic Medium"/>
                <a:cs typeface="Franklin Gothic Medium"/>
              </a:rPr>
              <a:t>students, </a:t>
            </a:r>
            <a:r>
              <a:rPr sz="2800" dirty="0">
                <a:latin typeface="Franklin Gothic Medium"/>
                <a:cs typeface="Franklin Gothic Medium"/>
              </a:rPr>
              <a:t>and community</a:t>
            </a:r>
            <a:r>
              <a:rPr sz="2800" spc="-130" dirty="0">
                <a:latin typeface="Franklin Gothic Medium"/>
                <a:cs typeface="Franklin Gothic Medium"/>
              </a:rPr>
              <a:t> </a:t>
            </a:r>
            <a:r>
              <a:rPr sz="2800" spc="-5" dirty="0">
                <a:latin typeface="Franklin Gothic Medium"/>
                <a:cs typeface="Franklin Gothic Medium"/>
              </a:rPr>
              <a:t>members</a:t>
            </a:r>
            <a:endParaRPr sz="2800" dirty="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1694" y="138938"/>
            <a:ext cx="1840864" cy="507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solidFill>
                  <a:srgbClr val="001F69"/>
                </a:solidFill>
                <a:latin typeface="Franklin Gothic Medium"/>
                <a:cs typeface="Franklin Gothic Medium"/>
              </a:rPr>
              <a:t>Resources</a:t>
            </a:r>
            <a:endParaRPr sz="32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9118" y="1488440"/>
            <a:ext cx="10622281" cy="43088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spc="-5" dirty="0">
                <a:latin typeface="Franklin Gothic Medium"/>
                <a:cs typeface="Franklin Gothic Medium"/>
              </a:rPr>
              <a:t>ASCA </a:t>
            </a:r>
            <a:r>
              <a:rPr lang="en-US" sz="2800" dirty="0">
                <a:latin typeface="Franklin Gothic Medium"/>
                <a:cs typeface="Franklin Gothic Medium"/>
              </a:rPr>
              <a:t>Student Standards:  Mindsets &amp; Behaviors for Student Success</a:t>
            </a:r>
          </a:p>
          <a:p>
            <a:pPr marL="12700" marR="5080">
              <a:lnSpc>
                <a:spcPct val="100000"/>
              </a:lnSpc>
            </a:pPr>
            <a:r>
              <a:rPr sz="2800" u="heavy" spc="-5" dirty="0">
                <a:solidFill>
                  <a:srgbClr val="0E57FC"/>
                </a:solidFill>
                <a:latin typeface="Franklin Gothic Medium"/>
                <a:cs typeface="Franklin Gothic Medium"/>
                <a:hlinkClick r:id="rId2"/>
              </a:rPr>
              <a:t>https://www.schoolcounselor.org/Standards-  Positions/Standards/ASCA-Mindsets-Behaviors-for-Student-Success </a:t>
            </a:r>
            <a:r>
              <a:rPr sz="2800" u="heavy" spc="-5" dirty="0">
                <a:solidFill>
                  <a:srgbClr val="0E57FC"/>
                </a:solidFill>
                <a:latin typeface="Franklin Gothic Medium"/>
                <a:cs typeface="Franklin Gothic Medium"/>
              </a:rPr>
              <a:t> </a:t>
            </a:r>
            <a:r>
              <a:rPr sz="2800" spc="-5" dirty="0">
                <a:latin typeface="Franklin Gothic Medium"/>
                <a:cs typeface="Franklin Gothic Medium"/>
              </a:rPr>
              <a:t>ADE Career </a:t>
            </a:r>
            <a:r>
              <a:rPr sz="2800" dirty="0">
                <a:latin typeface="Franklin Gothic Medium"/>
                <a:cs typeface="Franklin Gothic Medium"/>
              </a:rPr>
              <a:t>Literacy</a:t>
            </a:r>
            <a:r>
              <a:rPr sz="2800" spc="-110" dirty="0">
                <a:latin typeface="Franklin Gothic Medium"/>
                <a:cs typeface="Franklin Gothic Medium"/>
              </a:rPr>
              <a:t> </a:t>
            </a:r>
            <a:r>
              <a:rPr sz="2800" spc="-5" dirty="0">
                <a:latin typeface="Franklin Gothic Medium"/>
                <a:cs typeface="Franklin Gothic Medium"/>
              </a:rPr>
              <a:t>Standards</a:t>
            </a:r>
            <a:endParaRPr sz="2800" dirty="0">
              <a:latin typeface="Franklin Gothic Medium"/>
              <a:cs typeface="Franklin Gothic Medium"/>
            </a:endParaRPr>
          </a:p>
          <a:p>
            <a:pPr marL="12700" marR="3956050">
              <a:lnSpc>
                <a:spcPct val="100000"/>
              </a:lnSpc>
            </a:pPr>
            <a:r>
              <a:rPr sz="2800" u="heavy" spc="-5" dirty="0">
                <a:solidFill>
                  <a:srgbClr val="0E57FC"/>
                </a:solidFill>
                <a:latin typeface="Franklin Gothic Medium"/>
                <a:cs typeface="Franklin Gothic Medium"/>
                <a:hlinkClick r:id="rId3"/>
              </a:rPr>
              <a:t>www.azed.gov/cte/arizona-career-literacy </a:t>
            </a:r>
            <a:r>
              <a:rPr sz="2800" u="heavy" spc="-5" dirty="0">
                <a:solidFill>
                  <a:srgbClr val="0E57FC"/>
                </a:solidFill>
                <a:latin typeface="Franklin Gothic Medium"/>
                <a:cs typeface="Franklin Gothic Medium"/>
              </a:rPr>
              <a:t> </a:t>
            </a:r>
            <a:r>
              <a:rPr sz="2800" dirty="0">
                <a:latin typeface="Franklin Gothic Medium"/>
                <a:cs typeface="Franklin Gothic Medium"/>
              </a:rPr>
              <a:t>Arizona </a:t>
            </a:r>
            <a:r>
              <a:rPr sz="2800" spc="-5" dirty="0">
                <a:latin typeface="Franklin Gothic Medium"/>
                <a:cs typeface="Franklin Gothic Medium"/>
              </a:rPr>
              <a:t>CTE Professional Skills  </a:t>
            </a:r>
            <a:r>
              <a:rPr sz="2800" u="heavy" spc="-5" dirty="0">
                <a:solidFill>
                  <a:srgbClr val="0E57FC"/>
                </a:solidFill>
                <a:latin typeface="Franklin Gothic Medium"/>
                <a:cs typeface="Franklin Gothic Medium"/>
                <a:hlinkClick r:id="rId4"/>
              </a:rPr>
              <a:t>www.azed.gov/cte/profskills</a:t>
            </a:r>
            <a:endParaRPr sz="2800" dirty="0">
              <a:latin typeface="Franklin Gothic Medium"/>
              <a:cs typeface="Franklin Gothic Medium"/>
            </a:endParaRPr>
          </a:p>
          <a:p>
            <a:pPr marL="12700" marR="2023745">
              <a:lnSpc>
                <a:spcPct val="100000"/>
              </a:lnSpc>
            </a:pPr>
            <a:r>
              <a:rPr sz="2800" spc="-5" dirty="0">
                <a:latin typeface="Franklin Gothic Medium"/>
                <a:cs typeface="Franklin Gothic Medium"/>
              </a:rPr>
              <a:t>ASCA Career Conversation Starters  </a:t>
            </a:r>
            <a:r>
              <a:rPr sz="2800" u="heavy" spc="-5" dirty="0">
                <a:solidFill>
                  <a:srgbClr val="0E57FC"/>
                </a:solidFill>
                <a:latin typeface="Franklin Gothic Medium"/>
                <a:cs typeface="Franklin Gothic Medium"/>
                <a:hlinkClick r:id="rId5"/>
              </a:rPr>
              <a:t>https://www.schoolcounselor.org/Publications-  Research/Publications/Free-ASCA-Resources/Toolkits</a:t>
            </a:r>
            <a:endParaRPr sz="2800" dirty="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1694" y="292353"/>
            <a:ext cx="3515360" cy="507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10" dirty="0">
                <a:solidFill>
                  <a:srgbClr val="001F69"/>
                </a:solidFill>
                <a:latin typeface="Franklin Gothic Medium"/>
                <a:cs typeface="Franklin Gothic Medium"/>
              </a:rPr>
              <a:t>Contact</a:t>
            </a:r>
            <a:r>
              <a:rPr sz="3200" spc="-20" dirty="0">
                <a:solidFill>
                  <a:srgbClr val="001F69"/>
                </a:solidFill>
                <a:latin typeface="Franklin Gothic Medium"/>
                <a:cs typeface="Franklin Gothic Medium"/>
              </a:rPr>
              <a:t> </a:t>
            </a:r>
            <a:r>
              <a:rPr sz="3200" spc="-5" dirty="0">
                <a:solidFill>
                  <a:srgbClr val="001F69"/>
                </a:solidFill>
                <a:latin typeface="Franklin Gothic Medium"/>
                <a:cs typeface="Franklin Gothic Medium"/>
              </a:rPr>
              <a:t>Information</a:t>
            </a:r>
            <a:endParaRPr sz="32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99534" y="2109470"/>
            <a:ext cx="3391535" cy="1793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835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Amanda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Nolasco</a:t>
            </a:r>
            <a:endParaRPr sz="1800" dirty="0">
              <a:latin typeface="Arial"/>
              <a:cs typeface="Arial"/>
            </a:endParaRPr>
          </a:p>
          <a:p>
            <a:pPr marL="12700" marR="5080" indent="-635" algn="ctr">
              <a:lnSpc>
                <a:spcPct val="136900"/>
              </a:lnSpc>
            </a:pPr>
            <a:r>
              <a:rPr sz="1800" spc="-5" dirty="0">
                <a:latin typeface="Arial"/>
                <a:cs typeface="Arial"/>
              </a:rPr>
              <a:t>School </a:t>
            </a:r>
            <a:r>
              <a:rPr sz="1800" dirty="0">
                <a:latin typeface="Arial"/>
                <a:cs typeface="Arial"/>
              </a:rPr>
              <a:t>Counselor </a:t>
            </a:r>
            <a:r>
              <a:rPr sz="1800" spc="-5" dirty="0">
                <a:latin typeface="Arial"/>
                <a:cs typeface="Arial"/>
              </a:rPr>
              <a:t>Specialist  Arizona Department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Education</a:t>
            </a:r>
            <a:endParaRPr sz="1800" dirty="0">
              <a:latin typeface="Arial"/>
              <a:cs typeface="Arial"/>
            </a:endParaRPr>
          </a:p>
          <a:p>
            <a:pPr marL="276860" marR="268605" algn="ctr">
              <a:lnSpc>
                <a:spcPct val="136900"/>
              </a:lnSpc>
              <a:spcBef>
                <a:spcPts val="5"/>
              </a:spcBef>
            </a:pPr>
            <a:r>
              <a:rPr sz="1800" u="heavy" spc="-5" dirty="0">
                <a:latin typeface="Arial"/>
                <a:cs typeface="Arial"/>
                <a:hlinkClick r:id="rId2"/>
              </a:rPr>
              <a:t>amanda.nolasco@azed.gov </a:t>
            </a:r>
            <a:r>
              <a:rPr sz="1800" u="heavy" spc="-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602.542.5353</a:t>
            </a:r>
            <a:endParaRPr sz="1800" dirty="0">
              <a:latin typeface="Arial"/>
              <a:cs typeface="Arial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A8A0913-02BF-4498-A839-31F9B928EC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5105400"/>
            <a:ext cx="1425007" cy="142058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1694" y="138938"/>
            <a:ext cx="5930265" cy="507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10" dirty="0">
                <a:solidFill>
                  <a:srgbClr val="001F69"/>
                </a:solidFill>
                <a:latin typeface="Franklin Gothic Medium"/>
                <a:cs typeface="Franklin Gothic Medium"/>
              </a:rPr>
              <a:t>Arizona Career </a:t>
            </a:r>
            <a:r>
              <a:rPr sz="3200" spc="-5" dirty="0">
                <a:solidFill>
                  <a:srgbClr val="001F69"/>
                </a:solidFill>
                <a:latin typeface="Franklin Gothic Medium"/>
                <a:cs typeface="Franklin Gothic Medium"/>
              </a:rPr>
              <a:t>Literacy</a:t>
            </a:r>
            <a:r>
              <a:rPr sz="3200" spc="35" dirty="0">
                <a:solidFill>
                  <a:srgbClr val="001F69"/>
                </a:solidFill>
                <a:latin typeface="Franklin Gothic Medium"/>
                <a:cs typeface="Franklin Gothic Medium"/>
              </a:rPr>
              <a:t> </a:t>
            </a:r>
            <a:r>
              <a:rPr sz="3200" spc="-10" dirty="0">
                <a:solidFill>
                  <a:srgbClr val="001F69"/>
                </a:solidFill>
                <a:latin typeface="Franklin Gothic Medium"/>
                <a:cs typeface="Franklin Gothic Medium"/>
              </a:rPr>
              <a:t>Standards</a:t>
            </a:r>
            <a:endParaRPr sz="32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50667" y="3286759"/>
            <a:ext cx="184150" cy="956310"/>
          </a:xfrm>
          <a:custGeom>
            <a:avLst/>
            <a:gdLst/>
            <a:ahLst/>
            <a:cxnLst/>
            <a:rect l="l" t="t" r="r" b="b"/>
            <a:pathLst>
              <a:path w="184150" h="956310">
                <a:moveTo>
                  <a:pt x="0" y="956309"/>
                </a:moveTo>
                <a:lnTo>
                  <a:pt x="183769" y="956309"/>
                </a:lnTo>
                <a:lnTo>
                  <a:pt x="183769" y="0"/>
                </a:lnTo>
                <a:lnTo>
                  <a:pt x="0" y="0"/>
                </a:lnTo>
                <a:lnTo>
                  <a:pt x="0" y="956309"/>
                </a:lnTo>
                <a:close/>
              </a:path>
            </a:pathLst>
          </a:custGeom>
          <a:solidFill>
            <a:srgbClr val="0020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50667" y="3103879"/>
            <a:ext cx="1896745" cy="182880"/>
          </a:xfrm>
          <a:custGeom>
            <a:avLst/>
            <a:gdLst/>
            <a:ahLst/>
            <a:cxnLst/>
            <a:rect l="l" t="t" r="r" b="b"/>
            <a:pathLst>
              <a:path w="1896745" h="182879">
                <a:moveTo>
                  <a:pt x="0" y="182880"/>
                </a:moveTo>
                <a:lnTo>
                  <a:pt x="1896618" y="182880"/>
                </a:lnTo>
                <a:lnTo>
                  <a:pt x="1896618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0020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50667" y="3103245"/>
            <a:ext cx="1896745" cy="1140460"/>
          </a:xfrm>
          <a:custGeom>
            <a:avLst/>
            <a:gdLst/>
            <a:ahLst/>
            <a:cxnLst/>
            <a:rect l="l" t="t" r="r" b="b"/>
            <a:pathLst>
              <a:path w="1896745" h="1140460">
                <a:moveTo>
                  <a:pt x="1896618" y="0"/>
                </a:moveTo>
                <a:lnTo>
                  <a:pt x="1896618" y="183641"/>
                </a:lnTo>
                <a:lnTo>
                  <a:pt x="183769" y="183641"/>
                </a:lnTo>
                <a:lnTo>
                  <a:pt x="183769" y="1139952"/>
                </a:lnTo>
                <a:lnTo>
                  <a:pt x="0" y="1139952"/>
                </a:lnTo>
                <a:lnTo>
                  <a:pt x="0" y="0"/>
                </a:lnTo>
                <a:lnTo>
                  <a:pt x="1896618" y="0"/>
                </a:lnTo>
                <a:close/>
              </a:path>
            </a:pathLst>
          </a:custGeom>
          <a:ln w="25400">
            <a:solidFill>
              <a:srgbClr val="0020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02253" y="3366516"/>
            <a:ext cx="1276350" cy="905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70"/>
              </a:lnSpc>
            </a:pPr>
            <a:r>
              <a:rPr sz="2000" spc="-5" dirty="0">
                <a:latin typeface="Arial"/>
                <a:cs typeface="Arial"/>
              </a:rPr>
              <a:t>Career  </a:t>
            </a:r>
            <a:r>
              <a:rPr sz="2000" spc="-45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wareness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00" spc="-5" dirty="0">
                <a:latin typeface="Arial"/>
                <a:cs typeface="Arial"/>
              </a:rPr>
              <a:t>K-4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28007" y="2585847"/>
            <a:ext cx="323215" cy="323215"/>
          </a:xfrm>
          <a:custGeom>
            <a:avLst/>
            <a:gdLst/>
            <a:ahLst/>
            <a:cxnLst/>
            <a:rect l="l" t="t" r="r" b="b"/>
            <a:pathLst>
              <a:path w="323214" h="323214">
                <a:moveTo>
                  <a:pt x="323088" y="0"/>
                </a:moveTo>
                <a:lnTo>
                  <a:pt x="0" y="323088"/>
                </a:lnTo>
                <a:lnTo>
                  <a:pt x="323088" y="323088"/>
                </a:lnTo>
                <a:lnTo>
                  <a:pt x="323088" y="0"/>
                </a:lnTo>
                <a:close/>
              </a:path>
            </a:pathLst>
          </a:custGeom>
          <a:solidFill>
            <a:srgbClr val="0020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28007" y="2585847"/>
            <a:ext cx="323215" cy="323215"/>
          </a:xfrm>
          <a:custGeom>
            <a:avLst/>
            <a:gdLst/>
            <a:ahLst/>
            <a:cxnLst/>
            <a:rect l="l" t="t" r="r" b="b"/>
            <a:pathLst>
              <a:path w="323214" h="323214">
                <a:moveTo>
                  <a:pt x="0" y="323088"/>
                </a:moveTo>
                <a:lnTo>
                  <a:pt x="323088" y="0"/>
                </a:lnTo>
                <a:lnTo>
                  <a:pt x="323088" y="323088"/>
                </a:lnTo>
                <a:lnTo>
                  <a:pt x="0" y="323088"/>
                </a:lnTo>
                <a:close/>
              </a:path>
            </a:pathLst>
          </a:custGeom>
          <a:ln w="25400">
            <a:solidFill>
              <a:srgbClr val="0020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46166" y="2768600"/>
            <a:ext cx="184150" cy="956310"/>
          </a:xfrm>
          <a:custGeom>
            <a:avLst/>
            <a:gdLst/>
            <a:ahLst/>
            <a:cxnLst/>
            <a:rect l="l" t="t" r="r" b="b"/>
            <a:pathLst>
              <a:path w="184150" h="956310">
                <a:moveTo>
                  <a:pt x="0" y="956309"/>
                </a:moveTo>
                <a:lnTo>
                  <a:pt x="183642" y="956309"/>
                </a:lnTo>
                <a:lnTo>
                  <a:pt x="183642" y="0"/>
                </a:lnTo>
                <a:lnTo>
                  <a:pt x="0" y="0"/>
                </a:lnTo>
                <a:lnTo>
                  <a:pt x="0" y="956309"/>
                </a:lnTo>
                <a:close/>
              </a:path>
            </a:pathLst>
          </a:custGeom>
          <a:solidFill>
            <a:srgbClr val="0020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46166" y="2585720"/>
            <a:ext cx="1896745" cy="182880"/>
          </a:xfrm>
          <a:custGeom>
            <a:avLst/>
            <a:gdLst/>
            <a:ahLst/>
            <a:cxnLst/>
            <a:rect l="l" t="t" r="r" b="b"/>
            <a:pathLst>
              <a:path w="1896745" h="182880">
                <a:moveTo>
                  <a:pt x="0" y="182880"/>
                </a:moveTo>
                <a:lnTo>
                  <a:pt x="1896617" y="182880"/>
                </a:lnTo>
                <a:lnTo>
                  <a:pt x="1896617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0020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46166" y="2585085"/>
            <a:ext cx="1896745" cy="1139190"/>
          </a:xfrm>
          <a:custGeom>
            <a:avLst/>
            <a:gdLst/>
            <a:ahLst/>
            <a:cxnLst/>
            <a:rect l="l" t="t" r="r" b="b"/>
            <a:pathLst>
              <a:path w="1896745" h="1139189">
                <a:moveTo>
                  <a:pt x="1896617" y="0"/>
                </a:moveTo>
                <a:lnTo>
                  <a:pt x="1896617" y="183514"/>
                </a:lnTo>
                <a:lnTo>
                  <a:pt x="183642" y="183514"/>
                </a:lnTo>
                <a:lnTo>
                  <a:pt x="183642" y="1139189"/>
                </a:lnTo>
                <a:lnTo>
                  <a:pt x="0" y="1139189"/>
                </a:lnTo>
                <a:lnTo>
                  <a:pt x="0" y="0"/>
                </a:lnTo>
                <a:lnTo>
                  <a:pt x="1896617" y="0"/>
                </a:lnTo>
                <a:close/>
              </a:path>
            </a:pathLst>
          </a:custGeom>
          <a:ln w="25400">
            <a:solidFill>
              <a:srgbClr val="0020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398008" y="2847847"/>
            <a:ext cx="1294765" cy="905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70"/>
              </a:lnSpc>
            </a:pPr>
            <a:r>
              <a:rPr sz="2000" spc="-5" dirty="0">
                <a:latin typeface="Arial"/>
                <a:cs typeface="Arial"/>
              </a:rPr>
              <a:t>Career  Exploration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00" spc="-5" dirty="0">
                <a:latin typeface="Arial"/>
                <a:cs typeface="Arial"/>
              </a:rPr>
              <a:t>5-8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723506" y="2066925"/>
            <a:ext cx="323215" cy="323215"/>
          </a:xfrm>
          <a:custGeom>
            <a:avLst/>
            <a:gdLst/>
            <a:ahLst/>
            <a:cxnLst/>
            <a:rect l="l" t="t" r="r" b="b"/>
            <a:pathLst>
              <a:path w="323215" h="323214">
                <a:moveTo>
                  <a:pt x="323088" y="0"/>
                </a:moveTo>
                <a:lnTo>
                  <a:pt x="0" y="323088"/>
                </a:lnTo>
                <a:lnTo>
                  <a:pt x="323088" y="323088"/>
                </a:lnTo>
                <a:lnTo>
                  <a:pt x="323088" y="0"/>
                </a:lnTo>
                <a:close/>
              </a:path>
            </a:pathLst>
          </a:custGeom>
          <a:solidFill>
            <a:srgbClr val="0020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23506" y="2066925"/>
            <a:ext cx="323215" cy="323215"/>
          </a:xfrm>
          <a:custGeom>
            <a:avLst/>
            <a:gdLst/>
            <a:ahLst/>
            <a:cxnLst/>
            <a:rect l="l" t="t" r="r" b="b"/>
            <a:pathLst>
              <a:path w="323215" h="323214">
                <a:moveTo>
                  <a:pt x="0" y="323088"/>
                </a:moveTo>
                <a:lnTo>
                  <a:pt x="323088" y="0"/>
                </a:lnTo>
                <a:lnTo>
                  <a:pt x="323088" y="323088"/>
                </a:lnTo>
                <a:lnTo>
                  <a:pt x="0" y="323088"/>
                </a:lnTo>
                <a:close/>
              </a:path>
            </a:pathLst>
          </a:custGeom>
          <a:ln w="25400">
            <a:solidFill>
              <a:srgbClr val="0020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41667" y="2250439"/>
            <a:ext cx="184150" cy="956310"/>
          </a:xfrm>
          <a:custGeom>
            <a:avLst/>
            <a:gdLst/>
            <a:ahLst/>
            <a:cxnLst/>
            <a:rect l="l" t="t" r="r" b="b"/>
            <a:pathLst>
              <a:path w="184150" h="956310">
                <a:moveTo>
                  <a:pt x="0" y="956310"/>
                </a:moveTo>
                <a:lnTo>
                  <a:pt x="183768" y="956310"/>
                </a:lnTo>
                <a:lnTo>
                  <a:pt x="183768" y="0"/>
                </a:lnTo>
                <a:lnTo>
                  <a:pt x="0" y="0"/>
                </a:lnTo>
                <a:lnTo>
                  <a:pt x="0" y="956310"/>
                </a:lnTo>
                <a:close/>
              </a:path>
            </a:pathLst>
          </a:custGeom>
          <a:solidFill>
            <a:srgbClr val="0020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41667" y="2066289"/>
            <a:ext cx="1896745" cy="184150"/>
          </a:xfrm>
          <a:custGeom>
            <a:avLst/>
            <a:gdLst/>
            <a:ahLst/>
            <a:cxnLst/>
            <a:rect l="l" t="t" r="r" b="b"/>
            <a:pathLst>
              <a:path w="1896745" h="184150">
                <a:moveTo>
                  <a:pt x="0" y="184150"/>
                </a:moveTo>
                <a:lnTo>
                  <a:pt x="1896617" y="184150"/>
                </a:lnTo>
                <a:lnTo>
                  <a:pt x="1896617" y="0"/>
                </a:lnTo>
                <a:lnTo>
                  <a:pt x="0" y="0"/>
                </a:lnTo>
                <a:lnTo>
                  <a:pt x="0" y="184150"/>
                </a:lnTo>
                <a:close/>
              </a:path>
            </a:pathLst>
          </a:custGeom>
          <a:solidFill>
            <a:srgbClr val="0020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41667" y="2066163"/>
            <a:ext cx="1896745" cy="1140460"/>
          </a:xfrm>
          <a:custGeom>
            <a:avLst/>
            <a:gdLst/>
            <a:ahLst/>
            <a:cxnLst/>
            <a:rect l="l" t="t" r="r" b="b"/>
            <a:pathLst>
              <a:path w="1896745" h="1140460">
                <a:moveTo>
                  <a:pt x="1896617" y="0"/>
                </a:moveTo>
                <a:lnTo>
                  <a:pt x="1896617" y="183641"/>
                </a:lnTo>
                <a:lnTo>
                  <a:pt x="183768" y="183641"/>
                </a:lnTo>
                <a:lnTo>
                  <a:pt x="183768" y="1139952"/>
                </a:lnTo>
                <a:lnTo>
                  <a:pt x="0" y="1139952"/>
                </a:lnTo>
                <a:lnTo>
                  <a:pt x="0" y="0"/>
                </a:lnTo>
                <a:lnTo>
                  <a:pt x="1896617" y="0"/>
                </a:lnTo>
                <a:close/>
              </a:path>
            </a:pathLst>
          </a:custGeom>
          <a:ln w="25400">
            <a:solidFill>
              <a:srgbClr val="0020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493761" y="2329179"/>
            <a:ext cx="1577340" cy="1168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70"/>
              </a:lnSpc>
            </a:pPr>
            <a:r>
              <a:rPr sz="2000" spc="-5" dirty="0">
                <a:latin typeface="Arial"/>
                <a:cs typeface="Arial"/>
              </a:rPr>
              <a:t>Career  Development  &amp;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Preparation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00" spc="-5" dirty="0">
                <a:latin typeface="Arial"/>
                <a:cs typeface="Arial"/>
              </a:rPr>
              <a:t>9-12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35096" y="5670296"/>
            <a:ext cx="5321935" cy="1113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The Arizona </a:t>
            </a:r>
            <a:r>
              <a:rPr sz="1800" spc="-5" dirty="0">
                <a:latin typeface="Arial"/>
                <a:cs typeface="Arial"/>
              </a:rPr>
              <a:t>Career Literacy Standards </a:t>
            </a:r>
            <a:r>
              <a:rPr sz="1800" dirty="0">
                <a:latin typeface="Arial"/>
                <a:cs typeface="Arial"/>
              </a:rPr>
              <a:t>focus </a:t>
            </a:r>
            <a:r>
              <a:rPr sz="1800" spc="-5" dirty="0">
                <a:latin typeface="Arial"/>
                <a:cs typeface="Arial"/>
              </a:rPr>
              <a:t>on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K-8  </a:t>
            </a:r>
            <a:r>
              <a:rPr sz="1800" u="heavy" spc="-5" dirty="0">
                <a:solidFill>
                  <a:srgbClr val="0E57FC"/>
                </a:solidFill>
                <a:latin typeface="Arial"/>
                <a:cs typeface="Arial"/>
                <a:hlinkClick r:id="rId2"/>
              </a:rPr>
              <a:t>www.azed.gov/cte/arizona-career-literacy</a:t>
            </a:r>
            <a:endParaRPr sz="1800">
              <a:latin typeface="Arial"/>
              <a:cs typeface="Arial"/>
            </a:endParaRPr>
          </a:p>
          <a:p>
            <a:pPr marL="748665" marR="741045" algn="ctr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CTE </a:t>
            </a:r>
            <a:r>
              <a:rPr sz="1800" spc="-5" dirty="0">
                <a:latin typeface="Arial"/>
                <a:cs typeface="Arial"/>
              </a:rPr>
              <a:t>Professional </a:t>
            </a:r>
            <a:r>
              <a:rPr sz="1800" dirty="0">
                <a:latin typeface="Arial"/>
                <a:cs typeface="Arial"/>
              </a:rPr>
              <a:t>Skills focus </a:t>
            </a:r>
            <a:r>
              <a:rPr sz="1800" spc="-5" dirty="0">
                <a:latin typeface="Arial"/>
                <a:cs typeface="Arial"/>
              </a:rPr>
              <a:t>on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9-12  </a:t>
            </a:r>
            <a:r>
              <a:rPr sz="1800" u="heavy" spc="-5" dirty="0">
                <a:solidFill>
                  <a:srgbClr val="0E57FC"/>
                </a:solidFill>
                <a:latin typeface="Arial"/>
                <a:cs typeface="Arial"/>
                <a:hlinkClick r:id="rId3"/>
              </a:rPr>
              <a:t>www.azed.gov/cte/profskills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177153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1999" y="0"/>
                </a:lnTo>
              </a:path>
            </a:pathLst>
          </a:custGeom>
          <a:ln w="57150">
            <a:solidFill>
              <a:srgbClr val="0020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95265" y="6269735"/>
            <a:ext cx="2601467" cy="5882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9724" y="457200"/>
            <a:ext cx="3933190" cy="1600200"/>
          </a:xfrm>
          <a:custGeom>
            <a:avLst/>
            <a:gdLst/>
            <a:ahLst/>
            <a:cxnLst/>
            <a:rect l="l" t="t" r="r" b="b"/>
            <a:pathLst>
              <a:path w="3933190" h="1600200">
                <a:moveTo>
                  <a:pt x="0" y="1600200"/>
                </a:moveTo>
                <a:lnTo>
                  <a:pt x="3932682" y="1600200"/>
                </a:lnTo>
                <a:lnTo>
                  <a:pt x="3932682" y="0"/>
                </a:lnTo>
                <a:lnTo>
                  <a:pt x="0" y="0"/>
                </a:lnTo>
                <a:lnTo>
                  <a:pt x="0" y="1600200"/>
                </a:lnTo>
                <a:close/>
              </a:path>
            </a:pathLst>
          </a:custGeom>
          <a:solidFill>
            <a:srgbClr val="BE0D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8717" y="1513332"/>
            <a:ext cx="3432810" cy="505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School</a:t>
            </a:r>
            <a:r>
              <a:rPr sz="32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Counselors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39724" y="2057400"/>
            <a:ext cx="3933190" cy="3811904"/>
          </a:xfrm>
          <a:custGeom>
            <a:avLst/>
            <a:gdLst/>
            <a:ahLst/>
            <a:cxnLst/>
            <a:rect l="l" t="t" r="r" b="b"/>
            <a:pathLst>
              <a:path w="3933190" h="3811904">
                <a:moveTo>
                  <a:pt x="0" y="3811524"/>
                </a:moveTo>
                <a:lnTo>
                  <a:pt x="3932682" y="3811524"/>
                </a:lnTo>
                <a:lnTo>
                  <a:pt x="3932682" y="0"/>
                </a:lnTo>
                <a:lnTo>
                  <a:pt x="0" y="0"/>
                </a:lnTo>
                <a:lnTo>
                  <a:pt x="0" y="3811524"/>
                </a:lnTo>
                <a:close/>
              </a:path>
            </a:pathLst>
          </a:custGeom>
          <a:solidFill>
            <a:srgbClr val="FBAE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18717" y="2787650"/>
            <a:ext cx="3719829" cy="2320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0000"/>
              </a:lnSpc>
            </a:pPr>
            <a:r>
              <a:rPr sz="2400" spc="-5" dirty="0">
                <a:latin typeface="Arial"/>
                <a:cs typeface="Arial"/>
              </a:rPr>
              <a:t>School Counselors are  certified/licensed educators  who improve student  success </a:t>
            </a:r>
            <a:r>
              <a:rPr sz="2400" dirty="0">
                <a:latin typeface="Arial"/>
                <a:cs typeface="Arial"/>
              </a:rPr>
              <a:t>for ALL </a:t>
            </a:r>
            <a:r>
              <a:rPr sz="2400" spc="-5" dirty="0">
                <a:latin typeface="Arial"/>
                <a:cs typeface="Arial"/>
              </a:rPr>
              <a:t>students  by implementing a  comprehensive school  counseling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program.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66994" y="2782061"/>
            <a:ext cx="6064250" cy="2893060"/>
          </a:xfrm>
          <a:prstGeom prst="rect">
            <a:avLst/>
          </a:prstGeom>
          <a:ln w="38099">
            <a:solidFill>
              <a:srgbClr val="002069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72390" marR="262890">
              <a:lnSpc>
                <a:spcPct val="100000"/>
              </a:lnSpc>
              <a:spcBef>
                <a:spcPts val="170"/>
              </a:spcBef>
            </a:pPr>
            <a:r>
              <a:rPr sz="1400" b="1" spc="-5" dirty="0">
                <a:latin typeface="Arial"/>
                <a:cs typeface="Arial"/>
              </a:rPr>
              <a:t>Academic Development </a:t>
            </a:r>
            <a:r>
              <a:rPr sz="1400" spc="-5" dirty="0">
                <a:latin typeface="Arial"/>
                <a:cs typeface="Arial"/>
              </a:rPr>
              <a:t>– Standards guiding school counseling  programs to implement strategies and activities to support and maximize  each student’s ability to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learn.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72390" marR="142240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Career Development </a:t>
            </a:r>
            <a:r>
              <a:rPr sz="1400" spc="-5" dirty="0">
                <a:latin typeface="Arial"/>
                <a:cs typeface="Arial"/>
              </a:rPr>
              <a:t>– Standards guiding school counseling programs to  help students 1) understand the connection between school and the world  of work and 2) plan for and make a successful transition </a:t>
            </a:r>
            <a:r>
              <a:rPr sz="1400" dirty="0">
                <a:latin typeface="Arial"/>
                <a:cs typeface="Arial"/>
              </a:rPr>
              <a:t>from </a:t>
            </a:r>
            <a:r>
              <a:rPr sz="1400" spc="-5" dirty="0">
                <a:latin typeface="Arial"/>
                <a:cs typeface="Arial"/>
              </a:rPr>
              <a:t>school to  postsecondary education and/or the world of work and </a:t>
            </a:r>
            <a:r>
              <a:rPr sz="1400" dirty="0">
                <a:latin typeface="Arial"/>
                <a:cs typeface="Arial"/>
              </a:rPr>
              <a:t>from </a:t>
            </a:r>
            <a:r>
              <a:rPr sz="1400" spc="-5" dirty="0">
                <a:latin typeface="Arial"/>
                <a:cs typeface="Arial"/>
              </a:rPr>
              <a:t>job to job  across the life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span.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72390" marR="267970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Social/Emotional Development </a:t>
            </a:r>
            <a:r>
              <a:rPr sz="1400" spc="-5" dirty="0">
                <a:latin typeface="Arial"/>
                <a:cs typeface="Arial"/>
              </a:rPr>
              <a:t>– Standards guiding school counseling  programs to help students manage emotions and learn and apply  interpersonal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skills.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524119" y="664844"/>
            <a:ext cx="1615440" cy="1703070"/>
          </a:xfrm>
          <a:custGeom>
            <a:avLst/>
            <a:gdLst/>
            <a:ahLst/>
            <a:cxnLst/>
            <a:rect l="l" t="t" r="r" b="b"/>
            <a:pathLst>
              <a:path w="1615440" h="1703070">
                <a:moveTo>
                  <a:pt x="807719" y="0"/>
                </a:moveTo>
                <a:lnTo>
                  <a:pt x="760254" y="1445"/>
                </a:lnTo>
                <a:lnTo>
                  <a:pt x="713511" y="5729"/>
                </a:lnTo>
                <a:lnTo>
                  <a:pt x="667567" y="12770"/>
                </a:lnTo>
                <a:lnTo>
                  <a:pt x="622498" y="22490"/>
                </a:lnTo>
                <a:lnTo>
                  <a:pt x="578379" y="34807"/>
                </a:lnTo>
                <a:lnTo>
                  <a:pt x="535285" y="49644"/>
                </a:lnTo>
                <a:lnTo>
                  <a:pt x="493293" y="66919"/>
                </a:lnTo>
                <a:lnTo>
                  <a:pt x="452479" y="86552"/>
                </a:lnTo>
                <a:lnTo>
                  <a:pt x="412917" y="108464"/>
                </a:lnTo>
                <a:lnTo>
                  <a:pt x="374684" y="132575"/>
                </a:lnTo>
                <a:lnTo>
                  <a:pt x="337855" y="158806"/>
                </a:lnTo>
                <a:lnTo>
                  <a:pt x="302507" y="187075"/>
                </a:lnTo>
                <a:lnTo>
                  <a:pt x="268714" y="217304"/>
                </a:lnTo>
                <a:lnTo>
                  <a:pt x="236553" y="249412"/>
                </a:lnTo>
                <a:lnTo>
                  <a:pt x="206099" y="283319"/>
                </a:lnTo>
                <a:lnTo>
                  <a:pt x="177428" y="318946"/>
                </a:lnTo>
                <a:lnTo>
                  <a:pt x="150615" y="356214"/>
                </a:lnTo>
                <a:lnTo>
                  <a:pt x="125737" y="395041"/>
                </a:lnTo>
                <a:lnTo>
                  <a:pt x="102869" y="435348"/>
                </a:lnTo>
                <a:lnTo>
                  <a:pt x="82087" y="477055"/>
                </a:lnTo>
                <a:lnTo>
                  <a:pt x="63466" y="520082"/>
                </a:lnTo>
                <a:lnTo>
                  <a:pt x="47082" y="564350"/>
                </a:lnTo>
                <a:lnTo>
                  <a:pt x="33011" y="609779"/>
                </a:lnTo>
                <a:lnTo>
                  <a:pt x="21329" y="656288"/>
                </a:lnTo>
                <a:lnTo>
                  <a:pt x="12111" y="703798"/>
                </a:lnTo>
                <a:lnTo>
                  <a:pt x="5433" y="752229"/>
                </a:lnTo>
                <a:lnTo>
                  <a:pt x="1370" y="801501"/>
                </a:lnTo>
                <a:lnTo>
                  <a:pt x="0" y="851534"/>
                </a:lnTo>
                <a:lnTo>
                  <a:pt x="1370" y="901568"/>
                </a:lnTo>
                <a:lnTo>
                  <a:pt x="5433" y="950840"/>
                </a:lnTo>
                <a:lnTo>
                  <a:pt x="12111" y="999271"/>
                </a:lnTo>
                <a:lnTo>
                  <a:pt x="21329" y="1046781"/>
                </a:lnTo>
                <a:lnTo>
                  <a:pt x="33011" y="1093290"/>
                </a:lnTo>
                <a:lnTo>
                  <a:pt x="47082" y="1138719"/>
                </a:lnTo>
                <a:lnTo>
                  <a:pt x="63466" y="1182987"/>
                </a:lnTo>
                <a:lnTo>
                  <a:pt x="82087" y="1226014"/>
                </a:lnTo>
                <a:lnTo>
                  <a:pt x="102869" y="1267721"/>
                </a:lnTo>
                <a:lnTo>
                  <a:pt x="125737" y="1308028"/>
                </a:lnTo>
                <a:lnTo>
                  <a:pt x="150615" y="1346855"/>
                </a:lnTo>
                <a:lnTo>
                  <a:pt x="177428" y="1384123"/>
                </a:lnTo>
                <a:lnTo>
                  <a:pt x="206099" y="1419750"/>
                </a:lnTo>
                <a:lnTo>
                  <a:pt x="236553" y="1453657"/>
                </a:lnTo>
                <a:lnTo>
                  <a:pt x="268714" y="1485765"/>
                </a:lnTo>
                <a:lnTo>
                  <a:pt x="302507" y="1515994"/>
                </a:lnTo>
                <a:lnTo>
                  <a:pt x="337855" y="1544263"/>
                </a:lnTo>
                <a:lnTo>
                  <a:pt x="374684" y="1570494"/>
                </a:lnTo>
                <a:lnTo>
                  <a:pt x="412917" y="1594605"/>
                </a:lnTo>
                <a:lnTo>
                  <a:pt x="452479" y="1616517"/>
                </a:lnTo>
                <a:lnTo>
                  <a:pt x="493293" y="1636150"/>
                </a:lnTo>
                <a:lnTo>
                  <a:pt x="535285" y="1653425"/>
                </a:lnTo>
                <a:lnTo>
                  <a:pt x="578379" y="1668262"/>
                </a:lnTo>
                <a:lnTo>
                  <a:pt x="622498" y="1680579"/>
                </a:lnTo>
                <a:lnTo>
                  <a:pt x="667567" y="1690299"/>
                </a:lnTo>
                <a:lnTo>
                  <a:pt x="713511" y="1697340"/>
                </a:lnTo>
                <a:lnTo>
                  <a:pt x="760254" y="1701624"/>
                </a:lnTo>
                <a:lnTo>
                  <a:pt x="807719" y="1703069"/>
                </a:lnTo>
                <a:lnTo>
                  <a:pt x="855185" y="1701624"/>
                </a:lnTo>
                <a:lnTo>
                  <a:pt x="901928" y="1697340"/>
                </a:lnTo>
                <a:lnTo>
                  <a:pt x="947872" y="1690299"/>
                </a:lnTo>
                <a:lnTo>
                  <a:pt x="992941" y="1680579"/>
                </a:lnTo>
                <a:lnTo>
                  <a:pt x="1037060" y="1668262"/>
                </a:lnTo>
                <a:lnTo>
                  <a:pt x="1080154" y="1653425"/>
                </a:lnTo>
                <a:lnTo>
                  <a:pt x="1122146" y="1636150"/>
                </a:lnTo>
                <a:lnTo>
                  <a:pt x="1162960" y="1616517"/>
                </a:lnTo>
                <a:lnTo>
                  <a:pt x="1202522" y="1594605"/>
                </a:lnTo>
                <a:lnTo>
                  <a:pt x="1240755" y="1570494"/>
                </a:lnTo>
                <a:lnTo>
                  <a:pt x="1277584" y="1544263"/>
                </a:lnTo>
                <a:lnTo>
                  <a:pt x="1312932" y="1515994"/>
                </a:lnTo>
                <a:lnTo>
                  <a:pt x="1346725" y="1485765"/>
                </a:lnTo>
                <a:lnTo>
                  <a:pt x="1378886" y="1453657"/>
                </a:lnTo>
                <a:lnTo>
                  <a:pt x="1409340" y="1419750"/>
                </a:lnTo>
                <a:lnTo>
                  <a:pt x="1438011" y="1384123"/>
                </a:lnTo>
                <a:lnTo>
                  <a:pt x="1464824" y="1346855"/>
                </a:lnTo>
                <a:lnTo>
                  <a:pt x="1489702" y="1308028"/>
                </a:lnTo>
                <a:lnTo>
                  <a:pt x="1512570" y="1267721"/>
                </a:lnTo>
                <a:lnTo>
                  <a:pt x="1533352" y="1226014"/>
                </a:lnTo>
                <a:lnTo>
                  <a:pt x="1551973" y="1182987"/>
                </a:lnTo>
                <a:lnTo>
                  <a:pt x="1568357" y="1138719"/>
                </a:lnTo>
                <a:lnTo>
                  <a:pt x="1582428" y="1093290"/>
                </a:lnTo>
                <a:lnTo>
                  <a:pt x="1594110" y="1046781"/>
                </a:lnTo>
                <a:lnTo>
                  <a:pt x="1603328" y="999271"/>
                </a:lnTo>
                <a:lnTo>
                  <a:pt x="1610006" y="950840"/>
                </a:lnTo>
                <a:lnTo>
                  <a:pt x="1614069" y="901568"/>
                </a:lnTo>
                <a:lnTo>
                  <a:pt x="1615439" y="851534"/>
                </a:lnTo>
                <a:lnTo>
                  <a:pt x="1614069" y="801501"/>
                </a:lnTo>
                <a:lnTo>
                  <a:pt x="1610006" y="752229"/>
                </a:lnTo>
                <a:lnTo>
                  <a:pt x="1603328" y="703798"/>
                </a:lnTo>
                <a:lnTo>
                  <a:pt x="1594110" y="656288"/>
                </a:lnTo>
                <a:lnTo>
                  <a:pt x="1582428" y="609779"/>
                </a:lnTo>
                <a:lnTo>
                  <a:pt x="1568357" y="564350"/>
                </a:lnTo>
                <a:lnTo>
                  <a:pt x="1551973" y="520082"/>
                </a:lnTo>
                <a:lnTo>
                  <a:pt x="1533352" y="477055"/>
                </a:lnTo>
                <a:lnTo>
                  <a:pt x="1512570" y="435348"/>
                </a:lnTo>
                <a:lnTo>
                  <a:pt x="1489702" y="395041"/>
                </a:lnTo>
                <a:lnTo>
                  <a:pt x="1464824" y="356214"/>
                </a:lnTo>
                <a:lnTo>
                  <a:pt x="1438011" y="318946"/>
                </a:lnTo>
                <a:lnTo>
                  <a:pt x="1409340" y="283319"/>
                </a:lnTo>
                <a:lnTo>
                  <a:pt x="1378886" y="249412"/>
                </a:lnTo>
                <a:lnTo>
                  <a:pt x="1346725" y="217304"/>
                </a:lnTo>
                <a:lnTo>
                  <a:pt x="1312932" y="187075"/>
                </a:lnTo>
                <a:lnTo>
                  <a:pt x="1277584" y="158806"/>
                </a:lnTo>
                <a:lnTo>
                  <a:pt x="1240755" y="132575"/>
                </a:lnTo>
                <a:lnTo>
                  <a:pt x="1202522" y="108464"/>
                </a:lnTo>
                <a:lnTo>
                  <a:pt x="1162960" y="86552"/>
                </a:lnTo>
                <a:lnTo>
                  <a:pt x="1122146" y="66919"/>
                </a:lnTo>
                <a:lnTo>
                  <a:pt x="1080154" y="49644"/>
                </a:lnTo>
                <a:lnTo>
                  <a:pt x="1037060" y="34807"/>
                </a:lnTo>
                <a:lnTo>
                  <a:pt x="992941" y="22490"/>
                </a:lnTo>
                <a:lnTo>
                  <a:pt x="947872" y="12770"/>
                </a:lnTo>
                <a:lnTo>
                  <a:pt x="901928" y="5729"/>
                </a:lnTo>
                <a:lnTo>
                  <a:pt x="855185" y="1445"/>
                </a:lnTo>
                <a:lnTo>
                  <a:pt x="807719" y="0"/>
                </a:lnTo>
                <a:close/>
              </a:path>
            </a:pathLst>
          </a:custGeom>
          <a:solidFill>
            <a:srgbClr val="0020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24119" y="664844"/>
            <a:ext cx="1615440" cy="1703070"/>
          </a:xfrm>
          <a:custGeom>
            <a:avLst/>
            <a:gdLst/>
            <a:ahLst/>
            <a:cxnLst/>
            <a:rect l="l" t="t" r="r" b="b"/>
            <a:pathLst>
              <a:path w="1615440" h="1703070">
                <a:moveTo>
                  <a:pt x="0" y="851534"/>
                </a:moveTo>
                <a:lnTo>
                  <a:pt x="1370" y="801501"/>
                </a:lnTo>
                <a:lnTo>
                  <a:pt x="5433" y="752229"/>
                </a:lnTo>
                <a:lnTo>
                  <a:pt x="12111" y="703798"/>
                </a:lnTo>
                <a:lnTo>
                  <a:pt x="21329" y="656288"/>
                </a:lnTo>
                <a:lnTo>
                  <a:pt x="33011" y="609779"/>
                </a:lnTo>
                <a:lnTo>
                  <a:pt x="47082" y="564350"/>
                </a:lnTo>
                <a:lnTo>
                  <a:pt x="63466" y="520082"/>
                </a:lnTo>
                <a:lnTo>
                  <a:pt x="82087" y="477055"/>
                </a:lnTo>
                <a:lnTo>
                  <a:pt x="102869" y="435348"/>
                </a:lnTo>
                <a:lnTo>
                  <a:pt x="125737" y="395041"/>
                </a:lnTo>
                <a:lnTo>
                  <a:pt x="150615" y="356214"/>
                </a:lnTo>
                <a:lnTo>
                  <a:pt x="177428" y="318946"/>
                </a:lnTo>
                <a:lnTo>
                  <a:pt x="206099" y="283319"/>
                </a:lnTo>
                <a:lnTo>
                  <a:pt x="236553" y="249412"/>
                </a:lnTo>
                <a:lnTo>
                  <a:pt x="268714" y="217304"/>
                </a:lnTo>
                <a:lnTo>
                  <a:pt x="302507" y="187075"/>
                </a:lnTo>
                <a:lnTo>
                  <a:pt x="337855" y="158806"/>
                </a:lnTo>
                <a:lnTo>
                  <a:pt x="374684" y="132575"/>
                </a:lnTo>
                <a:lnTo>
                  <a:pt x="412917" y="108464"/>
                </a:lnTo>
                <a:lnTo>
                  <a:pt x="452479" y="86552"/>
                </a:lnTo>
                <a:lnTo>
                  <a:pt x="493293" y="66919"/>
                </a:lnTo>
                <a:lnTo>
                  <a:pt x="535285" y="49644"/>
                </a:lnTo>
                <a:lnTo>
                  <a:pt x="578379" y="34807"/>
                </a:lnTo>
                <a:lnTo>
                  <a:pt x="622498" y="22490"/>
                </a:lnTo>
                <a:lnTo>
                  <a:pt x="667567" y="12770"/>
                </a:lnTo>
                <a:lnTo>
                  <a:pt x="713511" y="5729"/>
                </a:lnTo>
                <a:lnTo>
                  <a:pt x="760254" y="1445"/>
                </a:lnTo>
                <a:lnTo>
                  <a:pt x="807719" y="0"/>
                </a:lnTo>
                <a:lnTo>
                  <a:pt x="855185" y="1445"/>
                </a:lnTo>
                <a:lnTo>
                  <a:pt x="901928" y="5729"/>
                </a:lnTo>
                <a:lnTo>
                  <a:pt x="947872" y="12770"/>
                </a:lnTo>
                <a:lnTo>
                  <a:pt x="992941" y="22490"/>
                </a:lnTo>
                <a:lnTo>
                  <a:pt x="1037060" y="34807"/>
                </a:lnTo>
                <a:lnTo>
                  <a:pt x="1080154" y="49644"/>
                </a:lnTo>
                <a:lnTo>
                  <a:pt x="1122146" y="66919"/>
                </a:lnTo>
                <a:lnTo>
                  <a:pt x="1162960" y="86552"/>
                </a:lnTo>
                <a:lnTo>
                  <a:pt x="1202522" y="108464"/>
                </a:lnTo>
                <a:lnTo>
                  <a:pt x="1240755" y="132575"/>
                </a:lnTo>
                <a:lnTo>
                  <a:pt x="1277584" y="158806"/>
                </a:lnTo>
                <a:lnTo>
                  <a:pt x="1312932" y="187075"/>
                </a:lnTo>
                <a:lnTo>
                  <a:pt x="1346725" y="217304"/>
                </a:lnTo>
                <a:lnTo>
                  <a:pt x="1378886" y="249412"/>
                </a:lnTo>
                <a:lnTo>
                  <a:pt x="1409340" y="283319"/>
                </a:lnTo>
                <a:lnTo>
                  <a:pt x="1438011" y="318946"/>
                </a:lnTo>
                <a:lnTo>
                  <a:pt x="1464824" y="356214"/>
                </a:lnTo>
                <a:lnTo>
                  <a:pt x="1489702" y="395041"/>
                </a:lnTo>
                <a:lnTo>
                  <a:pt x="1512570" y="435348"/>
                </a:lnTo>
                <a:lnTo>
                  <a:pt x="1533352" y="477055"/>
                </a:lnTo>
                <a:lnTo>
                  <a:pt x="1551973" y="520082"/>
                </a:lnTo>
                <a:lnTo>
                  <a:pt x="1568357" y="564350"/>
                </a:lnTo>
                <a:lnTo>
                  <a:pt x="1582428" y="609779"/>
                </a:lnTo>
                <a:lnTo>
                  <a:pt x="1594110" y="656288"/>
                </a:lnTo>
                <a:lnTo>
                  <a:pt x="1603328" y="703798"/>
                </a:lnTo>
                <a:lnTo>
                  <a:pt x="1610006" y="752229"/>
                </a:lnTo>
                <a:lnTo>
                  <a:pt x="1614069" y="801501"/>
                </a:lnTo>
                <a:lnTo>
                  <a:pt x="1615439" y="851534"/>
                </a:lnTo>
                <a:lnTo>
                  <a:pt x="1614069" y="901568"/>
                </a:lnTo>
                <a:lnTo>
                  <a:pt x="1610006" y="950840"/>
                </a:lnTo>
                <a:lnTo>
                  <a:pt x="1603328" y="999271"/>
                </a:lnTo>
                <a:lnTo>
                  <a:pt x="1594110" y="1046781"/>
                </a:lnTo>
                <a:lnTo>
                  <a:pt x="1582428" y="1093290"/>
                </a:lnTo>
                <a:lnTo>
                  <a:pt x="1568357" y="1138719"/>
                </a:lnTo>
                <a:lnTo>
                  <a:pt x="1551973" y="1182987"/>
                </a:lnTo>
                <a:lnTo>
                  <a:pt x="1533352" y="1226014"/>
                </a:lnTo>
                <a:lnTo>
                  <a:pt x="1512570" y="1267721"/>
                </a:lnTo>
                <a:lnTo>
                  <a:pt x="1489702" y="1308028"/>
                </a:lnTo>
                <a:lnTo>
                  <a:pt x="1464824" y="1346855"/>
                </a:lnTo>
                <a:lnTo>
                  <a:pt x="1438011" y="1384123"/>
                </a:lnTo>
                <a:lnTo>
                  <a:pt x="1409340" y="1419750"/>
                </a:lnTo>
                <a:lnTo>
                  <a:pt x="1378886" y="1453657"/>
                </a:lnTo>
                <a:lnTo>
                  <a:pt x="1346725" y="1485765"/>
                </a:lnTo>
                <a:lnTo>
                  <a:pt x="1312932" y="1515994"/>
                </a:lnTo>
                <a:lnTo>
                  <a:pt x="1277584" y="1544263"/>
                </a:lnTo>
                <a:lnTo>
                  <a:pt x="1240755" y="1570494"/>
                </a:lnTo>
                <a:lnTo>
                  <a:pt x="1202522" y="1594605"/>
                </a:lnTo>
                <a:lnTo>
                  <a:pt x="1162960" y="1616517"/>
                </a:lnTo>
                <a:lnTo>
                  <a:pt x="1122146" y="1636150"/>
                </a:lnTo>
                <a:lnTo>
                  <a:pt x="1080154" y="1653425"/>
                </a:lnTo>
                <a:lnTo>
                  <a:pt x="1037060" y="1668262"/>
                </a:lnTo>
                <a:lnTo>
                  <a:pt x="992941" y="1680579"/>
                </a:lnTo>
                <a:lnTo>
                  <a:pt x="947872" y="1690299"/>
                </a:lnTo>
                <a:lnTo>
                  <a:pt x="901928" y="1697340"/>
                </a:lnTo>
                <a:lnTo>
                  <a:pt x="855185" y="1701624"/>
                </a:lnTo>
                <a:lnTo>
                  <a:pt x="807719" y="1703069"/>
                </a:lnTo>
                <a:lnTo>
                  <a:pt x="760254" y="1701624"/>
                </a:lnTo>
                <a:lnTo>
                  <a:pt x="713511" y="1697340"/>
                </a:lnTo>
                <a:lnTo>
                  <a:pt x="667567" y="1690299"/>
                </a:lnTo>
                <a:lnTo>
                  <a:pt x="622498" y="1680579"/>
                </a:lnTo>
                <a:lnTo>
                  <a:pt x="578379" y="1668262"/>
                </a:lnTo>
                <a:lnTo>
                  <a:pt x="535285" y="1653425"/>
                </a:lnTo>
                <a:lnTo>
                  <a:pt x="493293" y="1636150"/>
                </a:lnTo>
                <a:lnTo>
                  <a:pt x="452479" y="1616517"/>
                </a:lnTo>
                <a:lnTo>
                  <a:pt x="412917" y="1594605"/>
                </a:lnTo>
                <a:lnTo>
                  <a:pt x="374684" y="1570494"/>
                </a:lnTo>
                <a:lnTo>
                  <a:pt x="337855" y="1544263"/>
                </a:lnTo>
                <a:lnTo>
                  <a:pt x="302507" y="1515994"/>
                </a:lnTo>
                <a:lnTo>
                  <a:pt x="268714" y="1485765"/>
                </a:lnTo>
                <a:lnTo>
                  <a:pt x="236553" y="1453657"/>
                </a:lnTo>
                <a:lnTo>
                  <a:pt x="206099" y="1419750"/>
                </a:lnTo>
                <a:lnTo>
                  <a:pt x="177428" y="1384123"/>
                </a:lnTo>
                <a:lnTo>
                  <a:pt x="150615" y="1346855"/>
                </a:lnTo>
                <a:lnTo>
                  <a:pt x="125737" y="1308028"/>
                </a:lnTo>
                <a:lnTo>
                  <a:pt x="102869" y="1267721"/>
                </a:lnTo>
                <a:lnTo>
                  <a:pt x="82087" y="1226014"/>
                </a:lnTo>
                <a:lnTo>
                  <a:pt x="63466" y="1182987"/>
                </a:lnTo>
                <a:lnTo>
                  <a:pt x="47082" y="1138719"/>
                </a:lnTo>
                <a:lnTo>
                  <a:pt x="33011" y="1093290"/>
                </a:lnTo>
                <a:lnTo>
                  <a:pt x="21329" y="1046781"/>
                </a:lnTo>
                <a:lnTo>
                  <a:pt x="12111" y="999271"/>
                </a:lnTo>
                <a:lnTo>
                  <a:pt x="5433" y="950840"/>
                </a:lnTo>
                <a:lnTo>
                  <a:pt x="1370" y="901568"/>
                </a:lnTo>
                <a:lnTo>
                  <a:pt x="0" y="851534"/>
                </a:lnTo>
                <a:close/>
              </a:path>
            </a:pathLst>
          </a:custGeom>
          <a:ln w="12700">
            <a:solidFill>
              <a:srgbClr val="0015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845302" y="1267459"/>
            <a:ext cx="974090" cy="411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6675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Academic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Achievement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891653" y="664844"/>
            <a:ext cx="1615440" cy="1703070"/>
          </a:xfrm>
          <a:custGeom>
            <a:avLst/>
            <a:gdLst/>
            <a:ahLst/>
            <a:cxnLst/>
            <a:rect l="l" t="t" r="r" b="b"/>
            <a:pathLst>
              <a:path w="1615440" h="1703070">
                <a:moveTo>
                  <a:pt x="807720" y="0"/>
                </a:moveTo>
                <a:lnTo>
                  <a:pt x="760254" y="1445"/>
                </a:lnTo>
                <a:lnTo>
                  <a:pt x="713511" y="5729"/>
                </a:lnTo>
                <a:lnTo>
                  <a:pt x="667567" y="12770"/>
                </a:lnTo>
                <a:lnTo>
                  <a:pt x="622498" y="22490"/>
                </a:lnTo>
                <a:lnTo>
                  <a:pt x="578379" y="34807"/>
                </a:lnTo>
                <a:lnTo>
                  <a:pt x="535285" y="49644"/>
                </a:lnTo>
                <a:lnTo>
                  <a:pt x="493293" y="66919"/>
                </a:lnTo>
                <a:lnTo>
                  <a:pt x="452479" y="86552"/>
                </a:lnTo>
                <a:lnTo>
                  <a:pt x="412917" y="108464"/>
                </a:lnTo>
                <a:lnTo>
                  <a:pt x="374684" y="132575"/>
                </a:lnTo>
                <a:lnTo>
                  <a:pt x="337855" y="158806"/>
                </a:lnTo>
                <a:lnTo>
                  <a:pt x="302507" y="187075"/>
                </a:lnTo>
                <a:lnTo>
                  <a:pt x="268714" y="217304"/>
                </a:lnTo>
                <a:lnTo>
                  <a:pt x="236553" y="249412"/>
                </a:lnTo>
                <a:lnTo>
                  <a:pt x="206099" y="283319"/>
                </a:lnTo>
                <a:lnTo>
                  <a:pt x="177428" y="318946"/>
                </a:lnTo>
                <a:lnTo>
                  <a:pt x="150615" y="356214"/>
                </a:lnTo>
                <a:lnTo>
                  <a:pt x="125737" y="395041"/>
                </a:lnTo>
                <a:lnTo>
                  <a:pt x="102869" y="435348"/>
                </a:lnTo>
                <a:lnTo>
                  <a:pt x="82087" y="477055"/>
                </a:lnTo>
                <a:lnTo>
                  <a:pt x="63466" y="520082"/>
                </a:lnTo>
                <a:lnTo>
                  <a:pt x="47082" y="564350"/>
                </a:lnTo>
                <a:lnTo>
                  <a:pt x="33011" y="609779"/>
                </a:lnTo>
                <a:lnTo>
                  <a:pt x="21329" y="656288"/>
                </a:lnTo>
                <a:lnTo>
                  <a:pt x="12111" y="703798"/>
                </a:lnTo>
                <a:lnTo>
                  <a:pt x="5433" y="752229"/>
                </a:lnTo>
                <a:lnTo>
                  <a:pt x="1370" y="801501"/>
                </a:lnTo>
                <a:lnTo>
                  <a:pt x="0" y="851534"/>
                </a:lnTo>
                <a:lnTo>
                  <a:pt x="1370" y="901568"/>
                </a:lnTo>
                <a:lnTo>
                  <a:pt x="5433" y="950840"/>
                </a:lnTo>
                <a:lnTo>
                  <a:pt x="12111" y="999271"/>
                </a:lnTo>
                <a:lnTo>
                  <a:pt x="21329" y="1046781"/>
                </a:lnTo>
                <a:lnTo>
                  <a:pt x="33011" y="1093290"/>
                </a:lnTo>
                <a:lnTo>
                  <a:pt x="47082" y="1138719"/>
                </a:lnTo>
                <a:lnTo>
                  <a:pt x="63466" y="1182987"/>
                </a:lnTo>
                <a:lnTo>
                  <a:pt x="82087" y="1226014"/>
                </a:lnTo>
                <a:lnTo>
                  <a:pt x="102869" y="1267721"/>
                </a:lnTo>
                <a:lnTo>
                  <a:pt x="125737" y="1308028"/>
                </a:lnTo>
                <a:lnTo>
                  <a:pt x="150615" y="1346855"/>
                </a:lnTo>
                <a:lnTo>
                  <a:pt x="177428" y="1384123"/>
                </a:lnTo>
                <a:lnTo>
                  <a:pt x="206099" y="1419750"/>
                </a:lnTo>
                <a:lnTo>
                  <a:pt x="236553" y="1453657"/>
                </a:lnTo>
                <a:lnTo>
                  <a:pt x="268714" y="1485765"/>
                </a:lnTo>
                <a:lnTo>
                  <a:pt x="302507" y="1515994"/>
                </a:lnTo>
                <a:lnTo>
                  <a:pt x="337855" y="1544263"/>
                </a:lnTo>
                <a:lnTo>
                  <a:pt x="374684" y="1570494"/>
                </a:lnTo>
                <a:lnTo>
                  <a:pt x="412917" y="1594605"/>
                </a:lnTo>
                <a:lnTo>
                  <a:pt x="452479" y="1616517"/>
                </a:lnTo>
                <a:lnTo>
                  <a:pt x="493293" y="1636150"/>
                </a:lnTo>
                <a:lnTo>
                  <a:pt x="535285" y="1653425"/>
                </a:lnTo>
                <a:lnTo>
                  <a:pt x="578379" y="1668262"/>
                </a:lnTo>
                <a:lnTo>
                  <a:pt x="622498" y="1680579"/>
                </a:lnTo>
                <a:lnTo>
                  <a:pt x="667567" y="1690299"/>
                </a:lnTo>
                <a:lnTo>
                  <a:pt x="713511" y="1697340"/>
                </a:lnTo>
                <a:lnTo>
                  <a:pt x="760254" y="1701624"/>
                </a:lnTo>
                <a:lnTo>
                  <a:pt x="807720" y="1703069"/>
                </a:lnTo>
                <a:lnTo>
                  <a:pt x="855185" y="1701624"/>
                </a:lnTo>
                <a:lnTo>
                  <a:pt x="901928" y="1697340"/>
                </a:lnTo>
                <a:lnTo>
                  <a:pt x="947872" y="1690299"/>
                </a:lnTo>
                <a:lnTo>
                  <a:pt x="992941" y="1680579"/>
                </a:lnTo>
                <a:lnTo>
                  <a:pt x="1037060" y="1668262"/>
                </a:lnTo>
                <a:lnTo>
                  <a:pt x="1080154" y="1653425"/>
                </a:lnTo>
                <a:lnTo>
                  <a:pt x="1122146" y="1636150"/>
                </a:lnTo>
                <a:lnTo>
                  <a:pt x="1162960" y="1616517"/>
                </a:lnTo>
                <a:lnTo>
                  <a:pt x="1202522" y="1594605"/>
                </a:lnTo>
                <a:lnTo>
                  <a:pt x="1240755" y="1570494"/>
                </a:lnTo>
                <a:lnTo>
                  <a:pt x="1277584" y="1544263"/>
                </a:lnTo>
                <a:lnTo>
                  <a:pt x="1312932" y="1515994"/>
                </a:lnTo>
                <a:lnTo>
                  <a:pt x="1346725" y="1485765"/>
                </a:lnTo>
                <a:lnTo>
                  <a:pt x="1378886" y="1453657"/>
                </a:lnTo>
                <a:lnTo>
                  <a:pt x="1409340" y="1419750"/>
                </a:lnTo>
                <a:lnTo>
                  <a:pt x="1438011" y="1384123"/>
                </a:lnTo>
                <a:lnTo>
                  <a:pt x="1464824" y="1346855"/>
                </a:lnTo>
                <a:lnTo>
                  <a:pt x="1489702" y="1308028"/>
                </a:lnTo>
                <a:lnTo>
                  <a:pt x="1512570" y="1267721"/>
                </a:lnTo>
                <a:lnTo>
                  <a:pt x="1533352" y="1226014"/>
                </a:lnTo>
                <a:lnTo>
                  <a:pt x="1551973" y="1182987"/>
                </a:lnTo>
                <a:lnTo>
                  <a:pt x="1568357" y="1138719"/>
                </a:lnTo>
                <a:lnTo>
                  <a:pt x="1582428" y="1093290"/>
                </a:lnTo>
                <a:lnTo>
                  <a:pt x="1594110" y="1046781"/>
                </a:lnTo>
                <a:lnTo>
                  <a:pt x="1603328" y="999271"/>
                </a:lnTo>
                <a:lnTo>
                  <a:pt x="1610006" y="950840"/>
                </a:lnTo>
                <a:lnTo>
                  <a:pt x="1614069" y="901568"/>
                </a:lnTo>
                <a:lnTo>
                  <a:pt x="1615440" y="851534"/>
                </a:lnTo>
                <a:lnTo>
                  <a:pt x="1614069" y="801501"/>
                </a:lnTo>
                <a:lnTo>
                  <a:pt x="1610006" y="752229"/>
                </a:lnTo>
                <a:lnTo>
                  <a:pt x="1603328" y="703798"/>
                </a:lnTo>
                <a:lnTo>
                  <a:pt x="1594110" y="656288"/>
                </a:lnTo>
                <a:lnTo>
                  <a:pt x="1582428" y="609779"/>
                </a:lnTo>
                <a:lnTo>
                  <a:pt x="1568357" y="564350"/>
                </a:lnTo>
                <a:lnTo>
                  <a:pt x="1551973" y="520082"/>
                </a:lnTo>
                <a:lnTo>
                  <a:pt x="1533352" y="477055"/>
                </a:lnTo>
                <a:lnTo>
                  <a:pt x="1512570" y="435348"/>
                </a:lnTo>
                <a:lnTo>
                  <a:pt x="1489702" y="395041"/>
                </a:lnTo>
                <a:lnTo>
                  <a:pt x="1464824" y="356214"/>
                </a:lnTo>
                <a:lnTo>
                  <a:pt x="1438011" y="318946"/>
                </a:lnTo>
                <a:lnTo>
                  <a:pt x="1409340" y="283319"/>
                </a:lnTo>
                <a:lnTo>
                  <a:pt x="1378886" y="249412"/>
                </a:lnTo>
                <a:lnTo>
                  <a:pt x="1346725" y="217304"/>
                </a:lnTo>
                <a:lnTo>
                  <a:pt x="1312932" y="187075"/>
                </a:lnTo>
                <a:lnTo>
                  <a:pt x="1277584" y="158806"/>
                </a:lnTo>
                <a:lnTo>
                  <a:pt x="1240755" y="132575"/>
                </a:lnTo>
                <a:lnTo>
                  <a:pt x="1202522" y="108464"/>
                </a:lnTo>
                <a:lnTo>
                  <a:pt x="1162960" y="86552"/>
                </a:lnTo>
                <a:lnTo>
                  <a:pt x="1122146" y="66919"/>
                </a:lnTo>
                <a:lnTo>
                  <a:pt x="1080154" y="49644"/>
                </a:lnTo>
                <a:lnTo>
                  <a:pt x="1037060" y="34807"/>
                </a:lnTo>
                <a:lnTo>
                  <a:pt x="992941" y="22490"/>
                </a:lnTo>
                <a:lnTo>
                  <a:pt x="947872" y="12770"/>
                </a:lnTo>
                <a:lnTo>
                  <a:pt x="901928" y="5729"/>
                </a:lnTo>
                <a:lnTo>
                  <a:pt x="855185" y="1445"/>
                </a:lnTo>
                <a:lnTo>
                  <a:pt x="807720" y="0"/>
                </a:lnTo>
                <a:close/>
              </a:path>
            </a:pathLst>
          </a:custGeom>
          <a:solidFill>
            <a:srgbClr val="0020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891653" y="664844"/>
            <a:ext cx="1615440" cy="1703070"/>
          </a:xfrm>
          <a:custGeom>
            <a:avLst/>
            <a:gdLst/>
            <a:ahLst/>
            <a:cxnLst/>
            <a:rect l="l" t="t" r="r" b="b"/>
            <a:pathLst>
              <a:path w="1615440" h="1703070">
                <a:moveTo>
                  <a:pt x="0" y="851534"/>
                </a:moveTo>
                <a:lnTo>
                  <a:pt x="1370" y="801501"/>
                </a:lnTo>
                <a:lnTo>
                  <a:pt x="5433" y="752229"/>
                </a:lnTo>
                <a:lnTo>
                  <a:pt x="12111" y="703798"/>
                </a:lnTo>
                <a:lnTo>
                  <a:pt x="21329" y="656288"/>
                </a:lnTo>
                <a:lnTo>
                  <a:pt x="33011" y="609779"/>
                </a:lnTo>
                <a:lnTo>
                  <a:pt x="47082" y="564350"/>
                </a:lnTo>
                <a:lnTo>
                  <a:pt x="63466" y="520082"/>
                </a:lnTo>
                <a:lnTo>
                  <a:pt x="82087" y="477055"/>
                </a:lnTo>
                <a:lnTo>
                  <a:pt x="102869" y="435348"/>
                </a:lnTo>
                <a:lnTo>
                  <a:pt x="125737" y="395041"/>
                </a:lnTo>
                <a:lnTo>
                  <a:pt x="150615" y="356214"/>
                </a:lnTo>
                <a:lnTo>
                  <a:pt x="177428" y="318946"/>
                </a:lnTo>
                <a:lnTo>
                  <a:pt x="206099" y="283319"/>
                </a:lnTo>
                <a:lnTo>
                  <a:pt x="236553" y="249412"/>
                </a:lnTo>
                <a:lnTo>
                  <a:pt x="268714" y="217304"/>
                </a:lnTo>
                <a:lnTo>
                  <a:pt x="302507" y="187075"/>
                </a:lnTo>
                <a:lnTo>
                  <a:pt x="337855" y="158806"/>
                </a:lnTo>
                <a:lnTo>
                  <a:pt x="374684" y="132575"/>
                </a:lnTo>
                <a:lnTo>
                  <a:pt x="412917" y="108464"/>
                </a:lnTo>
                <a:lnTo>
                  <a:pt x="452479" y="86552"/>
                </a:lnTo>
                <a:lnTo>
                  <a:pt x="493293" y="66919"/>
                </a:lnTo>
                <a:lnTo>
                  <a:pt x="535285" y="49644"/>
                </a:lnTo>
                <a:lnTo>
                  <a:pt x="578379" y="34807"/>
                </a:lnTo>
                <a:lnTo>
                  <a:pt x="622498" y="22490"/>
                </a:lnTo>
                <a:lnTo>
                  <a:pt x="667567" y="12770"/>
                </a:lnTo>
                <a:lnTo>
                  <a:pt x="713511" y="5729"/>
                </a:lnTo>
                <a:lnTo>
                  <a:pt x="760254" y="1445"/>
                </a:lnTo>
                <a:lnTo>
                  <a:pt x="807720" y="0"/>
                </a:lnTo>
                <a:lnTo>
                  <a:pt x="855185" y="1445"/>
                </a:lnTo>
                <a:lnTo>
                  <a:pt x="901928" y="5729"/>
                </a:lnTo>
                <a:lnTo>
                  <a:pt x="947872" y="12770"/>
                </a:lnTo>
                <a:lnTo>
                  <a:pt x="992941" y="22490"/>
                </a:lnTo>
                <a:lnTo>
                  <a:pt x="1037060" y="34807"/>
                </a:lnTo>
                <a:lnTo>
                  <a:pt x="1080154" y="49644"/>
                </a:lnTo>
                <a:lnTo>
                  <a:pt x="1122146" y="66919"/>
                </a:lnTo>
                <a:lnTo>
                  <a:pt x="1162960" y="86552"/>
                </a:lnTo>
                <a:lnTo>
                  <a:pt x="1202522" y="108464"/>
                </a:lnTo>
                <a:lnTo>
                  <a:pt x="1240755" y="132575"/>
                </a:lnTo>
                <a:lnTo>
                  <a:pt x="1277584" y="158806"/>
                </a:lnTo>
                <a:lnTo>
                  <a:pt x="1312932" y="187075"/>
                </a:lnTo>
                <a:lnTo>
                  <a:pt x="1346725" y="217304"/>
                </a:lnTo>
                <a:lnTo>
                  <a:pt x="1378886" y="249412"/>
                </a:lnTo>
                <a:lnTo>
                  <a:pt x="1409340" y="283319"/>
                </a:lnTo>
                <a:lnTo>
                  <a:pt x="1438011" y="318946"/>
                </a:lnTo>
                <a:lnTo>
                  <a:pt x="1464824" y="356214"/>
                </a:lnTo>
                <a:lnTo>
                  <a:pt x="1489702" y="395041"/>
                </a:lnTo>
                <a:lnTo>
                  <a:pt x="1512570" y="435348"/>
                </a:lnTo>
                <a:lnTo>
                  <a:pt x="1533352" y="477055"/>
                </a:lnTo>
                <a:lnTo>
                  <a:pt x="1551973" y="520082"/>
                </a:lnTo>
                <a:lnTo>
                  <a:pt x="1568357" y="564350"/>
                </a:lnTo>
                <a:lnTo>
                  <a:pt x="1582428" y="609779"/>
                </a:lnTo>
                <a:lnTo>
                  <a:pt x="1594110" y="656288"/>
                </a:lnTo>
                <a:lnTo>
                  <a:pt x="1603328" y="703798"/>
                </a:lnTo>
                <a:lnTo>
                  <a:pt x="1610006" y="752229"/>
                </a:lnTo>
                <a:lnTo>
                  <a:pt x="1614069" y="801501"/>
                </a:lnTo>
                <a:lnTo>
                  <a:pt x="1615440" y="851534"/>
                </a:lnTo>
                <a:lnTo>
                  <a:pt x="1614069" y="901568"/>
                </a:lnTo>
                <a:lnTo>
                  <a:pt x="1610006" y="950840"/>
                </a:lnTo>
                <a:lnTo>
                  <a:pt x="1603328" y="999271"/>
                </a:lnTo>
                <a:lnTo>
                  <a:pt x="1594110" y="1046781"/>
                </a:lnTo>
                <a:lnTo>
                  <a:pt x="1582428" y="1093290"/>
                </a:lnTo>
                <a:lnTo>
                  <a:pt x="1568357" y="1138719"/>
                </a:lnTo>
                <a:lnTo>
                  <a:pt x="1551973" y="1182987"/>
                </a:lnTo>
                <a:lnTo>
                  <a:pt x="1533352" y="1226014"/>
                </a:lnTo>
                <a:lnTo>
                  <a:pt x="1512570" y="1267721"/>
                </a:lnTo>
                <a:lnTo>
                  <a:pt x="1489702" y="1308028"/>
                </a:lnTo>
                <a:lnTo>
                  <a:pt x="1464824" y="1346855"/>
                </a:lnTo>
                <a:lnTo>
                  <a:pt x="1438011" y="1384123"/>
                </a:lnTo>
                <a:lnTo>
                  <a:pt x="1409340" y="1419750"/>
                </a:lnTo>
                <a:lnTo>
                  <a:pt x="1378886" y="1453657"/>
                </a:lnTo>
                <a:lnTo>
                  <a:pt x="1346725" y="1485765"/>
                </a:lnTo>
                <a:lnTo>
                  <a:pt x="1312932" y="1515994"/>
                </a:lnTo>
                <a:lnTo>
                  <a:pt x="1277584" y="1544263"/>
                </a:lnTo>
                <a:lnTo>
                  <a:pt x="1240755" y="1570494"/>
                </a:lnTo>
                <a:lnTo>
                  <a:pt x="1202522" y="1594605"/>
                </a:lnTo>
                <a:lnTo>
                  <a:pt x="1162960" y="1616517"/>
                </a:lnTo>
                <a:lnTo>
                  <a:pt x="1122146" y="1636150"/>
                </a:lnTo>
                <a:lnTo>
                  <a:pt x="1080154" y="1653425"/>
                </a:lnTo>
                <a:lnTo>
                  <a:pt x="1037060" y="1668262"/>
                </a:lnTo>
                <a:lnTo>
                  <a:pt x="992941" y="1680579"/>
                </a:lnTo>
                <a:lnTo>
                  <a:pt x="947872" y="1690299"/>
                </a:lnTo>
                <a:lnTo>
                  <a:pt x="901928" y="1697340"/>
                </a:lnTo>
                <a:lnTo>
                  <a:pt x="855185" y="1701624"/>
                </a:lnTo>
                <a:lnTo>
                  <a:pt x="807720" y="1703069"/>
                </a:lnTo>
                <a:lnTo>
                  <a:pt x="760254" y="1701624"/>
                </a:lnTo>
                <a:lnTo>
                  <a:pt x="713511" y="1697340"/>
                </a:lnTo>
                <a:lnTo>
                  <a:pt x="667567" y="1690299"/>
                </a:lnTo>
                <a:lnTo>
                  <a:pt x="622498" y="1680579"/>
                </a:lnTo>
                <a:lnTo>
                  <a:pt x="578379" y="1668262"/>
                </a:lnTo>
                <a:lnTo>
                  <a:pt x="535285" y="1653425"/>
                </a:lnTo>
                <a:lnTo>
                  <a:pt x="493293" y="1636150"/>
                </a:lnTo>
                <a:lnTo>
                  <a:pt x="452479" y="1616517"/>
                </a:lnTo>
                <a:lnTo>
                  <a:pt x="412917" y="1594605"/>
                </a:lnTo>
                <a:lnTo>
                  <a:pt x="374684" y="1570494"/>
                </a:lnTo>
                <a:lnTo>
                  <a:pt x="337855" y="1544263"/>
                </a:lnTo>
                <a:lnTo>
                  <a:pt x="302507" y="1515994"/>
                </a:lnTo>
                <a:lnTo>
                  <a:pt x="268714" y="1485765"/>
                </a:lnTo>
                <a:lnTo>
                  <a:pt x="236553" y="1453657"/>
                </a:lnTo>
                <a:lnTo>
                  <a:pt x="206099" y="1419750"/>
                </a:lnTo>
                <a:lnTo>
                  <a:pt x="177428" y="1384123"/>
                </a:lnTo>
                <a:lnTo>
                  <a:pt x="150615" y="1346855"/>
                </a:lnTo>
                <a:lnTo>
                  <a:pt x="125737" y="1308028"/>
                </a:lnTo>
                <a:lnTo>
                  <a:pt x="102869" y="1267721"/>
                </a:lnTo>
                <a:lnTo>
                  <a:pt x="82087" y="1226014"/>
                </a:lnTo>
                <a:lnTo>
                  <a:pt x="63466" y="1182987"/>
                </a:lnTo>
                <a:lnTo>
                  <a:pt x="47082" y="1138719"/>
                </a:lnTo>
                <a:lnTo>
                  <a:pt x="33011" y="1093290"/>
                </a:lnTo>
                <a:lnTo>
                  <a:pt x="21329" y="1046781"/>
                </a:lnTo>
                <a:lnTo>
                  <a:pt x="12111" y="999271"/>
                </a:lnTo>
                <a:lnTo>
                  <a:pt x="5433" y="950840"/>
                </a:lnTo>
                <a:lnTo>
                  <a:pt x="1370" y="901568"/>
                </a:lnTo>
                <a:lnTo>
                  <a:pt x="0" y="851534"/>
                </a:lnTo>
                <a:close/>
              </a:path>
            </a:pathLst>
          </a:custGeom>
          <a:ln w="12700">
            <a:solidFill>
              <a:srgbClr val="0015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404859" y="1404620"/>
            <a:ext cx="5886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Career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259186" y="664844"/>
            <a:ext cx="1615440" cy="1703070"/>
          </a:xfrm>
          <a:custGeom>
            <a:avLst/>
            <a:gdLst/>
            <a:ahLst/>
            <a:cxnLst/>
            <a:rect l="l" t="t" r="r" b="b"/>
            <a:pathLst>
              <a:path w="1615440" h="1703070">
                <a:moveTo>
                  <a:pt x="807720" y="0"/>
                </a:moveTo>
                <a:lnTo>
                  <a:pt x="760254" y="1445"/>
                </a:lnTo>
                <a:lnTo>
                  <a:pt x="713511" y="5729"/>
                </a:lnTo>
                <a:lnTo>
                  <a:pt x="667567" y="12770"/>
                </a:lnTo>
                <a:lnTo>
                  <a:pt x="622498" y="22490"/>
                </a:lnTo>
                <a:lnTo>
                  <a:pt x="578379" y="34807"/>
                </a:lnTo>
                <a:lnTo>
                  <a:pt x="535285" y="49644"/>
                </a:lnTo>
                <a:lnTo>
                  <a:pt x="493293" y="66919"/>
                </a:lnTo>
                <a:lnTo>
                  <a:pt x="452479" y="86552"/>
                </a:lnTo>
                <a:lnTo>
                  <a:pt x="412917" y="108464"/>
                </a:lnTo>
                <a:lnTo>
                  <a:pt x="374684" y="132575"/>
                </a:lnTo>
                <a:lnTo>
                  <a:pt x="337855" y="158806"/>
                </a:lnTo>
                <a:lnTo>
                  <a:pt x="302507" y="187075"/>
                </a:lnTo>
                <a:lnTo>
                  <a:pt x="268714" y="217304"/>
                </a:lnTo>
                <a:lnTo>
                  <a:pt x="236553" y="249412"/>
                </a:lnTo>
                <a:lnTo>
                  <a:pt x="206099" y="283319"/>
                </a:lnTo>
                <a:lnTo>
                  <a:pt x="177428" y="318946"/>
                </a:lnTo>
                <a:lnTo>
                  <a:pt x="150615" y="356214"/>
                </a:lnTo>
                <a:lnTo>
                  <a:pt x="125737" y="395041"/>
                </a:lnTo>
                <a:lnTo>
                  <a:pt x="102869" y="435348"/>
                </a:lnTo>
                <a:lnTo>
                  <a:pt x="82087" y="477055"/>
                </a:lnTo>
                <a:lnTo>
                  <a:pt x="63466" y="520082"/>
                </a:lnTo>
                <a:lnTo>
                  <a:pt x="47082" y="564350"/>
                </a:lnTo>
                <a:lnTo>
                  <a:pt x="33011" y="609779"/>
                </a:lnTo>
                <a:lnTo>
                  <a:pt x="21329" y="656288"/>
                </a:lnTo>
                <a:lnTo>
                  <a:pt x="12111" y="703798"/>
                </a:lnTo>
                <a:lnTo>
                  <a:pt x="5433" y="752229"/>
                </a:lnTo>
                <a:lnTo>
                  <a:pt x="1370" y="801501"/>
                </a:lnTo>
                <a:lnTo>
                  <a:pt x="0" y="851534"/>
                </a:lnTo>
                <a:lnTo>
                  <a:pt x="1370" y="901568"/>
                </a:lnTo>
                <a:lnTo>
                  <a:pt x="5433" y="950840"/>
                </a:lnTo>
                <a:lnTo>
                  <a:pt x="12111" y="999271"/>
                </a:lnTo>
                <a:lnTo>
                  <a:pt x="21329" y="1046781"/>
                </a:lnTo>
                <a:lnTo>
                  <a:pt x="33011" y="1093290"/>
                </a:lnTo>
                <a:lnTo>
                  <a:pt x="47082" y="1138719"/>
                </a:lnTo>
                <a:lnTo>
                  <a:pt x="63466" y="1182987"/>
                </a:lnTo>
                <a:lnTo>
                  <a:pt x="82087" y="1226014"/>
                </a:lnTo>
                <a:lnTo>
                  <a:pt x="102869" y="1267721"/>
                </a:lnTo>
                <a:lnTo>
                  <a:pt x="125737" y="1308028"/>
                </a:lnTo>
                <a:lnTo>
                  <a:pt x="150615" y="1346855"/>
                </a:lnTo>
                <a:lnTo>
                  <a:pt x="177428" y="1384123"/>
                </a:lnTo>
                <a:lnTo>
                  <a:pt x="206099" y="1419750"/>
                </a:lnTo>
                <a:lnTo>
                  <a:pt x="236553" y="1453657"/>
                </a:lnTo>
                <a:lnTo>
                  <a:pt x="268714" y="1485765"/>
                </a:lnTo>
                <a:lnTo>
                  <a:pt x="302507" y="1515994"/>
                </a:lnTo>
                <a:lnTo>
                  <a:pt x="337855" y="1544263"/>
                </a:lnTo>
                <a:lnTo>
                  <a:pt x="374684" y="1570494"/>
                </a:lnTo>
                <a:lnTo>
                  <a:pt x="412917" y="1594605"/>
                </a:lnTo>
                <a:lnTo>
                  <a:pt x="452479" y="1616517"/>
                </a:lnTo>
                <a:lnTo>
                  <a:pt x="493293" y="1636150"/>
                </a:lnTo>
                <a:lnTo>
                  <a:pt x="535285" y="1653425"/>
                </a:lnTo>
                <a:lnTo>
                  <a:pt x="578379" y="1668262"/>
                </a:lnTo>
                <a:lnTo>
                  <a:pt x="622498" y="1680579"/>
                </a:lnTo>
                <a:lnTo>
                  <a:pt x="667567" y="1690299"/>
                </a:lnTo>
                <a:lnTo>
                  <a:pt x="713511" y="1697340"/>
                </a:lnTo>
                <a:lnTo>
                  <a:pt x="760254" y="1701624"/>
                </a:lnTo>
                <a:lnTo>
                  <a:pt x="807720" y="1703069"/>
                </a:lnTo>
                <a:lnTo>
                  <a:pt x="855185" y="1701624"/>
                </a:lnTo>
                <a:lnTo>
                  <a:pt x="901928" y="1697340"/>
                </a:lnTo>
                <a:lnTo>
                  <a:pt x="947872" y="1690299"/>
                </a:lnTo>
                <a:lnTo>
                  <a:pt x="992941" y="1680579"/>
                </a:lnTo>
                <a:lnTo>
                  <a:pt x="1037060" y="1668262"/>
                </a:lnTo>
                <a:lnTo>
                  <a:pt x="1080154" y="1653425"/>
                </a:lnTo>
                <a:lnTo>
                  <a:pt x="1122146" y="1636150"/>
                </a:lnTo>
                <a:lnTo>
                  <a:pt x="1162960" y="1616517"/>
                </a:lnTo>
                <a:lnTo>
                  <a:pt x="1202522" y="1594605"/>
                </a:lnTo>
                <a:lnTo>
                  <a:pt x="1240755" y="1570494"/>
                </a:lnTo>
                <a:lnTo>
                  <a:pt x="1277584" y="1544263"/>
                </a:lnTo>
                <a:lnTo>
                  <a:pt x="1312932" y="1515994"/>
                </a:lnTo>
                <a:lnTo>
                  <a:pt x="1346725" y="1485765"/>
                </a:lnTo>
                <a:lnTo>
                  <a:pt x="1378886" y="1453657"/>
                </a:lnTo>
                <a:lnTo>
                  <a:pt x="1409340" y="1419750"/>
                </a:lnTo>
                <a:lnTo>
                  <a:pt x="1438011" y="1384123"/>
                </a:lnTo>
                <a:lnTo>
                  <a:pt x="1464824" y="1346855"/>
                </a:lnTo>
                <a:lnTo>
                  <a:pt x="1489702" y="1308028"/>
                </a:lnTo>
                <a:lnTo>
                  <a:pt x="1512570" y="1267721"/>
                </a:lnTo>
                <a:lnTo>
                  <a:pt x="1533352" y="1226014"/>
                </a:lnTo>
                <a:lnTo>
                  <a:pt x="1551973" y="1182987"/>
                </a:lnTo>
                <a:lnTo>
                  <a:pt x="1568357" y="1138719"/>
                </a:lnTo>
                <a:lnTo>
                  <a:pt x="1582428" y="1093290"/>
                </a:lnTo>
                <a:lnTo>
                  <a:pt x="1594110" y="1046781"/>
                </a:lnTo>
                <a:lnTo>
                  <a:pt x="1603328" y="999271"/>
                </a:lnTo>
                <a:lnTo>
                  <a:pt x="1610006" y="950840"/>
                </a:lnTo>
                <a:lnTo>
                  <a:pt x="1614069" y="901568"/>
                </a:lnTo>
                <a:lnTo>
                  <a:pt x="1615440" y="851534"/>
                </a:lnTo>
                <a:lnTo>
                  <a:pt x="1614069" y="801501"/>
                </a:lnTo>
                <a:lnTo>
                  <a:pt x="1610006" y="752229"/>
                </a:lnTo>
                <a:lnTo>
                  <a:pt x="1603328" y="703798"/>
                </a:lnTo>
                <a:lnTo>
                  <a:pt x="1594110" y="656288"/>
                </a:lnTo>
                <a:lnTo>
                  <a:pt x="1582428" y="609779"/>
                </a:lnTo>
                <a:lnTo>
                  <a:pt x="1568357" y="564350"/>
                </a:lnTo>
                <a:lnTo>
                  <a:pt x="1551973" y="520082"/>
                </a:lnTo>
                <a:lnTo>
                  <a:pt x="1533352" y="477055"/>
                </a:lnTo>
                <a:lnTo>
                  <a:pt x="1512570" y="435348"/>
                </a:lnTo>
                <a:lnTo>
                  <a:pt x="1489702" y="395041"/>
                </a:lnTo>
                <a:lnTo>
                  <a:pt x="1464824" y="356214"/>
                </a:lnTo>
                <a:lnTo>
                  <a:pt x="1438011" y="318946"/>
                </a:lnTo>
                <a:lnTo>
                  <a:pt x="1409340" y="283319"/>
                </a:lnTo>
                <a:lnTo>
                  <a:pt x="1378886" y="249412"/>
                </a:lnTo>
                <a:lnTo>
                  <a:pt x="1346725" y="217304"/>
                </a:lnTo>
                <a:lnTo>
                  <a:pt x="1312932" y="187075"/>
                </a:lnTo>
                <a:lnTo>
                  <a:pt x="1277584" y="158806"/>
                </a:lnTo>
                <a:lnTo>
                  <a:pt x="1240755" y="132575"/>
                </a:lnTo>
                <a:lnTo>
                  <a:pt x="1202522" y="108464"/>
                </a:lnTo>
                <a:lnTo>
                  <a:pt x="1162960" y="86552"/>
                </a:lnTo>
                <a:lnTo>
                  <a:pt x="1122146" y="66919"/>
                </a:lnTo>
                <a:lnTo>
                  <a:pt x="1080154" y="49644"/>
                </a:lnTo>
                <a:lnTo>
                  <a:pt x="1037060" y="34807"/>
                </a:lnTo>
                <a:lnTo>
                  <a:pt x="992941" y="22490"/>
                </a:lnTo>
                <a:lnTo>
                  <a:pt x="947872" y="12770"/>
                </a:lnTo>
                <a:lnTo>
                  <a:pt x="901928" y="5729"/>
                </a:lnTo>
                <a:lnTo>
                  <a:pt x="855185" y="1445"/>
                </a:lnTo>
                <a:lnTo>
                  <a:pt x="807720" y="0"/>
                </a:lnTo>
                <a:close/>
              </a:path>
            </a:pathLst>
          </a:custGeom>
          <a:solidFill>
            <a:srgbClr val="0020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259186" y="664844"/>
            <a:ext cx="1615440" cy="1703070"/>
          </a:xfrm>
          <a:custGeom>
            <a:avLst/>
            <a:gdLst/>
            <a:ahLst/>
            <a:cxnLst/>
            <a:rect l="l" t="t" r="r" b="b"/>
            <a:pathLst>
              <a:path w="1615440" h="1703070">
                <a:moveTo>
                  <a:pt x="0" y="851534"/>
                </a:moveTo>
                <a:lnTo>
                  <a:pt x="1370" y="801501"/>
                </a:lnTo>
                <a:lnTo>
                  <a:pt x="5433" y="752229"/>
                </a:lnTo>
                <a:lnTo>
                  <a:pt x="12111" y="703798"/>
                </a:lnTo>
                <a:lnTo>
                  <a:pt x="21329" y="656288"/>
                </a:lnTo>
                <a:lnTo>
                  <a:pt x="33011" y="609779"/>
                </a:lnTo>
                <a:lnTo>
                  <a:pt x="47082" y="564350"/>
                </a:lnTo>
                <a:lnTo>
                  <a:pt x="63466" y="520082"/>
                </a:lnTo>
                <a:lnTo>
                  <a:pt x="82087" y="477055"/>
                </a:lnTo>
                <a:lnTo>
                  <a:pt x="102869" y="435348"/>
                </a:lnTo>
                <a:lnTo>
                  <a:pt x="125737" y="395041"/>
                </a:lnTo>
                <a:lnTo>
                  <a:pt x="150615" y="356214"/>
                </a:lnTo>
                <a:lnTo>
                  <a:pt x="177428" y="318946"/>
                </a:lnTo>
                <a:lnTo>
                  <a:pt x="206099" y="283319"/>
                </a:lnTo>
                <a:lnTo>
                  <a:pt x="236553" y="249412"/>
                </a:lnTo>
                <a:lnTo>
                  <a:pt x="268714" y="217304"/>
                </a:lnTo>
                <a:lnTo>
                  <a:pt x="302507" y="187075"/>
                </a:lnTo>
                <a:lnTo>
                  <a:pt x="337855" y="158806"/>
                </a:lnTo>
                <a:lnTo>
                  <a:pt x="374684" y="132575"/>
                </a:lnTo>
                <a:lnTo>
                  <a:pt x="412917" y="108464"/>
                </a:lnTo>
                <a:lnTo>
                  <a:pt x="452479" y="86552"/>
                </a:lnTo>
                <a:lnTo>
                  <a:pt x="493293" y="66919"/>
                </a:lnTo>
                <a:lnTo>
                  <a:pt x="535285" y="49644"/>
                </a:lnTo>
                <a:lnTo>
                  <a:pt x="578379" y="34807"/>
                </a:lnTo>
                <a:lnTo>
                  <a:pt x="622498" y="22490"/>
                </a:lnTo>
                <a:lnTo>
                  <a:pt x="667567" y="12770"/>
                </a:lnTo>
                <a:lnTo>
                  <a:pt x="713511" y="5729"/>
                </a:lnTo>
                <a:lnTo>
                  <a:pt x="760254" y="1445"/>
                </a:lnTo>
                <a:lnTo>
                  <a:pt x="807720" y="0"/>
                </a:lnTo>
                <a:lnTo>
                  <a:pt x="855185" y="1445"/>
                </a:lnTo>
                <a:lnTo>
                  <a:pt x="901928" y="5729"/>
                </a:lnTo>
                <a:lnTo>
                  <a:pt x="947872" y="12770"/>
                </a:lnTo>
                <a:lnTo>
                  <a:pt x="992941" y="22490"/>
                </a:lnTo>
                <a:lnTo>
                  <a:pt x="1037060" y="34807"/>
                </a:lnTo>
                <a:lnTo>
                  <a:pt x="1080154" y="49644"/>
                </a:lnTo>
                <a:lnTo>
                  <a:pt x="1122146" y="66919"/>
                </a:lnTo>
                <a:lnTo>
                  <a:pt x="1162960" y="86552"/>
                </a:lnTo>
                <a:lnTo>
                  <a:pt x="1202522" y="108464"/>
                </a:lnTo>
                <a:lnTo>
                  <a:pt x="1240755" y="132575"/>
                </a:lnTo>
                <a:lnTo>
                  <a:pt x="1277584" y="158806"/>
                </a:lnTo>
                <a:lnTo>
                  <a:pt x="1312932" y="187075"/>
                </a:lnTo>
                <a:lnTo>
                  <a:pt x="1346725" y="217304"/>
                </a:lnTo>
                <a:lnTo>
                  <a:pt x="1378886" y="249412"/>
                </a:lnTo>
                <a:lnTo>
                  <a:pt x="1409340" y="283319"/>
                </a:lnTo>
                <a:lnTo>
                  <a:pt x="1438011" y="318946"/>
                </a:lnTo>
                <a:lnTo>
                  <a:pt x="1464824" y="356214"/>
                </a:lnTo>
                <a:lnTo>
                  <a:pt x="1489702" y="395041"/>
                </a:lnTo>
                <a:lnTo>
                  <a:pt x="1512570" y="435348"/>
                </a:lnTo>
                <a:lnTo>
                  <a:pt x="1533352" y="477055"/>
                </a:lnTo>
                <a:lnTo>
                  <a:pt x="1551973" y="520082"/>
                </a:lnTo>
                <a:lnTo>
                  <a:pt x="1568357" y="564350"/>
                </a:lnTo>
                <a:lnTo>
                  <a:pt x="1582428" y="609779"/>
                </a:lnTo>
                <a:lnTo>
                  <a:pt x="1594110" y="656288"/>
                </a:lnTo>
                <a:lnTo>
                  <a:pt x="1603328" y="703798"/>
                </a:lnTo>
                <a:lnTo>
                  <a:pt x="1610006" y="752229"/>
                </a:lnTo>
                <a:lnTo>
                  <a:pt x="1614069" y="801501"/>
                </a:lnTo>
                <a:lnTo>
                  <a:pt x="1615440" y="851534"/>
                </a:lnTo>
                <a:lnTo>
                  <a:pt x="1614069" y="901568"/>
                </a:lnTo>
                <a:lnTo>
                  <a:pt x="1610006" y="950840"/>
                </a:lnTo>
                <a:lnTo>
                  <a:pt x="1603328" y="999271"/>
                </a:lnTo>
                <a:lnTo>
                  <a:pt x="1594110" y="1046781"/>
                </a:lnTo>
                <a:lnTo>
                  <a:pt x="1582428" y="1093290"/>
                </a:lnTo>
                <a:lnTo>
                  <a:pt x="1568357" y="1138719"/>
                </a:lnTo>
                <a:lnTo>
                  <a:pt x="1551973" y="1182987"/>
                </a:lnTo>
                <a:lnTo>
                  <a:pt x="1533352" y="1226014"/>
                </a:lnTo>
                <a:lnTo>
                  <a:pt x="1512570" y="1267721"/>
                </a:lnTo>
                <a:lnTo>
                  <a:pt x="1489702" y="1308028"/>
                </a:lnTo>
                <a:lnTo>
                  <a:pt x="1464824" y="1346855"/>
                </a:lnTo>
                <a:lnTo>
                  <a:pt x="1438011" y="1384123"/>
                </a:lnTo>
                <a:lnTo>
                  <a:pt x="1409340" y="1419750"/>
                </a:lnTo>
                <a:lnTo>
                  <a:pt x="1378886" y="1453657"/>
                </a:lnTo>
                <a:lnTo>
                  <a:pt x="1346725" y="1485765"/>
                </a:lnTo>
                <a:lnTo>
                  <a:pt x="1312932" y="1515994"/>
                </a:lnTo>
                <a:lnTo>
                  <a:pt x="1277584" y="1544263"/>
                </a:lnTo>
                <a:lnTo>
                  <a:pt x="1240755" y="1570494"/>
                </a:lnTo>
                <a:lnTo>
                  <a:pt x="1202522" y="1594605"/>
                </a:lnTo>
                <a:lnTo>
                  <a:pt x="1162960" y="1616517"/>
                </a:lnTo>
                <a:lnTo>
                  <a:pt x="1122146" y="1636150"/>
                </a:lnTo>
                <a:lnTo>
                  <a:pt x="1080154" y="1653425"/>
                </a:lnTo>
                <a:lnTo>
                  <a:pt x="1037060" y="1668262"/>
                </a:lnTo>
                <a:lnTo>
                  <a:pt x="992941" y="1680579"/>
                </a:lnTo>
                <a:lnTo>
                  <a:pt x="947872" y="1690299"/>
                </a:lnTo>
                <a:lnTo>
                  <a:pt x="901928" y="1697340"/>
                </a:lnTo>
                <a:lnTo>
                  <a:pt x="855185" y="1701624"/>
                </a:lnTo>
                <a:lnTo>
                  <a:pt x="807720" y="1703069"/>
                </a:lnTo>
                <a:lnTo>
                  <a:pt x="760254" y="1701624"/>
                </a:lnTo>
                <a:lnTo>
                  <a:pt x="713511" y="1697340"/>
                </a:lnTo>
                <a:lnTo>
                  <a:pt x="667567" y="1690299"/>
                </a:lnTo>
                <a:lnTo>
                  <a:pt x="622498" y="1680579"/>
                </a:lnTo>
                <a:lnTo>
                  <a:pt x="578379" y="1668262"/>
                </a:lnTo>
                <a:lnTo>
                  <a:pt x="535285" y="1653425"/>
                </a:lnTo>
                <a:lnTo>
                  <a:pt x="493293" y="1636150"/>
                </a:lnTo>
                <a:lnTo>
                  <a:pt x="452479" y="1616517"/>
                </a:lnTo>
                <a:lnTo>
                  <a:pt x="412917" y="1594605"/>
                </a:lnTo>
                <a:lnTo>
                  <a:pt x="374684" y="1570494"/>
                </a:lnTo>
                <a:lnTo>
                  <a:pt x="337855" y="1544263"/>
                </a:lnTo>
                <a:lnTo>
                  <a:pt x="302507" y="1515994"/>
                </a:lnTo>
                <a:lnTo>
                  <a:pt x="268714" y="1485765"/>
                </a:lnTo>
                <a:lnTo>
                  <a:pt x="236553" y="1453657"/>
                </a:lnTo>
                <a:lnTo>
                  <a:pt x="206099" y="1419750"/>
                </a:lnTo>
                <a:lnTo>
                  <a:pt x="177428" y="1384123"/>
                </a:lnTo>
                <a:lnTo>
                  <a:pt x="150615" y="1346855"/>
                </a:lnTo>
                <a:lnTo>
                  <a:pt x="125737" y="1308028"/>
                </a:lnTo>
                <a:lnTo>
                  <a:pt x="102869" y="1267721"/>
                </a:lnTo>
                <a:lnTo>
                  <a:pt x="82087" y="1226014"/>
                </a:lnTo>
                <a:lnTo>
                  <a:pt x="63466" y="1182987"/>
                </a:lnTo>
                <a:lnTo>
                  <a:pt x="47082" y="1138719"/>
                </a:lnTo>
                <a:lnTo>
                  <a:pt x="33011" y="1093290"/>
                </a:lnTo>
                <a:lnTo>
                  <a:pt x="21329" y="1046781"/>
                </a:lnTo>
                <a:lnTo>
                  <a:pt x="12111" y="999271"/>
                </a:lnTo>
                <a:lnTo>
                  <a:pt x="5433" y="950840"/>
                </a:lnTo>
                <a:lnTo>
                  <a:pt x="1370" y="901568"/>
                </a:lnTo>
                <a:lnTo>
                  <a:pt x="0" y="851534"/>
                </a:lnTo>
                <a:close/>
              </a:path>
            </a:pathLst>
          </a:custGeom>
          <a:ln w="12700">
            <a:solidFill>
              <a:srgbClr val="0015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0625581" y="1297940"/>
            <a:ext cx="883285" cy="441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6637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Social  Em</a:t>
            </a: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tional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253471" y="5912611"/>
            <a:ext cx="1592580" cy="135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Source: 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  <a:hlinkClick r:id="rId3"/>
              </a:rPr>
              <a:t>www.schoolcounselor.org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1694" y="138938"/>
            <a:ext cx="10144506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200" spc="-5" dirty="0">
                <a:solidFill>
                  <a:srgbClr val="001F69"/>
                </a:solidFill>
                <a:latin typeface="Franklin Gothic Medium"/>
                <a:cs typeface="Franklin Gothic Medium"/>
              </a:rPr>
              <a:t>ASCA Student Standards:  </a:t>
            </a:r>
            <a:br>
              <a:rPr lang="en-US" sz="3200" spc="-5" dirty="0">
                <a:solidFill>
                  <a:srgbClr val="001F69"/>
                </a:solidFill>
                <a:latin typeface="Franklin Gothic Medium"/>
                <a:cs typeface="Franklin Gothic Medium"/>
              </a:rPr>
            </a:br>
            <a:r>
              <a:rPr lang="en-US" sz="3200" spc="-5" dirty="0">
                <a:solidFill>
                  <a:srgbClr val="001F69"/>
                </a:solidFill>
                <a:latin typeface="Franklin Gothic Medium"/>
                <a:cs typeface="Franklin Gothic Medium"/>
              </a:rPr>
              <a:t>Mindsets &amp; Behaviors for Student Success</a:t>
            </a:r>
            <a:endParaRPr sz="3200" dirty="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20724" y="1777745"/>
            <a:ext cx="9750552" cy="36530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277856" y="6519164"/>
            <a:ext cx="1732914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Credit:  </a:t>
            </a:r>
            <a:r>
              <a:rPr sz="900" dirty="0">
                <a:latin typeface="Arial"/>
                <a:cs typeface="Arial"/>
              </a:rPr>
              <a:t>Getty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Images/iStockphoto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1694" y="138938"/>
            <a:ext cx="8239506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200" spc="-5" dirty="0">
                <a:solidFill>
                  <a:srgbClr val="001F69"/>
                </a:solidFill>
                <a:latin typeface="Franklin Gothic Medium"/>
                <a:cs typeface="Franklin Gothic Medium"/>
              </a:rPr>
              <a:t>ASCA Student Standards:  </a:t>
            </a:r>
            <a:br>
              <a:rPr lang="en-US" sz="3200" spc="-5" dirty="0">
                <a:solidFill>
                  <a:srgbClr val="001F69"/>
                </a:solidFill>
                <a:latin typeface="Franklin Gothic Medium"/>
                <a:cs typeface="Franklin Gothic Medium"/>
              </a:rPr>
            </a:br>
            <a:r>
              <a:rPr lang="en-US" sz="3200" spc="-5" dirty="0">
                <a:solidFill>
                  <a:srgbClr val="001F69"/>
                </a:solidFill>
                <a:latin typeface="Franklin Gothic Medium"/>
                <a:cs typeface="Franklin Gothic Medium"/>
              </a:rPr>
              <a:t>Mindsets &amp; Behaviors for Student Success</a:t>
            </a:r>
            <a:endParaRPr sz="3200" dirty="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9119" y="1488440"/>
            <a:ext cx="10875010" cy="43524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spc="-5" dirty="0">
                <a:latin typeface="Franklin Gothic Medium"/>
                <a:cs typeface="Franklin Gothic Medium"/>
              </a:rPr>
              <a:t>The ASCA</a:t>
            </a:r>
            <a:r>
              <a:rPr lang="en-US" sz="2800" spc="-5" dirty="0">
                <a:latin typeface="Franklin Gothic Medium"/>
                <a:cs typeface="Franklin Gothic Medium"/>
              </a:rPr>
              <a:t> Student Standards: </a:t>
            </a:r>
            <a:r>
              <a:rPr sz="2800" spc="-5" dirty="0">
                <a:latin typeface="Franklin Gothic Medium"/>
                <a:cs typeface="Franklin Gothic Medium"/>
              </a:rPr>
              <a:t> Mindsets </a:t>
            </a:r>
            <a:r>
              <a:rPr sz="2800" dirty="0">
                <a:latin typeface="Franklin Gothic Medium"/>
                <a:cs typeface="Franklin Gothic Medium"/>
              </a:rPr>
              <a:t>&amp; </a:t>
            </a:r>
            <a:r>
              <a:rPr sz="2800" spc="-5" dirty="0">
                <a:latin typeface="Franklin Gothic Medium"/>
                <a:cs typeface="Franklin Gothic Medium"/>
              </a:rPr>
              <a:t>Behaviors </a:t>
            </a:r>
            <a:r>
              <a:rPr sz="2800" dirty="0">
                <a:latin typeface="Franklin Gothic Medium"/>
                <a:cs typeface="Franklin Gothic Medium"/>
              </a:rPr>
              <a:t>for </a:t>
            </a:r>
            <a:r>
              <a:rPr sz="2800" spc="-5" dirty="0">
                <a:latin typeface="Franklin Gothic Medium"/>
                <a:cs typeface="Franklin Gothic Medium"/>
              </a:rPr>
              <a:t>Student Success: </a:t>
            </a:r>
            <a:r>
              <a:rPr sz="2800" dirty="0">
                <a:latin typeface="Franklin Gothic Medium"/>
                <a:cs typeface="Franklin Gothic Medium"/>
              </a:rPr>
              <a:t>K-12 </a:t>
            </a:r>
            <a:r>
              <a:rPr sz="2800" spc="-5" dirty="0">
                <a:latin typeface="Franklin Gothic Medium"/>
                <a:cs typeface="Franklin Gothic Medium"/>
              </a:rPr>
              <a:t>College-</a:t>
            </a:r>
            <a:r>
              <a:rPr lang="en-US" sz="2800" spc="-5" dirty="0">
                <a:latin typeface="Franklin Gothic Medium"/>
                <a:cs typeface="Franklin Gothic Medium"/>
              </a:rPr>
              <a:t>, Career- and Life-</a:t>
            </a:r>
            <a:r>
              <a:rPr sz="2800" dirty="0">
                <a:latin typeface="Franklin Gothic Medium"/>
                <a:cs typeface="Franklin Gothic Medium"/>
              </a:rPr>
              <a:t>Readiness</a:t>
            </a:r>
            <a:r>
              <a:rPr lang="en-US" sz="2800" dirty="0">
                <a:latin typeface="Franklin Gothic Medium"/>
                <a:cs typeface="Franklin Gothic Medium"/>
              </a:rPr>
              <a:t> Standards</a:t>
            </a:r>
            <a:r>
              <a:rPr sz="2800" dirty="0">
                <a:latin typeface="Franklin Gothic Medium"/>
                <a:cs typeface="Franklin Gothic Medium"/>
              </a:rPr>
              <a:t> for Every </a:t>
            </a:r>
            <a:r>
              <a:rPr sz="2800" spc="-5" dirty="0">
                <a:latin typeface="Franklin Gothic Medium"/>
                <a:cs typeface="Franklin Gothic Medium"/>
              </a:rPr>
              <a:t>Student </a:t>
            </a:r>
            <a:r>
              <a:rPr sz="2800" dirty="0">
                <a:latin typeface="Franklin Gothic Medium"/>
                <a:cs typeface="Franklin Gothic Medium"/>
              </a:rPr>
              <a:t>describe </a:t>
            </a:r>
            <a:r>
              <a:rPr sz="2800" spc="-5" dirty="0">
                <a:latin typeface="Franklin Gothic Medium"/>
                <a:cs typeface="Franklin Gothic Medium"/>
              </a:rPr>
              <a:t>the knowledge, </a:t>
            </a:r>
            <a:r>
              <a:rPr lang="en-US" sz="2800" spc="-5" dirty="0">
                <a:latin typeface="Franklin Gothic Medium"/>
                <a:cs typeface="Franklin Gothic Medium"/>
              </a:rPr>
              <a:t>attitudes, and skills </a:t>
            </a:r>
            <a:r>
              <a:rPr sz="2800" spc="-5" dirty="0">
                <a:latin typeface="Franklin Gothic Medium"/>
                <a:cs typeface="Franklin Gothic Medium"/>
              </a:rPr>
              <a:t>students </a:t>
            </a:r>
            <a:r>
              <a:rPr sz="2800" dirty="0">
                <a:latin typeface="Franklin Gothic Medium"/>
                <a:cs typeface="Franklin Gothic Medium"/>
              </a:rPr>
              <a:t>need </a:t>
            </a:r>
            <a:r>
              <a:rPr sz="2800" spc="-5" dirty="0">
                <a:latin typeface="Franklin Gothic Medium"/>
                <a:cs typeface="Franklin Gothic Medium"/>
              </a:rPr>
              <a:t>to </a:t>
            </a:r>
            <a:r>
              <a:rPr sz="2800" dirty="0">
                <a:latin typeface="Franklin Gothic Medium"/>
                <a:cs typeface="Franklin Gothic Medium"/>
              </a:rPr>
              <a:t>achieve academic </a:t>
            </a:r>
            <a:r>
              <a:rPr sz="2800" spc="-5" dirty="0">
                <a:latin typeface="Franklin Gothic Medium"/>
                <a:cs typeface="Franklin Gothic Medium"/>
              </a:rPr>
              <a:t>success, </a:t>
            </a:r>
            <a:r>
              <a:rPr sz="2800" dirty="0">
                <a:latin typeface="Franklin Gothic Medium"/>
                <a:cs typeface="Franklin Gothic Medium"/>
              </a:rPr>
              <a:t>college and  </a:t>
            </a:r>
            <a:r>
              <a:rPr sz="2800" spc="-5" dirty="0">
                <a:latin typeface="Franklin Gothic Medium"/>
                <a:cs typeface="Franklin Gothic Medium"/>
              </a:rPr>
              <a:t>career </a:t>
            </a:r>
            <a:r>
              <a:rPr sz="2800" dirty="0">
                <a:latin typeface="Franklin Gothic Medium"/>
                <a:cs typeface="Franklin Gothic Medium"/>
              </a:rPr>
              <a:t>readiness and </a:t>
            </a:r>
            <a:r>
              <a:rPr sz="2800" spc="-5" dirty="0">
                <a:latin typeface="Franklin Gothic Medium"/>
                <a:cs typeface="Franklin Gothic Medium"/>
              </a:rPr>
              <a:t>social/emotional</a:t>
            </a:r>
            <a:r>
              <a:rPr sz="2800" spc="-70" dirty="0">
                <a:latin typeface="Franklin Gothic Medium"/>
                <a:cs typeface="Franklin Gothic Medium"/>
              </a:rPr>
              <a:t> </a:t>
            </a:r>
            <a:r>
              <a:rPr sz="2800" spc="-5" dirty="0">
                <a:latin typeface="Franklin Gothic Medium"/>
                <a:cs typeface="Franklin Gothic Medium"/>
              </a:rPr>
              <a:t>development.</a:t>
            </a:r>
            <a:endParaRPr sz="2800" dirty="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12700" marR="790575">
              <a:lnSpc>
                <a:spcPct val="100000"/>
              </a:lnSpc>
            </a:pPr>
            <a:r>
              <a:rPr lang="en-US" sz="2800" spc="-5" dirty="0">
                <a:latin typeface="Franklin Gothic Medium"/>
                <a:cs typeface="Franklin Gothic Medium"/>
              </a:rPr>
              <a:t>The standards are based on a survey of research and best practices in student achievement from a wide array of educational standards and efforts.</a:t>
            </a:r>
            <a:endParaRPr sz="2800" dirty="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72600" y="6472841"/>
            <a:ext cx="254889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Source: 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  <a:hlinkClick r:id="rId2"/>
              </a:rPr>
              <a:t>www.schoolcounselor.org</a:t>
            </a:r>
            <a:r>
              <a:rPr lang="en-US" sz="800" spc="-5" dirty="0">
                <a:latin typeface="Arial"/>
                <a:cs typeface="Arial"/>
              </a:rPr>
              <a:t>    </a:t>
            </a:r>
          </a:p>
          <a:p>
            <a:pPr marL="12700">
              <a:lnSpc>
                <a:spcPct val="100000"/>
              </a:lnSpc>
            </a:pPr>
            <a:r>
              <a:rPr lang="en-US" sz="800" spc="-5" dirty="0">
                <a:latin typeface="Arial"/>
                <a:cs typeface="Arial"/>
              </a:rPr>
              <a:t> </a:t>
            </a:r>
            <a:r>
              <a:rPr lang="en-US" sz="800" dirty="0">
                <a:hlinkClick r:id="rId3"/>
              </a:rPr>
              <a:t>Mindsets-Behaviors.pdf (schoolcounselor.org)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1694" y="138938"/>
            <a:ext cx="8391906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200" spc="-5" dirty="0">
                <a:solidFill>
                  <a:srgbClr val="001F69"/>
                </a:solidFill>
                <a:latin typeface="Franklin Gothic Medium"/>
                <a:cs typeface="Franklin Gothic Medium"/>
              </a:rPr>
              <a:t>ASCA Student Standards:  </a:t>
            </a:r>
            <a:br>
              <a:rPr lang="en-US" sz="3200" spc="-5" dirty="0">
                <a:solidFill>
                  <a:srgbClr val="001F69"/>
                </a:solidFill>
                <a:latin typeface="Franklin Gothic Medium"/>
                <a:cs typeface="Franklin Gothic Medium"/>
              </a:rPr>
            </a:br>
            <a:r>
              <a:rPr lang="en-US" sz="3200" spc="-5" dirty="0">
                <a:solidFill>
                  <a:srgbClr val="001F69"/>
                </a:solidFill>
                <a:latin typeface="Franklin Gothic Medium"/>
                <a:cs typeface="Franklin Gothic Medium"/>
              </a:rPr>
              <a:t>Mindsets &amp; Behaviors for Student Success</a:t>
            </a:r>
            <a:endParaRPr sz="3200" dirty="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10978" y="6491478"/>
            <a:ext cx="1780539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Source:</a:t>
            </a:r>
            <a:r>
              <a:rPr sz="900" spc="2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  <a:hlinkClick r:id="rId2"/>
              </a:rPr>
              <a:t>www.schoolcounselor.org</a:t>
            </a:r>
            <a:endParaRPr sz="900">
              <a:latin typeface="Arial"/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55BF68-005C-4EE5-AE1E-963E8618D1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730" r="925" b="-339"/>
          <a:stretch/>
        </p:blipFill>
        <p:spPr>
          <a:xfrm>
            <a:off x="914400" y="2362200"/>
            <a:ext cx="10419024" cy="237410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1694" y="138938"/>
            <a:ext cx="8620506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200" spc="-5" dirty="0">
                <a:solidFill>
                  <a:srgbClr val="001F69"/>
                </a:solidFill>
                <a:latin typeface="Franklin Gothic Medium"/>
                <a:cs typeface="Franklin Gothic Medium"/>
              </a:rPr>
              <a:t>ASCA Student Standards:  </a:t>
            </a:r>
            <a:br>
              <a:rPr lang="en-US" sz="3200" spc="-5" dirty="0">
                <a:solidFill>
                  <a:srgbClr val="001F69"/>
                </a:solidFill>
                <a:latin typeface="Franklin Gothic Medium"/>
                <a:cs typeface="Franklin Gothic Medium"/>
              </a:rPr>
            </a:br>
            <a:r>
              <a:rPr lang="en-US" sz="3200" spc="-5" dirty="0">
                <a:solidFill>
                  <a:srgbClr val="001F69"/>
                </a:solidFill>
                <a:latin typeface="Franklin Gothic Medium"/>
                <a:cs typeface="Franklin Gothic Medium"/>
              </a:rPr>
              <a:t>Mindsets &amp; Behaviors for Student Success</a:t>
            </a:r>
            <a:endParaRPr sz="3200" dirty="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10621" y="6634480"/>
            <a:ext cx="1780539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Source:</a:t>
            </a:r>
            <a:r>
              <a:rPr sz="900" spc="2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  <a:hlinkClick r:id="rId2"/>
              </a:rPr>
              <a:t>www.schoolcounselor.org</a:t>
            </a:r>
            <a:endParaRPr sz="900">
              <a:latin typeface="Arial"/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AEB7F8-BDC4-498F-893A-7201144D67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219200"/>
            <a:ext cx="6263331" cy="52911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DE Colors">
      <a:dk1>
        <a:sysClr val="windowText" lastClr="000000"/>
      </a:dk1>
      <a:lt1>
        <a:sysClr val="window" lastClr="FFFFFF"/>
      </a:lt1>
      <a:dk2>
        <a:srgbClr val="FFFFFF"/>
      </a:dk2>
      <a:lt2>
        <a:srgbClr val="FFFFFF"/>
      </a:lt2>
      <a:accent1>
        <a:srgbClr val="012169"/>
      </a:accent1>
      <a:accent2>
        <a:srgbClr val="BF0D3E"/>
      </a:accent2>
      <a:accent3>
        <a:srgbClr val="FCAF17"/>
      </a:accent3>
      <a:accent4>
        <a:srgbClr val="D0CECE"/>
      </a:accent4>
      <a:accent5>
        <a:srgbClr val="AEABAB"/>
      </a:accent5>
      <a:accent6>
        <a:srgbClr val="FFFFFF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9167</Words>
  <Application>Microsoft Office PowerPoint</Application>
  <PresentationFormat>Widescreen</PresentationFormat>
  <Paragraphs>925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Arial Narrow</vt:lpstr>
      <vt:lpstr>Calibri</vt:lpstr>
      <vt:lpstr>Century Gothic</vt:lpstr>
      <vt:lpstr>Franklin Gothic Medium</vt:lpstr>
      <vt:lpstr>Times New Roman</vt:lpstr>
      <vt:lpstr>Office Theme</vt:lpstr>
      <vt:lpstr>Office Theme</vt:lpstr>
      <vt:lpstr>PowerPoint Presentation</vt:lpstr>
      <vt:lpstr>ADE School Counselor Specialist</vt:lpstr>
      <vt:lpstr>Objectives for Today</vt:lpstr>
      <vt:lpstr>Arizona Career Literacy Standards</vt:lpstr>
      <vt:lpstr>PowerPoint Presentation</vt:lpstr>
      <vt:lpstr>ASCA Student Standards:   Mindsets &amp; Behaviors for Student Success</vt:lpstr>
      <vt:lpstr>ASCA Student Standards:   Mindsets &amp; Behaviors for Student Success</vt:lpstr>
      <vt:lpstr>ASCA Student Standards:   Mindsets &amp; Behaviors for Student Success</vt:lpstr>
      <vt:lpstr>ASCA Student Standards:   Mindsets &amp; Behaviors for Student Success</vt:lpstr>
      <vt:lpstr>Career Conversation Starters - Premises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Implementation Ideas</vt:lpstr>
      <vt:lpstr>Resources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O'Neil, Emily</dc:creator>
  <cp:lastModifiedBy>Nolasco, Amanda</cp:lastModifiedBy>
  <cp:revision>2</cp:revision>
  <dcterms:created xsi:type="dcterms:W3CDTF">2021-07-20T08:21:55Z</dcterms:created>
  <dcterms:modified xsi:type="dcterms:W3CDTF">2021-09-24T22:12:13Z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2021-07-20T00:00:00Z</vt:filetime>
  </property>
</Properties>
</file>