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6"/>
  </p:notesMasterIdLst>
  <p:sldIdLst>
    <p:sldId id="256" r:id="rId6"/>
    <p:sldId id="262" r:id="rId7"/>
    <p:sldId id="263" r:id="rId8"/>
    <p:sldId id="273" r:id="rId9"/>
    <p:sldId id="270" r:id="rId10"/>
    <p:sldId id="284" r:id="rId11"/>
    <p:sldId id="279" r:id="rId12"/>
    <p:sldId id="276" r:id="rId13"/>
    <p:sldId id="271" r:id="rId14"/>
    <p:sldId id="283" r:id="rId15"/>
    <p:sldId id="282" r:id="rId16"/>
    <p:sldId id="277" r:id="rId17"/>
    <p:sldId id="272" r:id="rId18"/>
    <p:sldId id="285" r:id="rId19"/>
    <p:sldId id="281" r:id="rId20"/>
    <p:sldId id="278" r:id="rId21"/>
    <p:sldId id="286" r:id="rId22"/>
    <p:sldId id="269" r:id="rId23"/>
    <p:sldId id="287" r:id="rId24"/>
    <p:sldId id="288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lak, Callie" initials="KC" lastIdx="6" clrIdx="0">
    <p:extLst>
      <p:ext uri="{19B8F6BF-5375-455C-9EA6-DF929625EA0E}">
        <p15:presenceInfo xmlns:p15="http://schemas.microsoft.com/office/powerpoint/2012/main" userId="S-1-5-21-1871644240-2858738320-1929807923-133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0120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A7953-6327-4A8E-97CD-6375D818909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E8E37-5A06-45A7-B5DE-7CD41CD9843D}">
      <dgm:prSet phldrT="[Text]"/>
      <dgm:spPr/>
      <dgm:t>
        <a:bodyPr/>
        <a:lstStyle/>
        <a:p>
          <a:r>
            <a:rPr lang="en-US" dirty="0"/>
            <a:t>Career Awareness </a:t>
          </a:r>
        </a:p>
        <a:p>
          <a:r>
            <a:rPr lang="en-US" dirty="0"/>
            <a:t>K-4</a:t>
          </a:r>
        </a:p>
      </dgm:t>
    </dgm:pt>
    <dgm:pt modelId="{B689013B-83E2-4E81-B4C3-2AB67F1078C3}" type="parTrans" cxnId="{954E013C-0E85-44E3-8CE7-1D9C4E951C77}">
      <dgm:prSet/>
      <dgm:spPr/>
      <dgm:t>
        <a:bodyPr/>
        <a:lstStyle/>
        <a:p>
          <a:endParaRPr lang="en-US"/>
        </a:p>
      </dgm:t>
    </dgm:pt>
    <dgm:pt modelId="{C03C4CBB-E544-42AF-B09D-0A4B180F9665}" type="sibTrans" cxnId="{954E013C-0E85-44E3-8CE7-1D9C4E951C77}">
      <dgm:prSet/>
      <dgm:spPr/>
      <dgm:t>
        <a:bodyPr/>
        <a:lstStyle/>
        <a:p>
          <a:endParaRPr lang="en-US"/>
        </a:p>
      </dgm:t>
    </dgm:pt>
    <dgm:pt modelId="{98EAE0C0-C3A0-4BBE-AD79-6EFCB893FD0F}">
      <dgm:prSet phldrT="[Text]"/>
      <dgm:spPr/>
      <dgm:t>
        <a:bodyPr/>
        <a:lstStyle/>
        <a:p>
          <a:r>
            <a:rPr lang="en-US" dirty="0"/>
            <a:t>Career Exploration</a:t>
          </a:r>
        </a:p>
        <a:p>
          <a:r>
            <a:rPr lang="en-US"/>
            <a:t>5-8</a:t>
          </a:r>
          <a:endParaRPr lang="en-US" dirty="0"/>
        </a:p>
      </dgm:t>
    </dgm:pt>
    <dgm:pt modelId="{08F5310F-6F02-4799-8BB2-FFCC9052D205}" type="parTrans" cxnId="{5D11F959-6D73-4FD1-B8F2-DC0AFD54D8B1}">
      <dgm:prSet/>
      <dgm:spPr/>
      <dgm:t>
        <a:bodyPr/>
        <a:lstStyle/>
        <a:p>
          <a:endParaRPr lang="en-US"/>
        </a:p>
      </dgm:t>
    </dgm:pt>
    <dgm:pt modelId="{EEC4CB78-4F56-4A6A-A5F3-406DC005A751}" type="sibTrans" cxnId="{5D11F959-6D73-4FD1-B8F2-DC0AFD54D8B1}">
      <dgm:prSet/>
      <dgm:spPr/>
      <dgm:t>
        <a:bodyPr/>
        <a:lstStyle/>
        <a:p>
          <a:endParaRPr lang="en-US"/>
        </a:p>
      </dgm:t>
    </dgm:pt>
    <dgm:pt modelId="{373294F5-C0C5-48B9-96D4-236B2ED625AB}">
      <dgm:prSet phldrT="[Text]"/>
      <dgm:spPr/>
      <dgm:t>
        <a:bodyPr/>
        <a:lstStyle/>
        <a:p>
          <a:r>
            <a:rPr lang="en-US" dirty="0"/>
            <a:t>Career Development &amp; Preparation</a:t>
          </a:r>
        </a:p>
        <a:p>
          <a:r>
            <a:rPr lang="en-US" dirty="0"/>
            <a:t>9-12</a:t>
          </a:r>
        </a:p>
      </dgm:t>
    </dgm:pt>
    <dgm:pt modelId="{76E4D389-A37B-4CDE-9756-F3F2D3E62942}" type="parTrans" cxnId="{28E7E995-7B9C-4F5C-884A-59437EE52CFD}">
      <dgm:prSet/>
      <dgm:spPr/>
      <dgm:t>
        <a:bodyPr/>
        <a:lstStyle/>
        <a:p>
          <a:endParaRPr lang="en-US"/>
        </a:p>
      </dgm:t>
    </dgm:pt>
    <dgm:pt modelId="{4F15AF3A-4338-4A4A-8974-98C61B7BB152}" type="sibTrans" cxnId="{28E7E995-7B9C-4F5C-884A-59437EE52CFD}">
      <dgm:prSet/>
      <dgm:spPr/>
      <dgm:t>
        <a:bodyPr/>
        <a:lstStyle/>
        <a:p>
          <a:endParaRPr lang="en-US"/>
        </a:p>
      </dgm:t>
    </dgm:pt>
    <dgm:pt modelId="{8815742F-7110-4E5C-A02D-15C1816FCBAE}" type="pres">
      <dgm:prSet presAssocID="{EC5A7953-6327-4A8E-97CD-6375D818909B}" presName="rootnode" presStyleCnt="0">
        <dgm:presLayoutVars>
          <dgm:chMax/>
          <dgm:chPref/>
          <dgm:dir/>
          <dgm:animLvl val="lvl"/>
        </dgm:presLayoutVars>
      </dgm:prSet>
      <dgm:spPr/>
    </dgm:pt>
    <dgm:pt modelId="{ABEC0E6A-978A-44A6-9AC5-63F4C9A1735B}" type="pres">
      <dgm:prSet presAssocID="{137E8E37-5A06-45A7-B5DE-7CD41CD9843D}" presName="composite" presStyleCnt="0"/>
      <dgm:spPr/>
    </dgm:pt>
    <dgm:pt modelId="{D636A9AF-7199-43AC-AF3B-628E78A182AA}" type="pres">
      <dgm:prSet presAssocID="{137E8E37-5A06-45A7-B5DE-7CD41CD9843D}" presName="LShape" presStyleLbl="alignNode1" presStyleIdx="0" presStyleCnt="5"/>
      <dgm:spPr/>
    </dgm:pt>
    <dgm:pt modelId="{DD896957-6D69-4468-A148-8B5CB2E9AECD}" type="pres">
      <dgm:prSet presAssocID="{137E8E37-5A06-45A7-B5DE-7CD41CD9843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D566911-E98E-46FB-A6BF-7A01957DE7C1}" type="pres">
      <dgm:prSet presAssocID="{137E8E37-5A06-45A7-B5DE-7CD41CD9843D}" presName="Triangle" presStyleLbl="alignNode1" presStyleIdx="1" presStyleCnt="5"/>
      <dgm:spPr/>
    </dgm:pt>
    <dgm:pt modelId="{BCCDA033-BE64-4DE1-8589-136F9C663B74}" type="pres">
      <dgm:prSet presAssocID="{C03C4CBB-E544-42AF-B09D-0A4B180F9665}" presName="sibTrans" presStyleCnt="0"/>
      <dgm:spPr/>
    </dgm:pt>
    <dgm:pt modelId="{39E61612-98A6-449E-924A-787EC1E78C75}" type="pres">
      <dgm:prSet presAssocID="{C03C4CBB-E544-42AF-B09D-0A4B180F9665}" presName="space" presStyleCnt="0"/>
      <dgm:spPr/>
    </dgm:pt>
    <dgm:pt modelId="{66F72C5B-F4FA-4D61-B3B3-9AF00727B57E}" type="pres">
      <dgm:prSet presAssocID="{98EAE0C0-C3A0-4BBE-AD79-6EFCB893FD0F}" presName="composite" presStyleCnt="0"/>
      <dgm:spPr/>
    </dgm:pt>
    <dgm:pt modelId="{CBE7495B-BDE2-47B8-8B05-0B833893FF30}" type="pres">
      <dgm:prSet presAssocID="{98EAE0C0-C3A0-4BBE-AD79-6EFCB893FD0F}" presName="LShape" presStyleLbl="alignNode1" presStyleIdx="2" presStyleCnt="5"/>
      <dgm:spPr/>
    </dgm:pt>
    <dgm:pt modelId="{A58AB17A-1B15-422C-9934-2FD09209DEC3}" type="pres">
      <dgm:prSet presAssocID="{98EAE0C0-C3A0-4BBE-AD79-6EFCB893FD0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33F3CE4-A315-4744-A2EB-07E6A3E6C7B0}" type="pres">
      <dgm:prSet presAssocID="{98EAE0C0-C3A0-4BBE-AD79-6EFCB893FD0F}" presName="Triangle" presStyleLbl="alignNode1" presStyleIdx="3" presStyleCnt="5"/>
      <dgm:spPr/>
    </dgm:pt>
    <dgm:pt modelId="{9F1AF613-B635-4EB3-8479-AA4AC326F20E}" type="pres">
      <dgm:prSet presAssocID="{EEC4CB78-4F56-4A6A-A5F3-406DC005A751}" presName="sibTrans" presStyleCnt="0"/>
      <dgm:spPr/>
    </dgm:pt>
    <dgm:pt modelId="{2F31D500-DAC0-4691-AFBF-76610391ECE2}" type="pres">
      <dgm:prSet presAssocID="{EEC4CB78-4F56-4A6A-A5F3-406DC005A751}" presName="space" presStyleCnt="0"/>
      <dgm:spPr/>
    </dgm:pt>
    <dgm:pt modelId="{B86B4A7A-A939-4F1A-8F9A-5AB6113ABD89}" type="pres">
      <dgm:prSet presAssocID="{373294F5-C0C5-48B9-96D4-236B2ED625AB}" presName="composite" presStyleCnt="0"/>
      <dgm:spPr/>
    </dgm:pt>
    <dgm:pt modelId="{651102ED-BACD-449D-BF3F-FBF580EA3E8A}" type="pres">
      <dgm:prSet presAssocID="{373294F5-C0C5-48B9-96D4-236B2ED625AB}" presName="LShape" presStyleLbl="alignNode1" presStyleIdx="4" presStyleCnt="5"/>
      <dgm:spPr/>
    </dgm:pt>
    <dgm:pt modelId="{2C32D9CB-3FDC-476B-B820-63C74BDC1F09}" type="pres">
      <dgm:prSet presAssocID="{373294F5-C0C5-48B9-96D4-236B2ED625A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53B1C0B-414B-40D6-B27C-09F9B0E8F931}" type="presOf" srcId="{98EAE0C0-C3A0-4BBE-AD79-6EFCB893FD0F}" destId="{A58AB17A-1B15-422C-9934-2FD09209DEC3}" srcOrd="0" destOrd="0" presId="urn:microsoft.com/office/officeart/2009/3/layout/StepUpProcess"/>
    <dgm:cxn modelId="{954E013C-0E85-44E3-8CE7-1D9C4E951C77}" srcId="{EC5A7953-6327-4A8E-97CD-6375D818909B}" destId="{137E8E37-5A06-45A7-B5DE-7CD41CD9843D}" srcOrd="0" destOrd="0" parTransId="{B689013B-83E2-4E81-B4C3-2AB67F1078C3}" sibTransId="{C03C4CBB-E544-42AF-B09D-0A4B180F9665}"/>
    <dgm:cxn modelId="{59D72262-5BAF-40D1-AC05-7599874F3824}" type="presOf" srcId="{373294F5-C0C5-48B9-96D4-236B2ED625AB}" destId="{2C32D9CB-3FDC-476B-B820-63C74BDC1F09}" srcOrd="0" destOrd="0" presId="urn:microsoft.com/office/officeart/2009/3/layout/StepUpProcess"/>
    <dgm:cxn modelId="{5D11F959-6D73-4FD1-B8F2-DC0AFD54D8B1}" srcId="{EC5A7953-6327-4A8E-97CD-6375D818909B}" destId="{98EAE0C0-C3A0-4BBE-AD79-6EFCB893FD0F}" srcOrd="1" destOrd="0" parTransId="{08F5310F-6F02-4799-8BB2-FFCC9052D205}" sibTransId="{EEC4CB78-4F56-4A6A-A5F3-406DC005A751}"/>
    <dgm:cxn modelId="{28E7E995-7B9C-4F5C-884A-59437EE52CFD}" srcId="{EC5A7953-6327-4A8E-97CD-6375D818909B}" destId="{373294F5-C0C5-48B9-96D4-236B2ED625AB}" srcOrd="2" destOrd="0" parTransId="{76E4D389-A37B-4CDE-9756-F3F2D3E62942}" sibTransId="{4F15AF3A-4338-4A4A-8974-98C61B7BB152}"/>
    <dgm:cxn modelId="{257410D3-5D9F-4E92-9113-0794F1CFB786}" type="presOf" srcId="{EC5A7953-6327-4A8E-97CD-6375D818909B}" destId="{8815742F-7110-4E5C-A02D-15C1816FCBAE}" srcOrd="0" destOrd="0" presId="urn:microsoft.com/office/officeart/2009/3/layout/StepUpProcess"/>
    <dgm:cxn modelId="{61A16AEF-CC52-4CE9-9F76-23F13D2C5C8D}" type="presOf" srcId="{137E8E37-5A06-45A7-B5DE-7CD41CD9843D}" destId="{DD896957-6D69-4468-A148-8B5CB2E9AECD}" srcOrd="0" destOrd="0" presId="urn:microsoft.com/office/officeart/2009/3/layout/StepUpProcess"/>
    <dgm:cxn modelId="{C6F3AF2C-DA11-4486-A0B4-05C5799EFE42}" type="presParOf" srcId="{8815742F-7110-4E5C-A02D-15C1816FCBAE}" destId="{ABEC0E6A-978A-44A6-9AC5-63F4C9A1735B}" srcOrd="0" destOrd="0" presId="urn:microsoft.com/office/officeart/2009/3/layout/StepUpProcess"/>
    <dgm:cxn modelId="{51496935-CBC1-467B-8E0F-E73B475D472C}" type="presParOf" srcId="{ABEC0E6A-978A-44A6-9AC5-63F4C9A1735B}" destId="{D636A9AF-7199-43AC-AF3B-628E78A182AA}" srcOrd="0" destOrd="0" presId="urn:microsoft.com/office/officeart/2009/3/layout/StepUpProcess"/>
    <dgm:cxn modelId="{697A3E56-A35B-452F-B39B-9C6A9CB718D7}" type="presParOf" srcId="{ABEC0E6A-978A-44A6-9AC5-63F4C9A1735B}" destId="{DD896957-6D69-4468-A148-8B5CB2E9AECD}" srcOrd="1" destOrd="0" presId="urn:microsoft.com/office/officeart/2009/3/layout/StepUpProcess"/>
    <dgm:cxn modelId="{7C09266B-BBB4-4335-92CA-1157AB2995DE}" type="presParOf" srcId="{ABEC0E6A-978A-44A6-9AC5-63F4C9A1735B}" destId="{7D566911-E98E-46FB-A6BF-7A01957DE7C1}" srcOrd="2" destOrd="0" presId="urn:microsoft.com/office/officeart/2009/3/layout/StepUpProcess"/>
    <dgm:cxn modelId="{13C50200-7A6F-4EF0-8B9E-86B01B1AE896}" type="presParOf" srcId="{8815742F-7110-4E5C-A02D-15C1816FCBAE}" destId="{BCCDA033-BE64-4DE1-8589-136F9C663B74}" srcOrd="1" destOrd="0" presId="urn:microsoft.com/office/officeart/2009/3/layout/StepUpProcess"/>
    <dgm:cxn modelId="{A0C64DEE-AB3D-4001-BCA4-BA47143E4CF1}" type="presParOf" srcId="{BCCDA033-BE64-4DE1-8589-136F9C663B74}" destId="{39E61612-98A6-449E-924A-787EC1E78C75}" srcOrd="0" destOrd="0" presId="urn:microsoft.com/office/officeart/2009/3/layout/StepUpProcess"/>
    <dgm:cxn modelId="{CB1A9ABC-F4BB-4746-B004-F0A923042135}" type="presParOf" srcId="{8815742F-7110-4E5C-A02D-15C1816FCBAE}" destId="{66F72C5B-F4FA-4D61-B3B3-9AF00727B57E}" srcOrd="2" destOrd="0" presId="urn:microsoft.com/office/officeart/2009/3/layout/StepUpProcess"/>
    <dgm:cxn modelId="{6FA70CD2-2629-41B6-9BD9-540CFFA29208}" type="presParOf" srcId="{66F72C5B-F4FA-4D61-B3B3-9AF00727B57E}" destId="{CBE7495B-BDE2-47B8-8B05-0B833893FF30}" srcOrd="0" destOrd="0" presId="urn:microsoft.com/office/officeart/2009/3/layout/StepUpProcess"/>
    <dgm:cxn modelId="{E6390D6E-2BFE-4CE7-BFA7-A23F6EB61D7E}" type="presParOf" srcId="{66F72C5B-F4FA-4D61-B3B3-9AF00727B57E}" destId="{A58AB17A-1B15-422C-9934-2FD09209DEC3}" srcOrd="1" destOrd="0" presId="urn:microsoft.com/office/officeart/2009/3/layout/StepUpProcess"/>
    <dgm:cxn modelId="{C076A7D1-EA58-40F7-9779-C92D745E7EFA}" type="presParOf" srcId="{66F72C5B-F4FA-4D61-B3B3-9AF00727B57E}" destId="{233F3CE4-A315-4744-A2EB-07E6A3E6C7B0}" srcOrd="2" destOrd="0" presId="urn:microsoft.com/office/officeart/2009/3/layout/StepUpProcess"/>
    <dgm:cxn modelId="{6AD60FB5-788F-417B-B632-405E96553150}" type="presParOf" srcId="{8815742F-7110-4E5C-A02D-15C1816FCBAE}" destId="{9F1AF613-B635-4EB3-8479-AA4AC326F20E}" srcOrd="3" destOrd="0" presId="urn:microsoft.com/office/officeart/2009/3/layout/StepUpProcess"/>
    <dgm:cxn modelId="{4A42A829-C7A7-4913-A4B5-455C371B77F7}" type="presParOf" srcId="{9F1AF613-B635-4EB3-8479-AA4AC326F20E}" destId="{2F31D500-DAC0-4691-AFBF-76610391ECE2}" srcOrd="0" destOrd="0" presId="urn:microsoft.com/office/officeart/2009/3/layout/StepUpProcess"/>
    <dgm:cxn modelId="{0F5AD040-5C3D-449B-8618-E206666380FE}" type="presParOf" srcId="{8815742F-7110-4E5C-A02D-15C1816FCBAE}" destId="{B86B4A7A-A939-4F1A-8F9A-5AB6113ABD89}" srcOrd="4" destOrd="0" presId="urn:microsoft.com/office/officeart/2009/3/layout/StepUpProcess"/>
    <dgm:cxn modelId="{B82EC8DE-F493-47F8-A236-7001648EEAB7}" type="presParOf" srcId="{B86B4A7A-A939-4F1A-8F9A-5AB6113ABD89}" destId="{651102ED-BACD-449D-BF3F-FBF580EA3E8A}" srcOrd="0" destOrd="0" presId="urn:microsoft.com/office/officeart/2009/3/layout/StepUpProcess"/>
    <dgm:cxn modelId="{C2C96D8B-4E1F-4034-A0B3-D51869819E43}" type="presParOf" srcId="{B86B4A7A-A939-4F1A-8F9A-5AB6113ABD89}" destId="{2C32D9CB-3FDC-476B-B820-63C74BDC1F0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6A9AF-7199-43AC-AF3B-628E78A182AA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96957-6D69-4468-A148-8B5CB2E9AECD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 Awareness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K-4</a:t>
          </a:r>
        </a:p>
      </dsp:txBody>
      <dsp:txXfrm>
        <a:off x="190544" y="1894416"/>
        <a:ext cx="1711813" cy="1500505"/>
      </dsp:txXfrm>
    </dsp:sp>
    <dsp:sp modelId="{7D566911-E98E-46FB-A6BF-7A01957DE7C1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7495B-BDE2-47B8-8B05-0B833893FF30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B17A-1B15-422C-9934-2FD09209DEC3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 Exploration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5-8</a:t>
          </a:r>
          <a:endParaRPr lang="en-US" sz="2000" kern="1200" dirty="0"/>
        </a:p>
      </dsp:txBody>
      <dsp:txXfrm>
        <a:off x="2286138" y="1375860"/>
        <a:ext cx="1711813" cy="1500505"/>
      </dsp:txXfrm>
    </dsp:sp>
    <dsp:sp modelId="{233F3CE4-A315-4744-A2EB-07E6A3E6C7B0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102ED-BACD-449D-BF3F-FBF580EA3E8A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2D9CB-3FDC-476B-B820-63C74BDC1F09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 Development &amp; Preparation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9-12</a:t>
          </a:r>
        </a:p>
      </dsp:txBody>
      <dsp:txXfrm>
        <a:off x="4381732" y="857303"/>
        <a:ext cx="1711813" cy="150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A4FB8-1494-4BFC-A408-EEE84CF8011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4AA89-3C25-47F7-86D5-CE875558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369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F5D0255-BC20-4167-BD8F-0579AF3B6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433250"/>
            <a:ext cx="1440181" cy="1440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860800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2" y="381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8" y="325278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30" y="304800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62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2">
            <a:extLst>
              <a:ext uri="{FF2B5EF4-FFF2-40B4-BE49-F238E27FC236}">
                <a16:creationId xmlns:a16="http://schemas.microsoft.com/office/drawing/2014/main" id="{C296EBFA-48EB-4BA0-96AF-301650B212ED}"/>
              </a:ext>
            </a:extLst>
          </p:cNvPr>
          <p:cNvSpPr/>
          <p:nvPr userDrawn="1"/>
        </p:nvSpPr>
        <p:spPr>
          <a:xfrm>
            <a:off x="0" y="0"/>
            <a:ext cx="9144000" cy="73179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2;p4">
            <a:extLst>
              <a:ext uri="{FF2B5EF4-FFF2-40B4-BE49-F238E27FC236}">
                <a16:creationId xmlns:a16="http://schemas.microsoft.com/office/drawing/2014/main" id="{D04993A4-AB5C-4A33-98EC-AB8282ED59DD}"/>
              </a:ext>
            </a:extLst>
          </p:cNvPr>
          <p:cNvSpPr/>
          <p:nvPr userDrawn="1"/>
        </p:nvSpPr>
        <p:spPr>
          <a:xfrm>
            <a:off x="0" y="6773757"/>
            <a:ext cx="9144000" cy="73179"/>
          </a:xfrm>
          <a:prstGeom prst="rect">
            <a:avLst/>
          </a:prstGeom>
          <a:solidFill>
            <a:srgbClr val="BF0D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B4BE09FB-522F-4684-9ABC-2C88EC6E0B14}"/>
              </a:ext>
            </a:extLst>
          </p:cNvPr>
          <p:cNvSpPr txBox="1">
            <a:spLocks/>
          </p:cNvSpPr>
          <p:nvPr userDrawn="1"/>
        </p:nvSpPr>
        <p:spPr>
          <a:xfrm>
            <a:off x="0" y="95259"/>
            <a:ext cx="9144000" cy="1020087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F1C232"/>
              </a:buClr>
              <a:buSzPts val="4000"/>
              <a:buFont typeface="Calibri"/>
              <a:buNone/>
            </a:pPr>
            <a:endParaRPr lang="en-US" sz="2800" b="1" dirty="0">
              <a:solidFill>
                <a:srgbClr val="FCAF17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F68-6E06-44CA-9556-28EBB7305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2FB0EA-8EF7-4520-9B9E-E70B98ECFB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68C734-B1E9-459B-860A-976ED3BDFEA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24678" y="6356352"/>
            <a:ext cx="2057400" cy="365125"/>
          </a:xfrm>
        </p:spPr>
        <p:txBody>
          <a:bodyPr/>
          <a:lstStyle>
            <a:lvl1pPr>
              <a:defRPr sz="1050" b="1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32DB4-E91B-4A7C-BD96-D42F216CB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2" y="6229193"/>
            <a:ext cx="375960" cy="5012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12069"/>
          </a:solidFill>
          <a:ln>
            <a:solidFill>
              <a:srgbClr val="01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9" y="151319"/>
            <a:ext cx="70827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18" y="1580451"/>
            <a:ext cx="8446363" cy="386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4673" y="6488912"/>
            <a:ext cx="230504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zed.gov/sites/default/files/2020/12/5-8-Career-Literacy-Standard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Publications-Research/Publications/Free-ASCA-Resources/Toolkits" TargetMode="External"/><Relationship Id="rId2" Type="http://schemas.openxmlformats.org/officeDocument/2006/relationships/hyperlink" Target="http://www.azed.gov/cte/arizona-career-literac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choolcounselor.org/asca/media/asca/Publications/State_of_CTE_Career_Advising_Development_201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nolasco@azed.gov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https://forms.office.com/Pages/ResponsePage.aspx?id=y7ClWB9EukKloY_f0Fo__Em6FmkDKkNFrsQaqUTcuWhUNFdSWU1DQjk0N1UyUkRNRFlDQUJBUVhFRy4u" TargetMode="External"/><Relationship Id="rId4" Type="http://schemas.openxmlformats.org/officeDocument/2006/relationships/hyperlink" Target="http://www.azed.gov/cte/counselo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sites/default/files/2020/12/K-2-Career-Literacy-Standard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zed.gov/sites/default/files/2020/12/2-4-Career-Literacy-Standard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5ACF-58A5-430D-B548-56981423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</p:spPr>
        <p:txBody>
          <a:bodyPr/>
          <a:lstStyle/>
          <a:p>
            <a:pPr algn="ctr"/>
            <a:r>
              <a:rPr lang="en-US" dirty="0"/>
              <a:t>Arizona’s Career Literacy Standards (K-8)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6E090-9BA7-436A-86FB-0D1015797EB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292662"/>
          </a:xfrm>
        </p:spPr>
        <p:txBody>
          <a:bodyPr/>
          <a:lstStyle/>
          <a:p>
            <a:pPr algn="ctr"/>
            <a:r>
              <a:rPr lang="en-US" dirty="0"/>
              <a:t>Amanda Nolasco</a:t>
            </a:r>
          </a:p>
          <a:p>
            <a:pPr algn="ctr"/>
            <a:r>
              <a:rPr lang="en-US" dirty="0"/>
              <a:t>School Counselor Specialist</a:t>
            </a:r>
          </a:p>
          <a:p>
            <a:pPr algn="ctr"/>
            <a:r>
              <a:rPr lang="en-US" dirty="0"/>
              <a:t>Arizona Department of Education </a:t>
            </a:r>
          </a:p>
        </p:txBody>
      </p:sp>
    </p:spTree>
    <p:extLst>
      <p:ext uri="{BB962C8B-B14F-4D97-AF65-F5344CB8AC3E}">
        <p14:creationId xmlns:p14="http://schemas.microsoft.com/office/powerpoint/2010/main" val="30718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2719-F0D5-49C9-8F50-718F8D32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2-4 Career Literacy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0799-71C1-4E6B-A5C4-87D7E0ED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447098"/>
          </a:xfrm>
        </p:spPr>
        <p:txBody>
          <a:bodyPr/>
          <a:lstStyle/>
          <a:p>
            <a:r>
              <a:rPr lang="en-US" dirty="0"/>
              <a:t>1.0  Critical Thinking and Problem Solving</a:t>
            </a:r>
          </a:p>
          <a:p>
            <a:r>
              <a:rPr lang="en-US" dirty="0"/>
              <a:t>2.O  Creativity and Innovation</a:t>
            </a:r>
          </a:p>
          <a:p>
            <a:r>
              <a:rPr lang="en-US" dirty="0"/>
              <a:t>3.0  Collaboration, Teamwork, and Leadership</a:t>
            </a:r>
          </a:p>
          <a:p>
            <a:r>
              <a:rPr lang="en-US" dirty="0"/>
              <a:t>4.0  Cross- Cultural Understanding and Interpersonal            </a:t>
            </a:r>
          </a:p>
          <a:p>
            <a:r>
              <a:rPr lang="en-US" dirty="0"/>
              <a:t>        Communication  </a:t>
            </a:r>
          </a:p>
          <a:p>
            <a:r>
              <a:rPr lang="en-US" dirty="0"/>
              <a:t>5.0  Communication and Media Fluency</a:t>
            </a:r>
          </a:p>
          <a:p>
            <a:r>
              <a:rPr lang="en-US" dirty="0"/>
              <a:t>6.0  Accountability, Productivity, and Ethics</a:t>
            </a:r>
          </a:p>
          <a:p>
            <a:r>
              <a:rPr lang="en-US" dirty="0"/>
              <a:t>7.0  Describe the Fundamental Principles of Money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DBED6AE-A5B2-4FC1-A719-97D0EF830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20374"/>
            <a:ext cx="1089689" cy="10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0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413F-C22E-4E2A-8B4F-23BC0C8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2-4 Career Literacy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16050-C0B4-4064-85E9-4AB43318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29" y="1041400"/>
            <a:ext cx="5443939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B825-1022-43F6-9D61-A08A4218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2-4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4DBA5-9EC9-4138-AB70-DA22F0B58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1295400"/>
            <a:ext cx="68770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8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75DB-C47D-4BE3-AAE5-0C82CE3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5-8 Career Literacy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02492-BC9B-4872-92AD-865CA957AFBD}"/>
              </a:ext>
            </a:extLst>
          </p:cNvPr>
          <p:cNvSpPr txBox="1"/>
          <p:nvPr/>
        </p:nvSpPr>
        <p:spPr>
          <a:xfrm>
            <a:off x="744573" y="5791200"/>
            <a:ext cx="801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5-8-Career-Literacy-Standards.pdf (azed.gov)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78ED2-7F11-4904-9BBB-DA0A6C0C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1" y="1600200"/>
            <a:ext cx="805923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2719-F0D5-49C9-8F50-718F8D32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5-8 Career Literacy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0799-71C1-4E6B-A5C4-87D7E0ED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016210"/>
          </a:xfrm>
        </p:spPr>
        <p:txBody>
          <a:bodyPr/>
          <a:lstStyle/>
          <a:p>
            <a:r>
              <a:rPr lang="en-US" dirty="0"/>
              <a:t>1.0  Career Research</a:t>
            </a:r>
          </a:p>
          <a:p>
            <a:r>
              <a:rPr lang="en-US" dirty="0"/>
              <a:t>2.0  Critical Thinking and Problem Solving</a:t>
            </a:r>
          </a:p>
          <a:p>
            <a:r>
              <a:rPr lang="en-US" dirty="0"/>
              <a:t>3.0  Collaboration</a:t>
            </a:r>
          </a:p>
          <a:p>
            <a:r>
              <a:rPr lang="en-US" dirty="0"/>
              <a:t>4.0  Interpersonal Communication  </a:t>
            </a:r>
          </a:p>
          <a:p>
            <a:r>
              <a:rPr lang="en-US" dirty="0"/>
              <a:t>5.0  Technology</a:t>
            </a:r>
          </a:p>
          <a:p>
            <a:r>
              <a:rPr lang="en-US" dirty="0"/>
              <a:t>6.0  Accountability and Ethics</a:t>
            </a:r>
          </a:p>
          <a:p>
            <a:r>
              <a:rPr lang="en-US" dirty="0"/>
              <a:t>7.0  Personal Responsibility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DBED6AE-A5B2-4FC1-A719-97D0EF830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20374"/>
            <a:ext cx="1089689" cy="10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413F-C22E-4E2A-8B4F-23BC0C8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5-8 Career Literacy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64133-A761-47C9-A12B-831F4963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705600" cy="56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B825-1022-43F6-9D61-A08A4218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5-8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DCA8B-1FC8-4D97-BB4E-2660052B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1" y="865620"/>
            <a:ext cx="6238875" cy="59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9097-5924-4117-8888-6DA25E24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D184B-60AC-4D8D-AF06-C46B0CD29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 what you are already doing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Share with your teachers – see how you can collaborate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Encourage admin to work with teachers to identify these standards in their lessons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Don’t panic – these are not mandated but should guide your work in your school counseling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Scope &amp; Sequence – long term development </a:t>
            </a:r>
          </a:p>
        </p:txBody>
      </p:sp>
    </p:spTree>
    <p:extLst>
      <p:ext uri="{BB962C8B-B14F-4D97-AF65-F5344CB8AC3E}">
        <p14:creationId xmlns:p14="http://schemas.microsoft.com/office/powerpoint/2010/main" val="3714459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4FDF-01E4-4CC7-B41C-CF92AB03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98DB-0538-4A48-B939-6EFE10C2F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016210"/>
          </a:xfrm>
        </p:spPr>
        <p:txBody>
          <a:bodyPr/>
          <a:lstStyle/>
          <a:p>
            <a:r>
              <a:rPr lang="en-US" dirty="0"/>
              <a:t>ADE Career Literacy Page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www.azed.gov/cte/arizona-career-literacy</a:t>
            </a:r>
            <a:endParaRPr lang="en-US" dirty="0"/>
          </a:p>
          <a:p>
            <a:endParaRPr lang="en-US" dirty="0"/>
          </a:p>
          <a:p>
            <a:r>
              <a:rPr lang="en-US" dirty="0"/>
              <a:t>ASCA Career Conversation Starters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Toolkits &amp; Frameworks - American School Counselor Association (ASCA)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275B7F7-81FE-43A3-ADB0-A58C4CB2B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5963955"/>
            <a:ext cx="3128554" cy="6858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26841FC-033E-4B1B-9513-D1F65CC26B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11" y="5643527"/>
            <a:ext cx="975389" cy="9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0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75DB-C47D-4BE3-AAE5-0C82CE3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Bonus Article – Career Advising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C65B-0B0C-4AC7-B9D7-33D3D24BB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43020" cy="3385542"/>
          </a:xfrm>
        </p:spPr>
        <p:txBody>
          <a:bodyPr/>
          <a:lstStyle/>
          <a:p>
            <a:r>
              <a:rPr lang="en-US" dirty="0"/>
              <a:t>The State of Career and Technical Education:  Career Advising and Development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https://www.schoolcounselor.org/asca/media/asca/Publications/State_of_CTE_Career_Advising_Development_2018.pdf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793E0-33EA-47AF-81D9-5DB4456D6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62400"/>
            <a:ext cx="3505200" cy="2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4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B8554-B49C-40E1-9DB0-5EED0BBC2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429500" cy="50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2CCB-FA99-4107-9FD1-F2BC60BC6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823E-A4F5-44AC-8B17-E96C18C703C3}"/>
              </a:ext>
            </a:extLst>
          </p:cNvPr>
          <p:cNvSpPr txBox="1"/>
          <p:nvPr/>
        </p:nvSpPr>
        <p:spPr>
          <a:xfrm>
            <a:off x="242149" y="1857899"/>
            <a:ext cx="8215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B470B-28E6-4376-AC0C-1BD103AE09CE}"/>
              </a:ext>
            </a:extLst>
          </p:cNvPr>
          <p:cNvSpPr txBox="1"/>
          <p:nvPr/>
        </p:nvSpPr>
        <p:spPr>
          <a:xfrm>
            <a:off x="-61921" y="105742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AF17"/>
                </a:solidFill>
                <a:latin typeface="Arial Black" panose="020B0A04020102020204" pitchFamily="34" charset="0"/>
              </a:rPr>
              <a:t>Contact Information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12A-7FCF-4BDC-B850-E870DBCA5F8A}"/>
              </a:ext>
            </a:extLst>
          </p:cNvPr>
          <p:cNvSpPr txBox="1"/>
          <p:nvPr/>
        </p:nvSpPr>
        <p:spPr>
          <a:xfrm>
            <a:off x="1399561" y="1857899"/>
            <a:ext cx="62210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Amanda Nolasco </a:t>
            </a:r>
          </a:p>
          <a:p>
            <a:pPr algn="ctr"/>
            <a:r>
              <a:rPr lang="en-US" sz="2800" dirty="0"/>
              <a:t>School Counselor Specialist</a:t>
            </a:r>
          </a:p>
          <a:p>
            <a:pPr algn="ctr"/>
            <a:r>
              <a:rPr lang="en-US" sz="2800" dirty="0">
                <a:hlinkClick r:id="rId3"/>
              </a:rPr>
              <a:t>amanda.nolasco@azed.gov</a:t>
            </a:r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www.azed.gov/cte/counselors</a:t>
            </a:r>
            <a:endParaRPr lang="en-US" sz="2800" dirty="0"/>
          </a:p>
          <a:p>
            <a:pPr algn="ctr"/>
            <a:r>
              <a:rPr lang="en-US" sz="2800" dirty="0"/>
              <a:t>@mrs_anolasco</a:t>
            </a:r>
          </a:p>
          <a:p>
            <a:pPr algn="ctr"/>
            <a:r>
              <a:rPr lang="en-US" sz="2800" dirty="0"/>
              <a:t> Amanda Nolasco </a:t>
            </a:r>
          </a:p>
          <a:p>
            <a:pPr algn="ctr"/>
            <a:endParaRPr lang="en-US" sz="2800" dirty="0"/>
          </a:p>
          <a:p>
            <a:pPr algn="ctr"/>
            <a:r>
              <a:rPr lang="en-US" sz="2000" dirty="0">
                <a:hlinkClick r:id="rId5"/>
              </a:rPr>
              <a:t>School Counselor Connection </a:t>
            </a:r>
            <a:r>
              <a:rPr lang="en-US" sz="2000" dirty="0"/>
              <a:t>- Click to get the newsletter or update your information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286D6C-846D-484C-B341-8A6F181C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03" y="3696553"/>
            <a:ext cx="502768" cy="2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F415AEB-E708-464A-BB3F-289D977D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42" y="4059836"/>
            <a:ext cx="320610" cy="32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75DB-C47D-4BE3-AAE5-0C82CE3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Arizona Career Literacy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C65B-0B0C-4AC7-B9D7-33D3D24BB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016210"/>
          </a:xfrm>
        </p:spPr>
        <p:txBody>
          <a:bodyPr/>
          <a:lstStyle/>
          <a:p>
            <a:pPr algn="ctr"/>
            <a:r>
              <a:rPr lang="en-US" dirty="0"/>
              <a:t>Career Literacy allows students to explore their passions and translate those passions into viable careers. It exposes students to a wide variety of careers, including those they may never have heard of. Career Literacy provides a pathway for students to create long-term goals as they make their way toward graduation and beyond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02492-BC9B-4872-92AD-865CA957AFBD}"/>
              </a:ext>
            </a:extLst>
          </p:cNvPr>
          <p:cNvSpPr txBox="1"/>
          <p:nvPr/>
        </p:nvSpPr>
        <p:spPr>
          <a:xfrm>
            <a:off x="562118" y="5630038"/>
            <a:ext cx="801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1359B26-0292-4112-A568-0138B2CA3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9" y="5439969"/>
            <a:ext cx="1524000" cy="101415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94D4A55-AB20-471F-BC8F-FD3105277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60" y="5187411"/>
            <a:ext cx="1524001" cy="15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75DB-C47D-4BE3-AAE5-0C82CE3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Arizona Career Literacy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C65B-0B0C-4AC7-B9D7-33D3D24BB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8803CA-BB37-4AC1-A868-3829355A92E6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F02492-BC9B-4872-92AD-865CA957AFBD}"/>
              </a:ext>
            </a:extLst>
          </p:cNvPr>
          <p:cNvSpPr txBox="1"/>
          <p:nvPr/>
        </p:nvSpPr>
        <p:spPr>
          <a:xfrm>
            <a:off x="562118" y="5630038"/>
            <a:ext cx="801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Arizona Career Literacy Standards focus on K-8</a:t>
            </a:r>
          </a:p>
          <a:p>
            <a:pPr algn="ctr"/>
            <a:r>
              <a:rPr lang="en-US" dirty="0"/>
              <a:t>Arizona Professional Skills focus on 9-12</a:t>
            </a:r>
          </a:p>
        </p:txBody>
      </p:sp>
    </p:spTree>
    <p:extLst>
      <p:ext uri="{BB962C8B-B14F-4D97-AF65-F5344CB8AC3E}">
        <p14:creationId xmlns:p14="http://schemas.microsoft.com/office/powerpoint/2010/main" val="361603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75DB-C47D-4BE3-AAE5-0C82CE3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K-2 Career Literacy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0A5FE-B876-42C3-9A42-85272B7C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98600"/>
            <a:ext cx="8289706" cy="3860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C65B-0B0C-4AC7-B9D7-33D3D24BB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110" y="1498600"/>
            <a:ext cx="8261779" cy="386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02492-BC9B-4872-92AD-865CA957AFBD}"/>
              </a:ext>
            </a:extLst>
          </p:cNvPr>
          <p:cNvSpPr txBox="1"/>
          <p:nvPr/>
        </p:nvSpPr>
        <p:spPr>
          <a:xfrm>
            <a:off x="744573" y="5791200"/>
            <a:ext cx="801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K-2-Career-Literacy-Standards.pdf (azed.gov)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6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2719-F0D5-49C9-8F50-718F8D32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K-2 Career Literacy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0799-71C1-4E6B-A5C4-87D7E0ED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2585323"/>
          </a:xfrm>
        </p:spPr>
        <p:txBody>
          <a:bodyPr/>
          <a:lstStyle/>
          <a:p>
            <a:r>
              <a:rPr lang="en-US" dirty="0"/>
              <a:t>1.0  Critical Thinking and Problem Solving</a:t>
            </a:r>
          </a:p>
          <a:p>
            <a:r>
              <a:rPr lang="en-US" dirty="0"/>
              <a:t>2.O  Collaboration, Teamwork, and Leadership</a:t>
            </a:r>
          </a:p>
          <a:p>
            <a:r>
              <a:rPr lang="en-US" dirty="0"/>
              <a:t>3.0  Cross- Cultural Understanding and Interpersonal            </a:t>
            </a:r>
          </a:p>
          <a:p>
            <a:r>
              <a:rPr lang="en-US" dirty="0"/>
              <a:t>        Communication  </a:t>
            </a:r>
          </a:p>
          <a:p>
            <a:r>
              <a:rPr lang="en-US" dirty="0"/>
              <a:t>4.0  Communication and Media Fluency</a:t>
            </a:r>
          </a:p>
          <a:p>
            <a:r>
              <a:rPr lang="en-US" dirty="0"/>
              <a:t>5.0  Accountability, Productivity, and Ethics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D35085A-880D-4D85-A48F-712B872B8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20374"/>
            <a:ext cx="1089689" cy="10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0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413F-C22E-4E2A-8B4F-23BC0C8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K-2 Career Literacy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80C0B-8235-4296-BAF1-BCE3198E2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6" y="990600"/>
            <a:ext cx="6180668" cy="4037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16442-3FC1-441B-B524-3D7233B7B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7" y="5027833"/>
            <a:ext cx="6180668" cy="16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B825-1022-43F6-9D61-A08A4218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K-2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8A825-E35F-4B20-AD4A-7DB5C8A2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1219200"/>
            <a:ext cx="6629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75DB-C47D-4BE3-AAE5-0C82CE3A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2-4 Career Literacy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02492-BC9B-4872-92AD-865CA957AFBD}"/>
              </a:ext>
            </a:extLst>
          </p:cNvPr>
          <p:cNvSpPr txBox="1"/>
          <p:nvPr/>
        </p:nvSpPr>
        <p:spPr>
          <a:xfrm>
            <a:off x="744573" y="5791200"/>
            <a:ext cx="801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2-4-Career-Literacy-Standards.pdf (azed.gov)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DB8B5-EA82-4194-92FB-80F7E052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811886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6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E Color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12169"/>
      </a:accent1>
      <a:accent2>
        <a:srgbClr val="BF0D3E"/>
      </a:accent2>
      <a:accent3>
        <a:srgbClr val="FCAF17"/>
      </a:accent3>
      <a:accent4>
        <a:srgbClr val="D0CECE"/>
      </a:accent4>
      <a:accent5>
        <a:srgbClr val="AEABAB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E PP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452D06D943429BF1587ED21856D1" ma:contentTypeVersion="6" ma:contentTypeDescription="Create a new document." ma:contentTypeScope="" ma:versionID="5d0ea43d31640d6e1f40e1b3a8ce2dbd">
  <xsd:schema xmlns:xsd="http://www.w3.org/2001/XMLSchema" xmlns:xs="http://www.w3.org/2001/XMLSchema" xmlns:p="http://schemas.microsoft.com/office/2006/metadata/properties" xmlns:ns2="c679af27-254a-4c49-9a85-c00b349e1347" xmlns:ns3="71b326f1-e497-4013-8c47-1c3e25d9b79b" targetNamespace="http://schemas.microsoft.com/office/2006/metadata/properties" ma:root="true" ma:fieldsID="1f0d67e2853519f006802a8eeac84ead" ns2:_="" ns3:_="">
    <xsd:import namespace="c679af27-254a-4c49-9a85-c00b349e1347"/>
    <xsd:import namespace="71b326f1-e497-4013-8c47-1c3e25d9b7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9af27-254a-4c49-9a85-c00b349e1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326f1-e497-4013-8c47-1c3e25d9b7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648B9-C2A1-403C-8E3E-7FC80FC5C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9af27-254a-4c49-9a85-c00b349e1347"/>
    <ds:schemaRef ds:uri="71b326f1-e497-4013-8c47-1c3e25d9b7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D7867A-3B3C-469B-B7CC-74E0844B87B9}">
  <ds:schemaRefs>
    <ds:schemaRef ds:uri="http://schemas.microsoft.com/office/2006/documentManagement/types"/>
    <ds:schemaRef ds:uri="http://schemas.microsoft.com/office/infopath/2007/PartnerControls"/>
    <ds:schemaRef ds:uri="71b326f1-e497-4013-8c47-1c3e25d9b79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679af27-254a-4c49-9a85-c00b349e13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FFC803-AA9A-4256-A5D8-AB4D65955C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440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Franklin Gothic Medium</vt:lpstr>
      <vt:lpstr>Office Theme</vt:lpstr>
      <vt:lpstr>ADE PPT_template</vt:lpstr>
      <vt:lpstr>Arizona’s Career Literacy Standards (K-8)</vt:lpstr>
      <vt:lpstr>PowerPoint Presentation</vt:lpstr>
      <vt:lpstr>Arizona Career Literacy</vt:lpstr>
      <vt:lpstr>Arizona Career Literacy Standards</vt:lpstr>
      <vt:lpstr>K-2 Career Literacy</vt:lpstr>
      <vt:lpstr>K-2 Career Literacy</vt:lpstr>
      <vt:lpstr>K-2 Career Literacy</vt:lpstr>
      <vt:lpstr>Strategies K-2 </vt:lpstr>
      <vt:lpstr>2-4 Career Literacy</vt:lpstr>
      <vt:lpstr>2-4 Career Literacy</vt:lpstr>
      <vt:lpstr>2-4 Career Literacy</vt:lpstr>
      <vt:lpstr>Strategies 2-4</vt:lpstr>
      <vt:lpstr>5-8 Career Literacy</vt:lpstr>
      <vt:lpstr>5-8 Career Literacy</vt:lpstr>
      <vt:lpstr>5-8 Career Literacy</vt:lpstr>
      <vt:lpstr>Strategies 5-8 </vt:lpstr>
      <vt:lpstr>Recommendations</vt:lpstr>
      <vt:lpstr>Resources</vt:lpstr>
      <vt:lpstr>Bonus Article – Career Advising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 PPT Template_1</dc:title>
  <dc:creator>Burkhart, Alexis</dc:creator>
  <cp:lastModifiedBy>Nolasco, Amanda</cp:lastModifiedBy>
  <cp:revision>76</cp:revision>
  <dcterms:created xsi:type="dcterms:W3CDTF">2019-01-29T13:16:54Z</dcterms:created>
  <dcterms:modified xsi:type="dcterms:W3CDTF">2021-09-25T00:02:24Z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2019-01-29T00:00:00Z</vt:filetime>
  </property>
  <property fmtid="{D5CDD505-2E9C-101B-9397-08002B2CF9AE}" pid="5" name="ContentTypeId">
    <vt:lpwstr>0x010100DA71452D06D943429BF1587ED21856D1</vt:lpwstr>
  </property>
</Properties>
</file>