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50" r:id="rId2"/>
    <p:sldMasterId id="2147483657" r:id="rId3"/>
    <p:sldMasterId id="2147483659" r:id="rId4"/>
    <p:sldMasterId id="2147483662" r:id="rId5"/>
    <p:sldMasterId id="2147483665" r:id="rId6"/>
    <p:sldMasterId id="2147483670" r:id="rId7"/>
  </p:sldMasterIdLst>
  <p:notesMasterIdLst>
    <p:notesMasterId r:id="rId45"/>
  </p:notesMasterIdLst>
  <p:handoutMasterIdLst>
    <p:handoutMasterId r:id="rId46"/>
  </p:handoutMasterIdLst>
  <p:sldIdLst>
    <p:sldId id="256" r:id="rId8"/>
    <p:sldId id="257" r:id="rId9"/>
    <p:sldId id="293" r:id="rId10"/>
    <p:sldId id="289" r:id="rId11"/>
    <p:sldId id="290" r:id="rId12"/>
    <p:sldId id="291" r:id="rId13"/>
    <p:sldId id="292" r:id="rId14"/>
    <p:sldId id="302" r:id="rId15"/>
    <p:sldId id="297" r:id="rId16"/>
    <p:sldId id="300" r:id="rId17"/>
    <p:sldId id="301" r:id="rId18"/>
    <p:sldId id="294" r:id="rId19"/>
    <p:sldId id="298" r:id="rId20"/>
    <p:sldId id="299" r:id="rId21"/>
    <p:sldId id="268" r:id="rId22"/>
    <p:sldId id="263" r:id="rId23"/>
    <p:sldId id="278" r:id="rId24"/>
    <p:sldId id="279" r:id="rId25"/>
    <p:sldId id="266" r:id="rId26"/>
    <p:sldId id="267" r:id="rId27"/>
    <p:sldId id="265" r:id="rId28"/>
    <p:sldId id="287" r:id="rId29"/>
    <p:sldId id="271" r:id="rId30"/>
    <p:sldId id="270" r:id="rId31"/>
    <p:sldId id="272" r:id="rId32"/>
    <p:sldId id="283" r:id="rId33"/>
    <p:sldId id="288" r:id="rId34"/>
    <p:sldId id="273" r:id="rId35"/>
    <p:sldId id="274" r:id="rId36"/>
    <p:sldId id="275" r:id="rId37"/>
    <p:sldId id="280" r:id="rId38"/>
    <p:sldId id="284" r:id="rId39"/>
    <p:sldId id="285" r:id="rId40"/>
    <p:sldId id="281" r:id="rId41"/>
    <p:sldId id="282" r:id="rId42"/>
    <p:sldId id="286" r:id="rId43"/>
    <p:sldId id="295" r:id="rId44"/>
  </p:sldIdLst>
  <p:sldSz cx="9144000" cy="5143500" type="screen16x9"/>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ie" initials="C"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D0BBA6"/>
    <a:srgbClr val="01608E"/>
    <a:srgbClr val="D9969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652"/>
    <p:restoredTop sz="94505"/>
  </p:normalViewPr>
  <p:slideViewPr>
    <p:cSldViewPr snapToGrid="0" snapToObjects="1">
      <p:cViewPr varScale="1">
        <p:scale>
          <a:sx n="99" d="100"/>
          <a:sy n="99" d="100"/>
        </p:scale>
        <p:origin x="96" y="73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6B0675C9-D3F0-44E9-B4FA-40806FC833C6}" type="datetimeFigureOut">
              <a:rPr lang="en-US" smtClean="0"/>
              <a:t>7/17/2018</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D43644E1-BA48-4FF1-84FC-AA626B0C300D}" type="slidenum">
              <a:rPr lang="en-US" smtClean="0"/>
              <a:t>‹#›</a:t>
            </a:fld>
            <a:endParaRPr lang="en-US"/>
          </a:p>
        </p:txBody>
      </p:sp>
    </p:spTree>
    <p:extLst>
      <p:ext uri="{BB962C8B-B14F-4D97-AF65-F5344CB8AC3E}">
        <p14:creationId xmlns:p14="http://schemas.microsoft.com/office/powerpoint/2010/main" val="1416109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3D0D6EA8-4C4D-564E-8103-D37A9D376016}" type="datetimeFigureOut">
              <a:rPr lang="en-US" smtClean="0"/>
              <a:t>7/13/2018</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9F580532-92BA-114B-AB3B-B2FDA985E932}" type="slidenum">
              <a:rPr lang="en-US" smtClean="0"/>
              <a:t>‹#›</a:t>
            </a:fld>
            <a:endParaRPr lang="en-US" dirty="0"/>
          </a:p>
        </p:txBody>
      </p:sp>
    </p:spTree>
    <p:extLst>
      <p:ext uri="{BB962C8B-B14F-4D97-AF65-F5344CB8AC3E}">
        <p14:creationId xmlns:p14="http://schemas.microsoft.com/office/powerpoint/2010/main" val="434496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580532-92BA-114B-AB3B-B2FDA985E932}" type="slidenum">
              <a:rPr lang="en-US" smtClean="0"/>
              <a:t>1</a:t>
            </a:fld>
            <a:endParaRPr lang="en-US" dirty="0"/>
          </a:p>
        </p:txBody>
      </p:sp>
    </p:spTree>
    <p:extLst>
      <p:ext uri="{BB962C8B-B14F-4D97-AF65-F5344CB8AC3E}">
        <p14:creationId xmlns:p14="http://schemas.microsoft.com/office/powerpoint/2010/main" val="681390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580532-92BA-114B-AB3B-B2FDA985E932}" type="slidenum">
              <a:rPr lang="en-US" smtClean="0"/>
              <a:t>36</a:t>
            </a:fld>
            <a:endParaRPr lang="en-US" dirty="0"/>
          </a:p>
        </p:txBody>
      </p:sp>
    </p:spTree>
    <p:extLst>
      <p:ext uri="{BB962C8B-B14F-4D97-AF65-F5344CB8AC3E}">
        <p14:creationId xmlns:p14="http://schemas.microsoft.com/office/powerpoint/2010/main" val="4281994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fld id="{9F580532-92BA-114B-AB3B-B2FDA985E932}" type="slidenum">
              <a:rPr lang="en-US" smtClean="0"/>
              <a:t>2</a:t>
            </a:fld>
            <a:endParaRPr lang="en-US" dirty="0"/>
          </a:p>
        </p:txBody>
      </p:sp>
    </p:spTree>
    <p:extLst>
      <p:ext uri="{BB962C8B-B14F-4D97-AF65-F5344CB8AC3E}">
        <p14:creationId xmlns:p14="http://schemas.microsoft.com/office/powerpoint/2010/main" val="1259986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solidFill>
                  <a:srgbClr val="01608E"/>
                </a:solidFill>
              </a:rPr>
              <a:t>GRR #30 has been updated re: event timing.  Alternate teams that already arrive with Round 2 qualifiers (per guidelines) will be called up if teams are over 5 minutes late to keep the event running on time.</a:t>
            </a:r>
          </a:p>
          <a:p>
            <a:endParaRPr lang="en-US" dirty="0"/>
          </a:p>
        </p:txBody>
      </p:sp>
      <p:sp>
        <p:nvSpPr>
          <p:cNvPr id="4" name="Slide Number Placeholder 3"/>
          <p:cNvSpPr>
            <a:spLocks noGrp="1"/>
          </p:cNvSpPr>
          <p:nvPr>
            <p:ph type="sldNum" sz="quarter" idx="10"/>
          </p:nvPr>
        </p:nvSpPr>
        <p:spPr/>
        <p:txBody>
          <a:bodyPr/>
          <a:lstStyle/>
          <a:p>
            <a:fld id="{9F580532-92BA-114B-AB3B-B2FDA985E932}" type="slidenum">
              <a:rPr lang="en-US" smtClean="0"/>
              <a:t>15</a:t>
            </a:fld>
            <a:endParaRPr lang="en-US" dirty="0"/>
          </a:p>
        </p:txBody>
      </p:sp>
    </p:spTree>
    <p:extLst>
      <p:ext uri="{BB962C8B-B14F-4D97-AF65-F5344CB8AC3E}">
        <p14:creationId xmlns:p14="http://schemas.microsoft.com/office/powerpoint/2010/main" val="706451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580532-92BA-114B-AB3B-B2FDA985E932}" type="slidenum">
              <a:rPr lang="en-US" smtClean="0"/>
              <a:t>16</a:t>
            </a:fld>
            <a:endParaRPr lang="en-US" dirty="0"/>
          </a:p>
        </p:txBody>
      </p:sp>
    </p:spTree>
    <p:extLst>
      <p:ext uri="{BB962C8B-B14F-4D97-AF65-F5344CB8AC3E}">
        <p14:creationId xmlns:p14="http://schemas.microsoft.com/office/powerpoint/2010/main" val="1574072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580532-92BA-114B-AB3B-B2FDA985E932}" type="slidenum">
              <a:rPr lang="en-US" smtClean="0"/>
              <a:t>19</a:t>
            </a:fld>
            <a:endParaRPr lang="en-US" dirty="0"/>
          </a:p>
        </p:txBody>
      </p:sp>
    </p:spTree>
    <p:extLst>
      <p:ext uri="{BB962C8B-B14F-4D97-AF65-F5344CB8AC3E}">
        <p14:creationId xmlns:p14="http://schemas.microsoft.com/office/powerpoint/2010/main" val="398943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580532-92BA-114B-AB3B-B2FDA985E932}" type="slidenum">
              <a:rPr lang="en-US" smtClean="0"/>
              <a:t>21</a:t>
            </a:fld>
            <a:endParaRPr lang="en-US" dirty="0"/>
          </a:p>
        </p:txBody>
      </p:sp>
    </p:spTree>
    <p:extLst>
      <p:ext uri="{BB962C8B-B14F-4D97-AF65-F5344CB8AC3E}">
        <p14:creationId xmlns:p14="http://schemas.microsoft.com/office/powerpoint/2010/main" val="532965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latin typeface="Arial"/>
                <a:cs typeface="Arial"/>
              </a:rPr>
              <a:t>Examples of current initiatives include “Until Help Arrives” and “Stop the Bleed.”</a:t>
            </a:r>
          </a:p>
          <a:p>
            <a:endParaRPr lang="en-US" dirty="0"/>
          </a:p>
        </p:txBody>
      </p:sp>
      <p:sp>
        <p:nvSpPr>
          <p:cNvPr id="4" name="Slide Number Placeholder 3"/>
          <p:cNvSpPr>
            <a:spLocks noGrp="1"/>
          </p:cNvSpPr>
          <p:nvPr>
            <p:ph type="sldNum" sz="quarter" idx="10"/>
          </p:nvPr>
        </p:nvSpPr>
        <p:spPr/>
        <p:txBody>
          <a:bodyPr/>
          <a:lstStyle/>
          <a:p>
            <a:fld id="{9F580532-92BA-114B-AB3B-B2FDA985E932}" type="slidenum">
              <a:rPr lang="en-US" smtClean="0"/>
              <a:t>23</a:t>
            </a:fld>
            <a:endParaRPr lang="en-US" dirty="0"/>
          </a:p>
        </p:txBody>
      </p:sp>
    </p:spTree>
    <p:extLst>
      <p:ext uri="{BB962C8B-B14F-4D97-AF65-F5344CB8AC3E}">
        <p14:creationId xmlns:p14="http://schemas.microsoft.com/office/powerpoint/2010/main" val="2076571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Theme</a:t>
            </a:r>
            <a:r>
              <a:rPr lang="en-US" baseline="0" dirty="0"/>
              <a:t> for next year – and our PS and SS topics</a:t>
            </a:r>
            <a:endParaRPr lang="en-US" dirty="0"/>
          </a:p>
        </p:txBody>
      </p:sp>
      <p:sp>
        <p:nvSpPr>
          <p:cNvPr id="4" name="Slide Number Placeholder 3"/>
          <p:cNvSpPr>
            <a:spLocks noGrp="1"/>
          </p:cNvSpPr>
          <p:nvPr>
            <p:ph type="sldNum" sz="quarter" idx="10"/>
          </p:nvPr>
        </p:nvSpPr>
        <p:spPr/>
        <p:txBody>
          <a:bodyPr/>
          <a:lstStyle/>
          <a:p>
            <a:fld id="{9F580532-92BA-114B-AB3B-B2FDA985E932}" type="slidenum">
              <a:rPr lang="en-US" smtClean="0"/>
              <a:t>26</a:t>
            </a:fld>
            <a:endParaRPr lang="en-US" dirty="0"/>
          </a:p>
        </p:txBody>
      </p:sp>
    </p:spTree>
    <p:extLst>
      <p:ext uri="{BB962C8B-B14F-4D97-AF65-F5344CB8AC3E}">
        <p14:creationId xmlns:p14="http://schemas.microsoft.com/office/powerpoint/2010/main" val="2214866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580532-92BA-114B-AB3B-B2FDA985E932}" type="slidenum">
              <a:rPr lang="en-US" smtClean="0"/>
              <a:t>31</a:t>
            </a:fld>
            <a:endParaRPr lang="en-US" dirty="0"/>
          </a:p>
        </p:txBody>
      </p:sp>
    </p:spTree>
    <p:extLst>
      <p:ext uri="{BB962C8B-B14F-4D97-AF65-F5344CB8AC3E}">
        <p14:creationId xmlns:p14="http://schemas.microsoft.com/office/powerpoint/2010/main" val="3864116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407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60290" y="2781014"/>
            <a:ext cx="4113851" cy="552898"/>
          </a:xfrm>
          <a:prstGeom prst="rect">
            <a:avLst/>
          </a:prstGeom>
        </p:spPr>
        <p:txBody>
          <a:bodyPr/>
          <a:lstStyle>
            <a:lvl1pPr>
              <a:defRPr>
                <a:solidFill>
                  <a:srgbClr val="01608E"/>
                </a:solidFill>
                <a:latin typeface="PT Sans"/>
                <a:cs typeface="PT Sans"/>
              </a:defRPr>
            </a:lvl1pPr>
          </a:lstStyle>
          <a:p>
            <a:r>
              <a:rPr lang="en-US" dirty="0"/>
              <a:t>Click to edit Master title style</a:t>
            </a:r>
          </a:p>
        </p:txBody>
      </p:sp>
    </p:spTree>
    <p:extLst>
      <p:ext uri="{BB962C8B-B14F-4D97-AF65-F5344CB8AC3E}">
        <p14:creationId xmlns:p14="http://schemas.microsoft.com/office/powerpoint/2010/main" val="533019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80405" y="246143"/>
            <a:ext cx="5618154" cy="623963"/>
          </a:xfrm>
          <a:prstGeom prst="rect">
            <a:avLst/>
          </a:prstGeom>
        </p:spPr>
        <p:txBody>
          <a:bodyPr/>
          <a:lstStyle>
            <a:lvl1pPr algn="l">
              <a:defRPr b="1" cap="all">
                <a:solidFill>
                  <a:schemeClr val="bg1"/>
                </a:solidFill>
                <a:latin typeface="Aldo SemiBold"/>
                <a:cs typeface="Aldo SemiBold"/>
              </a:defRPr>
            </a:lvl1pPr>
          </a:lstStyle>
          <a:p>
            <a:r>
              <a:rPr lang="en-US" dirty="0"/>
              <a:t>Click to edit Master title style</a:t>
            </a:r>
          </a:p>
        </p:txBody>
      </p:sp>
      <p:sp>
        <p:nvSpPr>
          <p:cNvPr id="3" name="Subtitle 2"/>
          <p:cNvSpPr>
            <a:spLocks noGrp="1"/>
          </p:cNvSpPr>
          <p:nvPr>
            <p:ph type="subTitle" idx="1"/>
          </p:nvPr>
        </p:nvSpPr>
        <p:spPr>
          <a:xfrm>
            <a:off x="980403" y="1106401"/>
            <a:ext cx="7645229" cy="1314450"/>
          </a:xfrm>
          <a:prstGeom prst="rect">
            <a:avLst/>
          </a:prstGeom>
        </p:spPr>
        <p:txBody>
          <a:bodyPr>
            <a:normAutofit/>
          </a:bodyPr>
          <a:lstStyle>
            <a:lvl1pPr marL="0" indent="0" algn="l">
              <a:buNone/>
              <a:defRPr sz="1700">
                <a:solidFill>
                  <a:srgbClr val="800000"/>
                </a:solidFill>
                <a:latin typeface="PT Sans"/>
                <a:cs typeface="PT San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4" name="Picture 3" descr="Cybis-HOSA-Rebrand-Logo-On-Red-we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98558" y="83497"/>
            <a:ext cx="2438481" cy="932719"/>
          </a:xfrm>
          <a:prstGeom prst="rect">
            <a:avLst/>
          </a:prstGeom>
        </p:spPr>
      </p:pic>
    </p:spTree>
    <p:extLst>
      <p:ext uri="{BB962C8B-B14F-4D97-AF65-F5344CB8AC3E}">
        <p14:creationId xmlns:p14="http://schemas.microsoft.com/office/powerpoint/2010/main" val="307196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74883" y="158063"/>
            <a:ext cx="7715282" cy="857250"/>
          </a:xfrm>
          <a:prstGeom prst="rect">
            <a:avLst/>
          </a:prstGeom>
        </p:spPr>
        <p:txBody>
          <a:bodyPr/>
          <a:lstStyle>
            <a:lvl1pPr algn="l">
              <a:defRPr b="1" cap="all">
                <a:solidFill>
                  <a:srgbClr val="800000"/>
                </a:solidFill>
                <a:latin typeface="Aldo SemiBold"/>
                <a:cs typeface="Aldo SemiBold"/>
              </a:defRPr>
            </a:lvl1pPr>
          </a:lstStyle>
          <a:p>
            <a:r>
              <a:rPr lang="en-US" dirty="0"/>
              <a:t>Click to edit Master title style</a:t>
            </a:r>
          </a:p>
        </p:txBody>
      </p:sp>
      <p:sp>
        <p:nvSpPr>
          <p:cNvPr id="7" name="TextBox 6"/>
          <p:cNvSpPr txBox="1"/>
          <p:nvPr userDrawn="1"/>
        </p:nvSpPr>
        <p:spPr>
          <a:xfrm>
            <a:off x="1877462" y="4831198"/>
            <a:ext cx="184666" cy="369332"/>
          </a:xfrm>
          <a:prstGeom prst="rect">
            <a:avLst/>
          </a:prstGeom>
          <a:noFill/>
        </p:spPr>
        <p:txBody>
          <a:bodyPr wrap="none" rtlCol="0">
            <a:spAutoFit/>
          </a:bodyPr>
          <a:lstStyle/>
          <a:p>
            <a:endParaRPr lang="en-US" dirty="0"/>
          </a:p>
        </p:txBody>
      </p:sp>
      <p:sp>
        <p:nvSpPr>
          <p:cNvPr id="13" name="Content Placeholder 2"/>
          <p:cNvSpPr>
            <a:spLocks noGrp="1"/>
          </p:cNvSpPr>
          <p:nvPr>
            <p:ph idx="10"/>
          </p:nvPr>
        </p:nvSpPr>
        <p:spPr>
          <a:xfrm>
            <a:off x="974883" y="1096623"/>
            <a:ext cx="7715282" cy="2871861"/>
          </a:xfrm>
          <a:prstGeom prst="rect">
            <a:avLst/>
          </a:prstGeom>
        </p:spPr>
        <p:txBody>
          <a:bodyPr/>
          <a:lstStyle>
            <a:lvl1pPr marL="342900" indent="-342900">
              <a:buSzPct val="55000"/>
              <a:buFont typeface="Lucida Grande"/>
              <a:buChar char="▲"/>
              <a:defRPr sz="2800">
                <a:solidFill>
                  <a:srgbClr val="01608E"/>
                </a:solidFill>
                <a:latin typeface="PT Sans"/>
                <a:cs typeface="PT Sans"/>
              </a:defRPr>
            </a:lvl1pPr>
            <a:lvl2pPr marL="742950" indent="-285750">
              <a:buSzPct val="55000"/>
              <a:buFont typeface="Lucida Grande"/>
              <a:buChar char="▲"/>
              <a:defRPr sz="1800">
                <a:solidFill>
                  <a:srgbClr val="800000"/>
                </a:solidFill>
                <a:latin typeface="PT Sans"/>
                <a:cs typeface="PT Sans"/>
              </a:defRPr>
            </a:lvl2pPr>
            <a:lvl3pPr marL="1143000" indent="-228600">
              <a:buSzPct val="55000"/>
              <a:buFont typeface="Lucida Grande"/>
              <a:buChar char="▲"/>
              <a:defRPr sz="1600">
                <a:solidFill>
                  <a:srgbClr val="800000"/>
                </a:solidFill>
                <a:latin typeface="PT Sans"/>
                <a:cs typeface="PT Sans"/>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47998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9393" y="369832"/>
            <a:ext cx="6024186" cy="857250"/>
          </a:xfrm>
          <a:prstGeom prst="rect">
            <a:avLst/>
          </a:prstGeom>
        </p:spPr>
        <p:txBody>
          <a:bodyPr/>
          <a:lstStyle>
            <a:lvl1pPr algn="l">
              <a:lnSpc>
                <a:spcPct val="70000"/>
              </a:lnSpc>
              <a:defRPr b="1" cap="all">
                <a:solidFill>
                  <a:srgbClr val="FFFFFF"/>
                </a:solidFill>
                <a:latin typeface="Aldo SemiBold"/>
                <a:cs typeface="Aldo SemiBold"/>
              </a:defRPr>
            </a:lvl1pPr>
          </a:lstStyle>
          <a:p>
            <a:r>
              <a:rPr lang="en-US" dirty="0"/>
              <a:t>Click to edit </a:t>
            </a:r>
            <a:br>
              <a:rPr lang="en-US" dirty="0"/>
            </a:br>
            <a:r>
              <a:rPr lang="en-US" dirty="0"/>
              <a:t>Master title style</a:t>
            </a:r>
          </a:p>
        </p:txBody>
      </p:sp>
      <p:sp>
        <p:nvSpPr>
          <p:cNvPr id="3" name="Content Placeholder 2"/>
          <p:cNvSpPr>
            <a:spLocks noGrp="1"/>
          </p:cNvSpPr>
          <p:nvPr>
            <p:ph idx="1"/>
          </p:nvPr>
        </p:nvSpPr>
        <p:spPr>
          <a:xfrm>
            <a:off x="1009393" y="1469316"/>
            <a:ext cx="7715282" cy="3394075"/>
          </a:xfrm>
          <a:prstGeom prst="rect">
            <a:avLst/>
          </a:prstGeom>
        </p:spPr>
        <p:txBody>
          <a:bodyPr/>
          <a:lstStyle>
            <a:lvl1pPr marL="342900" indent="-342900">
              <a:buSzPct val="55000"/>
              <a:buFont typeface="Lucida Grande"/>
              <a:buChar char="▲"/>
              <a:defRPr sz="2800">
                <a:solidFill>
                  <a:srgbClr val="01608E"/>
                </a:solidFill>
                <a:latin typeface="PT Sans"/>
                <a:cs typeface="PT Sans"/>
              </a:defRPr>
            </a:lvl1pPr>
            <a:lvl2pPr marL="742950" indent="-285750">
              <a:buSzPct val="55000"/>
              <a:buFont typeface="Lucida Grande"/>
              <a:buChar char="▲"/>
              <a:defRPr sz="1800">
                <a:solidFill>
                  <a:srgbClr val="800000"/>
                </a:solidFill>
                <a:latin typeface="PT Sans"/>
                <a:cs typeface="PT Sans"/>
              </a:defRPr>
            </a:lvl2pPr>
            <a:lvl3pPr marL="1143000" indent="-228600">
              <a:buSzPct val="55000"/>
              <a:buFont typeface="Lucida Grande"/>
              <a:buChar char="▲"/>
              <a:defRPr sz="1600">
                <a:solidFill>
                  <a:srgbClr val="800000"/>
                </a:solidFill>
                <a:latin typeface="PT Sans"/>
                <a:cs typeface="PT Sans"/>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94274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1588"/>
            <a:ext cx="8229600" cy="857250"/>
          </a:xfrm>
          <a:prstGeom prst="rect">
            <a:avLst/>
          </a:prstGeom>
        </p:spPr>
        <p:txBody>
          <a:bodyPr/>
          <a:lstStyle>
            <a:lvl1pPr algn="l">
              <a:defRPr sz="4500" b="1" cap="all">
                <a:solidFill>
                  <a:schemeClr val="bg1"/>
                </a:solidFill>
                <a:latin typeface="Aldo SemiBold"/>
                <a:cs typeface="Aldo SemiBold"/>
              </a:defRPr>
            </a:lvl1pPr>
          </a:lstStyle>
          <a:p>
            <a:r>
              <a:rPr lang="en-US" dirty="0"/>
              <a:t>Click to edit Master title style</a:t>
            </a:r>
          </a:p>
        </p:txBody>
      </p:sp>
      <p:sp>
        <p:nvSpPr>
          <p:cNvPr id="3" name="Content Placeholder 2"/>
          <p:cNvSpPr>
            <a:spLocks noGrp="1"/>
          </p:cNvSpPr>
          <p:nvPr>
            <p:ph sz="half" idx="1"/>
          </p:nvPr>
        </p:nvSpPr>
        <p:spPr>
          <a:xfrm>
            <a:off x="457200" y="1379594"/>
            <a:ext cx="4038600" cy="3394075"/>
          </a:xfrm>
          <a:prstGeom prst="rect">
            <a:avLst/>
          </a:prstGeom>
        </p:spPr>
        <p:txBody>
          <a:bodyPr/>
          <a:lstStyle>
            <a:lvl1pPr marL="342900" indent="-342900">
              <a:buSzPct val="55000"/>
              <a:buFont typeface="Lucida Grande"/>
              <a:buChar char="▲"/>
              <a:defRPr sz="2100">
                <a:solidFill>
                  <a:srgbClr val="D99695"/>
                </a:solidFill>
                <a:latin typeface="PT Sans"/>
                <a:cs typeface="PT San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4" name="Content Placeholder 3"/>
          <p:cNvSpPr>
            <a:spLocks noGrp="1"/>
          </p:cNvSpPr>
          <p:nvPr>
            <p:ph sz="half" idx="2"/>
          </p:nvPr>
        </p:nvSpPr>
        <p:spPr>
          <a:xfrm>
            <a:off x="4648200" y="1379594"/>
            <a:ext cx="4038600" cy="3394075"/>
          </a:xfrm>
          <a:prstGeom prst="rect">
            <a:avLst/>
          </a:prstGeom>
        </p:spPr>
        <p:txBody>
          <a:bodyPr/>
          <a:lstStyle>
            <a:lvl1pPr marL="342900" indent="-342900">
              <a:buSzPct val="55000"/>
              <a:buFont typeface="Lucida Grande"/>
              <a:buChar char="▲"/>
              <a:defRPr sz="2100">
                <a:solidFill>
                  <a:srgbClr val="D99695"/>
                </a:solidFill>
                <a:latin typeface="PT Sans"/>
                <a:cs typeface="PT San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Tree>
    <p:extLst>
      <p:ext uri="{BB962C8B-B14F-4D97-AF65-F5344CB8AC3E}">
        <p14:creationId xmlns:p14="http://schemas.microsoft.com/office/powerpoint/2010/main" val="1059708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219" y="469287"/>
            <a:ext cx="2298512" cy="3582023"/>
          </a:xfrm>
          <a:prstGeom prst="rect">
            <a:avLst/>
          </a:prstGeom>
        </p:spPr>
        <p:txBody>
          <a:bodyPr/>
          <a:lstStyle>
            <a:lvl1pPr algn="r">
              <a:lnSpc>
                <a:spcPct val="70000"/>
              </a:lnSpc>
              <a:spcAft>
                <a:spcPts val="1800"/>
              </a:spcAft>
              <a:defRPr b="1" cap="all">
                <a:solidFill>
                  <a:schemeClr val="bg1"/>
                </a:solidFill>
                <a:latin typeface="Aldo SemiBold"/>
                <a:cs typeface="Aldo SemiBold"/>
              </a:defRPr>
            </a:lvl1pPr>
          </a:lstStyle>
          <a:p>
            <a:r>
              <a:rPr lang="en-US" dirty="0"/>
              <a:t>Click </a:t>
            </a:r>
            <a:br>
              <a:rPr lang="en-US" dirty="0"/>
            </a:br>
            <a:r>
              <a:rPr lang="en-US" dirty="0"/>
              <a:t>to </a:t>
            </a:r>
            <a:br>
              <a:rPr lang="en-US" dirty="0"/>
            </a:br>
            <a:r>
              <a:rPr lang="en-US" dirty="0"/>
              <a:t>edit </a:t>
            </a:r>
            <a:br>
              <a:rPr lang="en-US" dirty="0"/>
            </a:br>
            <a:r>
              <a:rPr lang="en-US" dirty="0"/>
              <a:t>Master </a:t>
            </a:r>
            <a:br>
              <a:rPr lang="en-US" dirty="0"/>
            </a:br>
            <a:r>
              <a:rPr lang="en-US" dirty="0"/>
              <a:t>title </a:t>
            </a:r>
            <a:br>
              <a:rPr lang="en-US" dirty="0"/>
            </a:br>
            <a:r>
              <a:rPr lang="en-US" dirty="0"/>
              <a:t>style</a:t>
            </a:r>
          </a:p>
        </p:txBody>
      </p:sp>
      <p:sp>
        <p:nvSpPr>
          <p:cNvPr id="3" name="Subtitle 2"/>
          <p:cNvSpPr>
            <a:spLocks noGrp="1"/>
          </p:cNvSpPr>
          <p:nvPr>
            <p:ph type="subTitle" idx="1"/>
          </p:nvPr>
        </p:nvSpPr>
        <p:spPr>
          <a:xfrm>
            <a:off x="2448379" y="469287"/>
            <a:ext cx="6400800" cy="1314450"/>
          </a:xfrm>
          <a:prstGeom prst="rect">
            <a:avLst/>
          </a:prstGeom>
        </p:spPr>
        <p:txBody>
          <a:bodyPr/>
          <a:lstStyle>
            <a:lvl1pPr marL="0" indent="0" algn="l">
              <a:buNone/>
              <a:defRPr sz="2200">
                <a:solidFill>
                  <a:srgbClr val="01608E"/>
                </a:solidFill>
                <a:latin typeface="PT Sans"/>
                <a:cs typeface="PT San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4965935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5.xml"/><Relationship Id="rId1" Type="http://schemas.openxmlformats.org/officeDocument/2006/relationships/slideLayout" Target="../slideLayouts/slideLayout5.xml"/><Relationship Id="rId4"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6.xml"/><Relationship Id="rId1" Type="http://schemas.openxmlformats.org/officeDocument/2006/relationships/slideLayout" Target="../slideLayouts/slideLayout6.xml"/><Relationship Id="rId4"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7.xml"/><Relationship Id="rId1" Type="http://schemas.openxmlformats.org/officeDocument/2006/relationships/slideLayout" Target="../slideLayouts/slideLayout7.xml"/><Relationship Id="rId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descr="Cybis-HOSA-Rebrand-Logo-On-Blue-we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09630" y="1299030"/>
            <a:ext cx="6531426" cy="2481942"/>
          </a:xfrm>
          <a:prstGeom prst="rect">
            <a:avLst/>
          </a:prstGeom>
        </p:spPr>
      </p:pic>
    </p:spTree>
    <p:extLst>
      <p:ext uri="{BB962C8B-B14F-4D97-AF65-F5344CB8AC3E}">
        <p14:creationId xmlns:p14="http://schemas.microsoft.com/office/powerpoint/2010/main" val="386508758"/>
      </p:ext>
    </p:extLst>
  </p:cSld>
  <p:clrMap bg1="lt1" tx1="dk1" bg2="lt2" tx2="dk2" accent1="accent1" accent2="accent2" accent3="accent3" accent4="accent4" accent5="accent5" accent6="accent6" hlink="hlink" folHlink="folHlink"/>
  <p:sldLayoutIdLst>
    <p:sldLayoutId id="214748368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descr="Cybis-HOSA-Rebrand-Logo-On-Blue-we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1818" y="21884"/>
            <a:ext cx="6932184" cy="2634230"/>
          </a:xfrm>
          <a:prstGeom prst="rect">
            <a:avLst/>
          </a:prstGeom>
        </p:spPr>
      </p:pic>
    </p:spTree>
    <p:extLst>
      <p:ext uri="{BB962C8B-B14F-4D97-AF65-F5344CB8AC3E}">
        <p14:creationId xmlns:p14="http://schemas.microsoft.com/office/powerpoint/2010/main" val="2847959276"/>
      </p:ext>
    </p:extLst>
  </p:cSld>
  <p:clrMap bg1="lt1" tx1="dk1" bg2="lt2" tx2="dk2" accent1="accent1" accent2="accent2" accent3="accent3" accent4="accent4" accent5="accent5" accent6="accent6" hlink="hlink" folHlink="folHlink"/>
  <p:sldLayoutIdLst>
    <p:sldLayoutId id="2147483656" r:id="rId1"/>
  </p:sldLayoutIdLst>
  <p:txStyles>
    <p:titleStyle>
      <a:lvl1pPr algn="l" defTabSz="457200" rtl="0" eaLnBrk="1" latinLnBrk="0" hangingPunct="1">
        <a:spcBef>
          <a:spcPct val="0"/>
        </a:spcBef>
        <a:buNone/>
        <a:defRPr sz="1600" kern="1200">
          <a:solidFill>
            <a:schemeClr val="accent5">
              <a:lumMod val="75000"/>
            </a:schemeClr>
          </a:solidFill>
          <a:latin typeface="DIN-Bold"/>
          <a:ea typeface="+mj-ea"/>
          <a:cs typeface="DIN-Bold"/>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251388"/>
      </p:ext>
    </p:extLst>
  </p:cSld>
  <p:clrMap bg1="lt1" tx1="dk1" bg2="lt2" tx2="dk2" accent1="accent1" accent2="accent2" accent3="accent3" accent4="accent4" accent5="accent5" accent6="accent6" hlink="hlink" folHlink="folHlink"/>
  <p:sldLayoutIdLst>
    <p:sldLayoutId id="214748365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Logo-Alone.psd"/>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31062" y="4211195"/>
            <a:ext cx="1542019" cy="829753"/>
          </a:xfrm>
          <a:prstGeom prst="rect">
            <a:avLst/>
          </a:prstGeom>
        </p:spPr>
      </p:pic>
    </p:spTree>
    <p:extLst>
      <p:ext uri="{BB962C8B-B14F-4D97-AF65-F5344CB8AC3E}">
        <p14:creationId xmlns:p14="http://schemas.microsoft.com/office/powerpoint/2010/main" val="169746935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4572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descr="LogoRedLinesTanTraingle.psd"/>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7178" y="187872"/>
            <a:ext cx="1501942" cy="828344"/>
          </a:xfrm>
          <a:prstGeom prst="rect">
            <a:avLst/>
          </a:prstGeom>
        </p:spPr>
      </p:pic>
    </p:spTree>
    <p:extLst>
      <p:ext uri="{BB962C8B-B14F-4D97-AF65-F5344CB8AC3E}">
        <p14:creationId xmlns:p14="http://schemas.microsoft.com/office/powerpoint/2010/main" val="3437060142"/>
      </p:ext>
    </p:extLst>
  </p:cSld>
  <p:clrMap bg1="lt1" tx1="dk1" bg2="lt2" tx2="dk2" accent1="accent1" accent2="accent2" accent3="accent3" accent4="accent4" accent5="accent5" accent6="accent6" hlink="hlink" folHlink="folHlink"/>
  <p:sldLayoutIdLst>
    <p:sldLayoutId id="214748366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descr="LogoRedLinesTanTraingle.psd"/>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7178" y="187872"/>
            <a:ext cx="1501942" cy="828344"/>
          </a:xfrm>
          <a:prstGeom prst="rect">
            <a:avLst/>
          </a:prstGeom>
        </p:spPr>
      </p:pic>
    </p:spTree>
    <p:extLst>
      <p:ext uri="{BB962C8B-B14F-4D97-AF65-F5344CB8AC3E}">
        <p14:creationId xmlns:p14="http://schemas.microsoft.com/office/powerpoint/2010/main" val="2325875241"/>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LogoRedLinesTanTraingle.psd"/>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6873" y="4075558"/>
            <a:ext cx="1501942" cy="828344"/>
          </a:xfrm>
          <a:prstGeom prst="rect">
            <a:avLst/>
          </a:prstGeom>
        </p:spPr>
      </p:pic>
    </p:spTree>
    <p:extLst>
      <p:ext uri="{BB962C8B-B14F-4D97-AF65-F5344CB8AC3E}">
        <p14:creationId xmlns:p14="http://schemas.microsoft.com/office/powerpoint/2010/main" val="1235713615"/>
      </p:ext>
    </p:extLst>
  </p:cSld>
  <p:clrMap bg1="lt1" tx1="dk1" bg2="lt2" tx2="dk2" accent1="accent1" accent2="accent2" accent3="accent3" accent4="accent4" accent5="accent5" accent6="accent6" hlink="hlink" folHlink="folHlink"/>
  <p:sldLayoutIdLst>
    <p:sldLayoutId id="214748367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bit.ly/azhosaadvisor"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mailto:aden.Ramirez@azed.gov" TargetMode="External"/><Relationship Id="rId2" Type="http://schemas.openxmlformats.org/officeDocument/2006/relationships/hyperlink" Target="mailto:aden.ramirez@azed.gov"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991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0405" y="159488"/>
            <a:ext cx="5618154" cy="818707"/>
          </a:xfrm>
        </p:spPr>
        <p:txBody>
          <a:bodyPr/>
          <a:lstStyle/>
          <a:p>
            <a:r>
              <a:rPr lang="en-US" dirty="0"/>
              <a:t>2018 - 2019 State officers</a:t>
            </a:r>
          </a:p>
        </p:txBody>
      </p:sp>
      <p:pic>
        <p:nvPicPr>
          <p:cNvPr id="5" name="Picture 4"/>
          <p:cNvPicPr>
            <a:picLocks noChangeAspect="1"/>
          </p:cNvPicPr>
          <p:nvPr/>
        </p:nvPicPr>
        <p:blipFill>
          <a:blip r:embed="rId2"/>
          <a:stretch>
            <a:fillRect/>
          </a:stretch>
        </p:blipFill>
        <p:spPr>
          <a:xfrm>
            <a:off x="1156637" y="1140288"/>
            <a:ext cx="1525807" cy="1525807"/>
          </a:xfrm>
          <a:prstGeom prst="rect">
            <a:avLst/>
          </a:prstGeom>
        </p:spPr>
      </p:pic>
      <p:pic>
        <p:nvPicPr>
          <p:cNvPr id="17" name="Picture 16"/>
          <p:cNvPicPr>
            <a:picLocks noChangeAspect="1"/>
          </p:cNvPicPr>
          <p:nvPr/>
        </p:nvPicPr>
        <p:blipFill>
          <a:blip r:embed="rId3"/>
          <a:stretch>
            <a:fillRect/>
          </a:stretch>
        </p:blipFill>
        <p:spPr>
          <a:xfrm>
            <a:off x="2967506" y="3256166"/>
            <a:ext cx="1525807" cy="1525807"/>
          </a:xfrm>
          <a:prstGeom prst="rect">
            <a:avLst/>
          </a:prstGeom>
        </p:spPr>
      </p:pic>
      <p:sp>
        <p:nvSpPr>
          <p:cNvPr id="20" name="TextBox 19"/>
          <p:cNvSpPr txBox="1"/>
          <p:nvPr/>
        </p:nvSpPr>
        <p:spPr>
          <a:xfrm>
            <a:off x="2682444" y="1140289"/>
            <a:ext cx="2293593" cy="1384995"/>
          </a:xfrm>
          <a:prstGeom prst="rect">
            <a:avLst/>
          </a:prstGeom>
          <a:noFill/>
        </p:spPr>
        <p:txBody>
          <a:bodyPr wrap="square" rtlCol="0">
            <a:spAutoFit/>
          </a:bodyPr>
          <a:lstStyle/>
          <a:p>
            <a:r>
              <a:rPr lang="en-US" sz="2400" dirty="0">
                <a:latin typeface="Dekar" panose="02000000000000000000" pitchFamily="50" charset="0"/>
              </a:rPr>
              <a:t>Adrian Kwiatkowski </a:t>
            </a:r>
          </a:p>
          <a:p>
            <a:r>
              <a:rPr lang="en-US" dirty="0">
                <a:latin typeface="Dekar" panose="02000000000000000000" pitchFamily="50" charset="0"/>
              </a:rPr>
              <a:t>President </a:t>
            </a:r>
          </a:p>
          <a:p>
            <a:r>
              <a:rPr lang="en-US" dirty="0">
                <a:latin typeface="Dekar" panose="02000000000000000000" pitchFamily="50" charset="0"/>
              </a:rPr>
              <a:t>Red Mountain HS</a:t>
            </a:r>
          </a:p>
        </p:txBody>
      </p:sp>
      <p:sp>
        <p:nvSpPr>
          <p:cNvPr id="24" name="TextBox 23"/>
          <p:cNvSpPr txBox="1"/>
          <p:nvPr/>
        </p:nvSpPr>
        <p:spPr>
          <a:xfrm>
            <a:off x="4581450" y="3326571"/>
            <a:ext cx="2293593" cy="1292662"/>
          </a:xfrm>
          <a:prstGeom prst="rect">
            <a:avLst/>
          </a:prstGeom>
          <a:noFill/>
        </p:spPr>
        <p:txBody>
          <a:bodyPr wrap="square" rtlCol="0">
            <a:spAutoFit/>
          </a:bodyPr>
          <a:lstStyle/>
          <a:p>
            <a:r>
              <a:rPr lang="en-US" sz="2400" dirty="0">
                <a:latin typeface="Dekar" panose="02000000000000000000" pitchFamily="50" charset="0"/>
              </a:rPr>
              <a:t>Trevor Kramer </a:t>
            </a:r>
          </a:p>
          <a:p>
            <a:r>
              <a:rPr lang="en-US" dirty="0">
                <a:latin typeface="Dekar" panose="02000000000000000000" pitchFamily="50" charset="0"/>
              </a:rPr>
              <a:t>Region 4 VP</a:t>
            </a:r>
          </a:p>
          <a:p>
            <a:r>
              <a:rPr lang="en-US" dirty="0">
                <a:latin typeface="Dekar" panose="02000000000000000000" pitchFamily="50" charset="0"/>
              </a:rPr>
              <a:t>Central Arizona College and CAVIT </a:t>
            </a:r>
          </a:p>
        </p:txBody>
      </p:sp>
      <p:pic>
        <p:nvPicPr>
          <p:cNvPr id="25" name="Picture 24"/>
          <p:cNvPicPr>
            <a:picLocks noChangeAspect="1"/>
          </p:cNvPicPr>
          <p:nvPr/>
        </p:nvPicPr>
        <p:blipFill>
          <a:blip r:embed="rId4"/>
          <a:stretch>
            <a:fillRect/>
          </a:stretch>
        </p:blipFill>
        <p:spPr>
          <a:xfrm>
            <a:off x="5084906" y="1166921"/>
            <a:ext cx="1525807" cy="1525807"/>
          </a:xfrm>
          <a:prstGeom prst="rect">
            <a:avLst/>
          </a:prstGeom>
        </p:spPr>
      </p:pic>
      <p:sp>
        <p:nvSpPr>
          <p:cNvPr id="26" name="TextBox 25"/>
          <p:cNvSpPr txBox="1"/>
          <p:nvPr/>
        </p:nvSpPr>
        <p:spPr>
          <a:xfrm>
            <a:off x="6622867" y="1237326"/>
            <a:ext cx="2081742" cy="1015663"/>
          </a:xfrm>
          <a:prstGeom prst="rect">
            <a:avLst/>
          </a:prstGeom>
          <a:noFill/>
        </p:spPr>
        <p:txBody>
          <a:bodyPr wrap="square" rtlCol="0">
            <a:spAutoFit/>
          </a:bodyPr>
          <a:lstStyle/>
          <a:p>
            <a:r>
              <a:rPr lang="en-US" sz="2400" dirty="0">
                <a:latin typeface="Dekar" panose="02000000000000000000" pitchFamily="50" charset="0"/>
              </a:rPr>
              <a:t>Josie </a:t>
            </a:r>
            <a:r>
              <a:rPr lang="en-US" sz="2400" dirty="0" err="1">
                <a:latin typeface="Dekar" panose="02000000000000000000" pitchFamily="50" charset="0"/>
              </a:rPr>
              <a:t>Dahir</a:t>
            </a:r>
            <a:endParaRPr lang="en-US" sz="2400" dirty="0">
              <a:latin typeface="Dekar" panose="02000000000000000000" pitchFamily="50" charset="0"/>
            </a:endParaRPr>
          </a:p>
          <a:p>
            <a:r>
              <a:rPr lang="en-US" dirty="0">
                <a:latin typeface="Dekar" panose="02000000000000000000" pitchFamily="50" charset="0"/>
              </a:rPr>
              <a:t>Historian Reporter </a:t>
            </a:r>
          </a:p>
          <a:p>
            <a:r>
              <a:rPr lang="en-US" dirty="0">
                <a:latin typeface="Dekar" panose="02000000000000000000" pitchFamily="50" charset="0"/>
              </a:rPr>
              <a:t>University of Arizona</a:t>
            </a:r>
          </a:p>
        </p:txBody>
      </p:sp>
    </p:spTree>
    <p:extLst>
      <p:ext uri="{BB962C8B-B14F-4D97-AF65-F5344CB8AC3E}">
        <p14:creationId xmlns:p14="http://schemas.microsoft.com/office/powerpoint/2010/main" val="441748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0405" y="159488"/>
            <a:ext cx="5618154" cy="818707"/>
          </a:xfrm>
        </p:spPr>
        <p:txBody>
          <a:bodyPr/>
          <a:lstStyle/>
          <a:p>
            <a:r>
              <a:rPr lang="en-US" dirty="0"/>
              <a:t>2018 - 2019 State officers</a:t>
            </a:r>
          </a:p>
        </p:txBody>
      </p:sp>
      <p:pic>
        <p:nvPicPr>
          <p:cNvPr id="9" name="Picture 8"/>
          <p:cNvPicPr>
            <a:picLocks noChangeAspect="1"/>
          </p:cNvPicPr>
          <p:nvPr/>
        </p:nvPicPr>
        <p:blipFill>
          <a:blip r:embed="rId2"/>
          <a:stretch>
            <a:fillRect/>
          </a:stretch>
        </p:blipFill>
        <p:spPr>
          <a:xfrm>
            <a:off x="5982604" y="1081383"/>
            <a:ext cx="1525807" cy="1525807"/>
          </a:xfrm>
          <a:prstGeom prst="rect">
            <a:avLst/>
          </a:prstGeom>
        </p:spPr>
      </p:pic>
      <p:pic>
        <p:nvPicPr>
          <p:cNvPr id="13" name="Picture 12"/>
          <p:cNvPicPr>
            <a:picLocks noChangeAspect="1"/>
          </p:cNvPicPr>
          <p:nvPr/>
        </p:nvPicPr>
        <p:blipFill>
          <a:blip r:embed="rId3"/>
          <a:stretch>
            <a:fillRect/>
          </a:stretch>
        </p:blipFill>
        <p:spPr>
          <a:xfrm>
            <a:off x="5982604" y="3299313"/>
            <a:ext cx="1525807" cy="1525807"/>
          </a:xfrm>
          <a:prstGeom prst="rect">
            <a:avLst/>
          </a:prstGeom>
        </p:spPr>
      </p:pic>
      <p:pic>
        <p:nvPicPr>
          <p:cNvPr id="19" name="Picture 18"/>
          <p:cNvPicPr>
            <a:picLocks noChangeAspect="1"/>
          </p:cNvPicPr>
          <p:nvPr/>
        </p:nvPicPr>
        <p:blipFill>
          <a:blip r:embed="rId4"/>
          <a:stretch>
            <a:fillRect/>
          </a:stretch>
        </p:blipFill>
        <p:spPr>
          <a:xfrm>
            <a:off x="83675" y="1105499"/>
            <a:ext cx="1525807" cy="1525807"/>
          </a:xfrm>
          <a:prstGeom prst="rect">
            <a:avLst/>
          </a:prstGeom>
        </p:spPr>
      </p:pic>
      <p:sp>
        <p:nvSpPr>
          <p:cNvPr id="12" name="TextBox 11"/>
          <p:cNvSpPr txBox="1"/>
          <p:nvPr/>
        </p:nvSpPr>
        <p:spPr>
          <a:xfrm>
            <a:off x="1720621" y="1105499"/>
            <a:ext cx="1680592" cy="1938992"/>
          </a:xfrm>
          <a:prstGeom prst="rect">
            <a:avLst/>
          </a:prstGeom>
          <a:noFill/>
        </p:spPr>
        <p:txBody>
          <a:bodyPr wrap="square" rtlCol="0">
            <a:spAutoFit/>
          </a:bodyPr>
          <a:lstStyle/>
          <a:p>
            <a:r>
              <a:rPr lang="en-US" sz="2400" dirty="0">
                <a:latin typeface="Dekar" panose="02000000000000000000" pitchFamily="50" charset="0"/>
              </a:rPr>
              <a:t>Zack </a:t>
            </a:r>
            <a:r>
              <a:rPr lang="en-US" sz="2400" dirty="0" err="1">
                <a:latin typeface="Dekar" panose="02000000000000000000" pitchFamily="50" charset="0"/>
              </a:rPr>
              <a:t>Merhavy</a:t>
            </a:r>
            <a:endParaRPr lang="en-US" sz="2400" dirty="0">
              <a:latin typeface="Dekar" panose="02000000000000000000" pitchFamily="50" charset="0"/>
            </a:endParaRPr>
          </a:p>
          <a:p>
            <a:r>
              <a:rPr lang="en-US" dirty="0">
                <a:latin typeface="Dekar" panose="02000000000000000000" pitchFamily="50" charset="0"/>
              </a:rPr>
              <a:t>Post Secondary Collegiate VP  </a:t>
            </a:r>
          </a:p>
          <a:p>
            <a:r>
              <a:rPr lang="en-US" dirty="0">
                <a:latin typeface="Dekar" panose="02000000000000000000" pitchFamily="50" charset="0"/>
              </a:rPr>
              <a:t>Grand Canyon University </a:t>
            </a:r>
          </a:p>
        </p:txBody>
      </p:sp>
      <p:sp>
        <p:nvSpPr>
          <p:cNvPr id="16" name="TextBox 15"/>
          <p:cNvSpPr txBox="1"/>
          <p:nvPr/>
        </p:nvSpPr>
        <p:spPr>
          <a:xfrm>
            <a:off x="7508410" y="1105499"/>
            <a:ext cx="1749908" cy="1661993"/>
          </a:xfrm>
          <a:prstGeom prst="rect">
            <a:avLst/>
          </a:prstGeom>
          <a:noFill/>
        </p:spPr>
        <p:txBody>
          <a:bodyPr wrap="square" rtlCol="0">
            <a:spAutoFit/>
          </a:bodyPr>
          <a:lstStyle/>
          <a:p>
            <a:r>
              <a:rPr lang="en-US" sz="2400" dirty="0" err="1">
                <a:latin typeface="Dekar" panose="02000000000000000000" pitchFamily="50" charset="0"/>
              </a:rPr>
              <a:t>BriyaMarie</a:t>
            </a:r>
            <a:r>
              <a:rPr lang="en-US" sz="2400" dirty="0">
                <a:latin typeface="Dekar" panose="02000000000000000000" pitchFamily="50" charset="0"/>
              </a:rPr>
              <a:t> Contreras</a:t>
            </a:r>
          </a:p>
          <a:p>
            <a:r>
              <a:rPr lang="en-US" dirty="0">
                <a:latin typeface="Dekar" panose="02000000000000000000" pitchFamily="50" charset="0"/>
              </a:rPr>
              <a:t>Secretary  </a:t>
            </a:r>
          </a:p>
          <a:p>
            <a:r>
              <a:rPr lang="en-US" dirty="0">
                <a:latin typeface="Dekar" panose="02000000000000000000" pitchFamily="50" charset="0"/>
              </a:rPr>
              <a:t>Arizona State University</a:t>
            </a:r>
          </a:p>
        </p:txBody>
      </p:sp>
      <p:sp>
        <p:nvSpPr>
          <p:cNvPr id="18" name="TextBox 17"/>
          <p:cNvSpPr txBox="1"/>
          <p:nvPr/>
        </p:nvSpPr>
        <p:spPr>
          <a:xfrm>
            <a:off x="7486926" y="3383246"/>
            <a:ext cx="1561382" cy="1015663"/>
          </a:xfrm>
          <a:prstGeom prst="rect">
            <a:avLst/>
          </a:prstGeom>
          <a:noFill/>
        </p:spPr>
        <p:txBody>
          <a:bodyPr wrap="square" rtlCol="0">
            <a:spAutoFit/>
          </a:bodyPr>
          <a:lstStyle/>
          <a:p>
            <a:r>
              <a:rPr lang="en-US" sz="2400" dirty="0" err="1">
                <a:latin typeface="Dekar" panose="02000000000000000000" pitchFamily="50" charset="0"/>
              </a:rPr>
              <a:t>Javin</a:t>
            </a:r>
            <a:r>
              <a:rPr lang="en-US" sz="2400" dirty="0">
                <a:latin typeface="Dekar" panose="02000000000000000000" pitchFamily="50" charset="0"/>
              </a:rPr>
              <a:t> Patel</a:t>
            </a:r>
          </a:p>
          <a:p>
            <a:r>
              <a:rPr lang="en-US" dirty="0">
                <a:latin typeface="Dekar" panose="02000000000000000000" pitchFamily="50" charset="0"/>
              </a:rPr>
              <a:t>Parliamentarian  </a:t>
            </a:r>
          </a:p>
          <a:p>
            <a:r>
              <a:rPr lang="en-US" dirty="0">
                <a:latin typeface="Dekar" panose="02000000000000000000" pitchFamily="50" charset="0"/>
              </a:rPr>
              <a:t>Centennial HS</a:t>
            </a:r>
          </a:p>
        </p:txBody>
      </p:sp>
      <p:pic>
        <p:nvPicPr>
          <p:cNvPr id="20" name="Picture 19"/>
          <p:cNvPicPr>
            <a:picLocks noChangeAspect="1"/>
          </p:cNvPicPr>
          <p:nvPr/>
        </p:nvPicPr>
        <p:blipFill>
          <a:blip r:embed="rId5"/>
          <a:stretch>
            <a:fillRect/>
          </a:stretch>
        </p:blipFill>
        <p:spPr>
          <a:xfrm>
            <a:off x="83676" y="3398951"/>
            <a:ext cx="1525807" cy="1525807"/>
          </a:xfrm>
          <a:prstGeom prst="rect">
            <a:avLst/>
          </a:prstGeom>
        </p:spPr>
      </p:pic>
      <p:sp>
        <p:nvSpPr>
          <p:cNvPr id="21" name="TextBox 20"/>
          <p:cNvSpPr txBox="1"/>
          <p:nvPr/>
        </p:nvSpPr>
        <p:spPr>
          <a:xfrm>
            <a:off x="1743308" y="3427099"/>
            <a:ext cx="1482185" cy="1661993"/>
          </a:xfrm>
          <a:prstGeom prst="rect">
            <a:avLst/>
          </a:prstGeom>
          <a:noFill/>
        </p:spPr>
        <p:txBody>
          <a:bodyPr wrap="square" rtlCol="0">
            <a:spAutoFit/>
          </a:bodyPr>
          <a:lstStyle/>
          <a:p>
            <a:r>
              <a:rPr lang="en-US" sz="2400" dirty="0">
                <a:latin typeface="Dekar" panose="02000000000000000000" pitchFamily="50" charset="0"/>
              </a:rPr>
              <a:t>Hannah Campbell </a:t>
            </a:r>
          </a:p>
          <a:p>
            <a:r>
              <a:rPr lang="en-US" dirty="0">
                <a:latin typeface="Dekar" panose="02000000000000000000" pitchFamily="50" charset="0"/>
              </a:rPr>
              <a:t>Region 1 VP </a:t>
            </a:r>
          </a:p>
          <a:p>
            <a:r>
              <a:rPr lang="en-US" dirty="0">
                <a:latin typeface="Dekar" panose="02000000000000000000" pitchFamily="50" charset="0"/>
              </a:rPr>
              <a:t>Bradshaw Mountain HS</a:t>
            </a:r>
          </a:p>
        </p:txBody>
      </p:sp>
      <p:pic>
        <p:nvPicPr>
          <p:cNvPr id="22" name="Picture 21"/>
          <p:cNvPicPr>
            <a:picLocks noChangeAspect="1"/>
          </p:cNvPicPr>
          <p:nvPr/>
        </p:nvPicPr>
        <p:blipFill>
          <a:blip r:embed="rId6"/>
          <a:stretch>
            <a:fillRect/>
          </a:stretch>
        </p:blipFill>
        <p:spPr>
          <a:xfrm>
            <a:off x="3113804" y="2356089"/>
            <a:ext cx="1525807" cy="1525807"/>
          </a:xfrm>
          <a:prstGeom prst="rect">
            <a:avLst/>
          </a:prstGeom>
        </p:spPr>
      </p:pic>
      <p:sp>
        <p:nvSpPr>
          <p:cNvPr id="23" name="TextBox 22"/>
          <p:cNvSpPr txBox="1"/>
          <p:nvPr/>
        </p:nvSpPr>
        <p:spPr>
          <a:xfrm>
            <a:off x="4656006" y="2255212"/>
            <a:ext cx="1376788" cy="1938992"/>
          </a:xfrm>
          <a:prstGeom prst="rect">
            <a:avLst/>
          </a:prstGeom>
          <a:noFill/>
        </p:spPr>
        <p:txBody>
          <a:bodyPr wrap="square" rtlCol="0">
            <a:spAutoFit/>
          </a:bodyPr>
          <a:lstStyle/>
          <a:p>
            <a:r>
              <a:rPr lang="en-US" sz="2400" dirty="0">
                <a:latin typeface="Dekar" panose="02000000000000000000" pitchFamily="50" charset="0"/>
              </a:rPr>
              <a:t>Alexandra  </a:t>
            </a:r>
            <a:r>
              <a:rPr lang="en-US" sz="2400" dirty="0" err="1">
                <a:latin typeface="Dekar" panose="02000000000000000000" pitchFamily="50" charset="0"/>
              </a:rPr>
              <a:t>Rolfness</a:t>
            </a:r>
            <a:r>
              <a:rPr lang="en-US" sz="2400" dirty="0">
                <a:latin typeface="Dekar" panose="02000000000000000000" pitchFamily="50" charset="0"/>
              </a:rPr>
              <a:t> </a:t>
            </a:r>
          </a:p>
          <a:p>
            <a:r>
              <a:rPr lang="en-US" dirty="0">
                <a:latin typeface="Dekar" panose="02000000000000000000" pitchFamily="50" charset="0"/>
              </a:rPr>
              <a:t>Region 2 VP </a:t>
            </a:r>
          </a:p>
          <a:p>
            <a:r>
              <a:rPr lang="en-US" dirty="0">
                <a:latin typeface="Dekar" panose="02000000000000000000" pitchFamily="50" charset="0"/>
              </a:rPr>
              <a:t>Paradise Valley HS CREST</a:t>
            </a:r>
          </a:p>
        </p:txBody>
      </p:sp>
    </p:spTree>
    <p:extLst>
      <p:ext uri="{BB962C8B-B14F-4D97-AF65-F5344CB8AC3E}">
        <p14:creationId xmlns:p14="http://schemas.microsoft.com/office/powerpoint/2010/main" val="3645840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State Officer Goals</a:t>
            </a:r>
          </a:p>
        </p:txBody>
      </p:sp>
      <p:sp>
        <p:nvSpPr>
          <p:cNvPr id="3" name="Subtitle 2"/>
          <p:cNvSpPr>
            <a:spLocks noGrp="1"/>
          </p:cNvSpPr>
          <p:nvPr>
            <p:ph type="subTitle" idx="1"/>
          </p:nvPr>
        </p:nvSpPr>
        <p:spPr>
          <a:xfrm>
            <a:off x="980403" y="1106401"/>
            <a:ext cx="7645229" cy="3944064"/>
          </a:xfrm>
        </p:spPr>
        <p:txBody>
          <a:bodyPr>
            <a:normAutofit/>
          </a:bodyPr>
          <a:lstStyle/>
          <a:p>
            <a:r>
              <a:rPr lang="en-US" sz="2000" dirty="0"/>
              <a:t>1. </a:t>
            </a:r>
            <a:r>
              <a:rPr lang="en-US" sz="2800" dirty="0"/>
              <a:t>Improve Publicity </a:t>
            </a:r>
          </a:p>
          <a:p>
            <a:pPr marL="742950" lvl="1" indent="-285750" algn="l">
              <a:buFont typeface="Arial" panose="020B0604020202020204" pitchFamily="34" charset="0"/>
              <a:buChar char="•"/>
            </a:pPr>
            <a:r>
              <a:rPr lang="en-US" sz="2000" dirty="0">
                <a:solidFill>
                  <a:srgbClr val="800000"/>
                </a:solidFill>
                <a:latin typeface="PT Sans" panose="020B0503020203020204" pitchFamily="34" charset="0"/>
              </a:rPr>
              <a:t>Follow Arizona HOSA on Twitter, Instagram, and Facebook </a:t>
            </a:r>
          </a:p>
          <a:p>
            <a:pPr marL="742950" lvl="1" indent="-285750" algn="l">
              <a:buFont typeface="Arial" panose="020B0604020202020204" pitchFamily="34" charset="0"/>
              <a:buChar char="•"/>
            </a:pPr>
            <a:r>
              <a:rPr lang="en-US" sz="2000" dirty="0">
                <a:solidFill>
                  <a:srgbClr val="800000"/>
                </a:solidFill>
                <a:latin typeface="PT Sans" panose="020B0503020203020204" pitchFamily="34" charset="0"/>
              </a:rPr>
              <a:t>State Officer Webinars </a:t>
            </a:r>
          </a:p>
          <a:p>
            <a:pPr marL="742950" lvl="1" indent="-285750" algn="l">
              <a:buFont typeface="Arial" panose="020B0604020202020204" pitchFamily="34" charset="0"/>
              <a:buChar char="•"/>
            </a:pPr>
            <a:r>
              <a:rPr lang="en-US" sz="2000" dirty="0">
                <a:solidFill>
                  <a:srgbClr val="800000"/>
                </a:solidFill>
                <a:latin typeface="PT Sans" panose="020B0503020203020204" pitchFamily="34" charset="0"/>
              </a:rPr>
              <a:t>Chapter Visits</a:t>
            </a:r>
          </a:p>
          <a:p>
            <a:r>
              <a:rPr lang="en-US" sz="2000" dirty="0"/>
              <a:t>2. </a:t>
            </a:r>
            <a:r>
              <a:rPr lang="en-US" sz="2800" dirty="0"/>
              <a:t>Increase non-secondary engagement </a:t>
            </a:r>
          </a:p>
          <a:p>
            <a:pPr marL="742950" lvl="1" indent="-285750" algn="l">
              <a:buFont typeface="Arial" panose="020B0604020202020204" pitchFamily="34" charset="0"/>
              <a:buChar char="•"/>
            </a:pPr>
            <a:r>
              <a:rPr lang="en-US" sz="2000" dirty="0">
                <a:solidFill>
                  <a:srgbClr val="800000"/>
                </a:solidFill>
                <a:latin typeface="PT Sans" panose="020B0503020203020204" pitchFamily="34" charset="0"/>
              </a:rPr>
              <a:t>Revive/ start Post-secondary and middle school chapters  </a:t>
            </a:r>
          </a:p>
          <a:p>
            <a:r>
              <a:rPr lang="en-US" sz="2000" dirty="0"/>
              <a:t>3. </a:t>
            </a:r>
            <a:r>
              <a:rPr lang="en-US" sz="2800" dirty="0"/>
              <a:t>Supporting &amp; Raising awareness for the National Service Project </a:t>
            </a:r>
          </a:p>
          <a:p>
            <a:pPr marL="742950" lvl="1" indent="-285750" algn="l">
              <a:buFont typeface="Arial" panose="020B0604020202020204" pitchFamily="34" charset="0"/>
              <a:buChar char="•"/>
            </a:pPr>
            <a:r>
              <a:rPr lang="en-US" sz="2000" dirty="0">
                <a:solidFill>
                  <a:srgbClr val="800000"/>
                </a:solidFill>
                <a:latin typeface="PT Sans" panose="020B0503020203020204" pitchFamily="34" charset="0"/>
              </a:rPr>
              <a:t>The National Pediatric Cancer Foundation</a:t>
            </a:r>
          </a:p>
          <a:p>
            <a:endParaRPr lang="en-US" sz="2000" dirty="0"/>
          </a:p>
          <a:p>
            <a:endParaRPr lang="en-US" sz="2000" dirty="0"/>
          </a:p>
        </p:txBody>
      </p:sp>
    </p:spTree>
    <p:extLst>
      <p:ext uri="{BB962C8B-B14F-4D97-AF65-F5344CB8AC3E}">
        <p14:creationId xmlns:p14="http://schemas.microsoft.com/office/powerpoint/2010/main" val="211083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2018-2019 Arizona HOSA Theme</a:t>
            </a:r>
          </a:p>
        </p:txBody>
      </p:sp>
      <p:pic>
        <p:nvPicPr>
          <p:cNvPr id="5" name="Content Placeholder 4"/>
          <p:cNvPicPr>
            <a:picLocks noGrp="1" noChangeAspect="1"/>
          </p:cNvPicPr>
          <p:nvPr>
            <p:ph idx="10"/>
          </p:nvPr>
        </p:nvPicPr>
        <p:blipFill>
          <a:blip r:embed="rId2"/>
          <a:stretch>
            <a:fillRect/>
          </a:stretch>
        </p:blipFill>
        <p:spPr>
          <a:xfrm>
            <a:off x="2255434" y="1096963"/>
            <a:ext cx="5153832" cy="2871787"/>
          </a:xfrm>
        </p:spPr>
      </p:pic>
    </p:spTree>
    <p:extLst>
      <p:ext uri="{BB962C8B-B14F-4D97-AF65-F5344CB8AC3E}">
        <p14:creationId xmlns:p14="http://schemas.microsoft.com/office/powerpoint/2010/main" val="3544379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492077"/>
            <a:ext cx="8449733" cy="857250"/>
          </a:xfrm>
        </p:spPr>
        <p:txBody>
          <a:bodyPr/>
          <a:lstStyle/>
          <a:p>
            <a:r>
              <a:rPr lang="en-US" dirty="0" err="1"/>
              <a:t>HOSa</a:t>
            </a:r>
            <a:r>
              <a:rPr lang="en-US" dirty="0"/>
              <a:t> competitive event updates 18’-19’</a:t>
            </a:r>
          </a:p>
        </p:txBody>
      </p:sp>
    </p:spTree>
    <p:extLst>
      <p:ext uri="{BB962C8B-B14F-4D97-AF65-F5344CB8AC3E}">
        <p14:creationId xmlns:p14="http://schemas.microsoft.com/office/powerpoint/2010/main" val="806880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latin typeface="Arial" charset="0"/>
                <a:ea typeface="Arial" charset="0"/>
                <a:cs typeface="Arial" charset="0"/>
              </a:rPr>
              <a:t>CE UPDATES</a:t>
            </a:r>
          </a:p>
        </p:txBody>
      </p:sp>
      <p:sp>
        <p:nvSpPr>
          <p:cNvPr id="3" name="Subtitle 2"/>
          <p:cNvSpPr>
            <a:spLocks noGrp="1"/>
          </p:cNvSpPr>
          <p:nvPr>
            <p:ph type="subTitle" idx="1"/>
          </p:nvPr>
        </p:nvSpPr>
        <p:spPr>
          <a:xfrm>
            <a:off x="980403" y="1106400"/>
            <a:ext cx="7645229" cy="3748629"/>
          </a:xfrm>
        </p:spPr>
        <p:txBody>
          <a:bodyPr>
            <a:normAutofit fontScale="92500" lnSpcReduction="10000"/>
          </a:bodyPr>
          <a:lstStyle/>
          <a:p>
            <a:pPr lvl="0"/>
            <a:r>
              <a:rPr lang="en-US" sz="2000" dirty="0">
                <a:solidFill>
                  <a:srgbClr val="01608E"/>
                </a:solidFill>
                <a:latin typeface="Arial" charset="0"/>
                <a:ea typeface="Arial" charset="0"/>
                <a:cs typeface="Arial" charset="0"/>
              </a:rPr>
              <a:t>STEM Premier Uploads</a:t>
            </a:r>
          </a:p>
          <a:p>
            <a:pPr marL="342900" indent="-342900">
              <a:buFont typeface="Arial"/>
              <a:buChar char="•"/>
            </a:pPr>
            <a:r>
              <a:rPr lang="en-US" sz="2000" dirty="0">
                <a:latin typeface="Arial" charset="0"/>
                <a:ea typeface="Arial" charset="0"/>
                <a:cs typeface="Arial" charset="0"/>
              </a:rPr>
              <a:t>Health Career Photography</a:t>
            </a:r>
          </a:p>
          <a:p>
            <a:r>
              <a:rPr lang="en-US" sz="2000" dirty="0">
                <a:latin typeface="Arial" charset="0"/>
                <a:ea typeface="Arial" charset="0"/>
                <a:cs typeface="Arial" charset="0"/>
              </a:rPr>
              <a:t>          -  Facility and subject permission forms as well as written     	    	      descriptions</a:t>
            </a:r>
          </a:p>
          <a:p>
            <a:endParaRPr lang="en-US" sz="2000" dirty="0">
              <a:latin typeface="Arial" charset="0"/>
              <a:ea typeface="Arial" charset="0"/>
              <a:cs typeface="Arial" charset="0"/>
            </a:endParaRPr>
          </a:p>
          <a:p>
            <a:pPr marL="342900" indent="-342900">
              <a:buFont typeface="Arial"/>
              <a:buChar char="•"/>
            </a:pPr>
            <a:r>
              <a:rPr lang="en-US" sz="2000" dirty="0">
                <a:latin typeface="Arial" charset="0"/>
                <a:ea typeface="Arial" charset="0"/>
                <a:cs typeface="Arial" charset="0"/>
              </a:rPr>
              <a:t>Health Education &amp; Community Awareness:</a:t>
            </a:r>
          </a:p>
          <a:p>
            <a:r>
              <a:rPr lang="en-US" sz="2000" dirty="0">
                <a:latin typeface="Arial" charset="0"/>
                <a:ea typeface="Arial" charset="0"/>
                <a:cs typeface="Arial" charset="0"/>
              </a:rPr>
              <a:t> 	    -  A pdf of the portfolio</a:t>
            </a:r>
          </a:p>
          <a:p>
            <a:endParaRPr lang="en-US" sz="2000" dirty="0">
              <a:latin typeface="Arial" charset="0"/>
              <a:ea typeface="Arial" charset="0"/>
              <a:cs typeface="Arial" charset="0"/>
            </a:endParaRPr>
          </a:p>
          <a:p>
            <a:r>
              <a:rPr lang="en-US" sz="2000" dirty="0">
                <a:solidFill>
                  <a:srgbClr val="01608E"/>
                </a:solidFill>
                <a:latin typeface="Arial" charset="0"/>
                <a:ea typeface="Arial" charset="0"/>
                <a:cs typeface="Arial" charset="0"/>
              </a:rPr>
              <a:t>GRR Item #30 Event Timing</a:t>
            </a:r>
          </a:p>
          <a:p>
            <a:endParaRPr lang="en-US" sz="2000" dirty="0">
              <a:solidFill>
                <a:srgbClr val="01608E"/>
              </a:solidFill>
              <a:latin typeface="Arial" charset="0"/>
              <a:ea typeface="Arial" charset="0"/>
              <a:cs typeface="Arial" charset="0"/>
            </a:endParaRPr>
          </a:p>
          <a:p>
            <a:r>
              <a:rPr lang="en-US" sz="2000" dirty="0">
                <a:latin typeface="Arial" charset="0"/>
                <a:ea typeface="Arial" charset="0"/>
                <a:cs typeface="Arial" charset="0"/>
              </a:rPr>
              <a:t>The option to provide tablecloths has been removed for display times </a:t>
            </a:r>
          </a:p>
          <a:p>
            <a:endParaRPr lang="en-US" sz="2000" dirty="0">
              <a:solidFill>
                <a:srgbClr val="01608E"/>
              </a:solidFill>
              <a:latin typeface="Arial" charset="0"/>
              <a:ea typeface="Arial" charset="0"/>
              <a:cs typeface="Arial" charset="0"/>
            </a:endParaRPr>
          </a:p>
          <a:p>
            <a:endParaRPr lang="en-US" sz="2000" dirty="0">
              <a:latin typeface="Arial" charset="0"/>
              <a:ea typeface="Arial" charset="0"/>
              <a:cs typeface="Arial" charset="0"/>
            </a:endParaRPr>
          </a:p>
          <a:p>
            <a:pPr lvl="0"/>
            <a:endParaRPr lang="en-US" sz="2000" dirty="0">
              <a:latin typeface="Arial" charset="0"/>
              <a:ea typeface="Arial" charset="0"/>
              <a:cs typeface="Arial" charset="0"/>
            </a:endParaRPr>
          </a:p>
          <a:p>
            <a:pPr marL="342900" lvl="0" indent="-342900">
              <a:buFont typeface="Arial" charset="0"/>
              <a:buChar char="•"/>
            </a:pPr>
            <a:endParaRPr lang="en-US" sz="2000" dirty="0">
              <a:latin typeface="Arial" charset="0"/>
              <a:ea typeface="Arial" charset="0"/>
              <a:cs typeface="Arial" charset="0"/>
            </a:endParaRPr>
          </a:p>
          <a:p>
            <a:endParaRPr lang="en-US" sz="2000" dirty="0"/>
          </a:p>
        </p:txBody>
      </p:sp>
    </p:spTree>
    <p:extLst>
      <p:ext uri="{BB962C8B-B14F-4D97-AF65-F5344CB8AC3E}">
        <p14:creationId xmlns:p14="http://schemas.microsoft.com/office/powerpoint/2010/main" val="135785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heckerboard(across)">
                                      <p:cBhvr>
                                        <p:cTn id="18" dur="500"/>
                                        <p:tgtEl>
                                          <p:spTgt spid="3">
                                            <p:txEl>
                                              <p:pRg st="4" end="4"/>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checkerboard(across)">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checkerboard(across)">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checkerboard(across)">
                                      <p:cBhvr>
                                        <p:cTn id="3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latin typeface="Arial" charset="0"/>
                <a:ea typeface="Arial" charset="0"/>
                <a:cs typeface="Arial" charset="0"/>
              </a:rPr>
              <a:t>CE UPDATES</a:t>
            </a:r>
          </a:p>
        </p:txBody>
      </p:sp>
      <p:sp>
        <p:nvSpPr>
          <p:cNvPr id="3" name="Subtitle 2"/>
          <p:cNvSpPr>
            <a:spLocks noGrp="1"/>
          </p:cNvSpPr>
          <p:nvPr>
            <p:ph type="subTitle" idx="1"/>
          </p:nvPr>
        </p:nvSpPr>
        <p:spPr>
          <a:xfrm>
            <a:off x="980405" y="1106401"/>
            <a:ext cx="7645227" cy="3737448"/>
          </a:xfrm>
        </p:spPr>
        <p:txBody>
          <a:bodyPr>
            <a:normAutofit/>
          </a:bodyPr>
          <a:lstStyle/>
          <a:p>
            <a:endParaRPr lang="en-US" sz="2800" dirty="0">
              <a:latin typeface="Arial" charset="0"/>
              <a:ea typeface="Arial" charset="0"/>
              <a:cs typeface="Arial" charset="0"/>
            </a:endParaRPr>
          </a:p>
          <a:p>
            <a:pPr algn="ctr"/>
            <a:endParaRPr lang="en-US" sz="2800" dirty="0">
              <a:latin typeface="Arial" charset="0"/>
              <a:ea typeface="Arial" charset="0"/>
              <a:cs typeface="Arial" charset="0"/>
            </a:endParaRPr>
          </a:p>
          <a:p>
            <a:pPr algn="ctr"/>
            <a:r>
              <a:rPr lang="en-US" sz="3600" b="1" dirty="0">
                <a:solidFill>
                  <a:schemeClr val="accent1">
                    <a:lumMod val="50000"/>
                  </a:schemeClr>
                </a:solidFill>
                <a:latin typeface="Arial" charset="0"/>
                <a:ea typeface="Arial" charset="0"/>
                <a:cs typeface="Arial" charset="0"/>
              </a:rPr>
              <a:t>HEALTH SCIENCE EVENTS</a:t>
            </a:r>
          </a:p>
        </p:txBody>
      </p:sp>
    </p:spTree>
    <p:extLst>
      <p:ext uri="{BB962C8B-B14F-4D97-AF65-F5344CB8AC3E}">
        <p14:creationId xmlns:p14="http://schemas.microsoft.com/office/powerpoint/2010/main" val="97263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46143"/>
            <a:ext cx="5852739" cy="623963"/>
          </a:xfrm>
        </p:spPr>
        <p:txBody>
          <a:bodyPr/>
          <a:lstStyle/>
          <a:p>
            <a:r>
              <a:rPr lang="en-US" sz="3200" dirty="0">
                <a:latin typeface="Arial" charset="0"/>
                <a:ea typeface="Arial" charset="0"/>
                <a:cs typeface="Arial" charset="0"/>
              </a:rPr>
              <a:t>Medical Reading SS/PSC</a:t>
            </a:r>
          </a:p>
        </p:txBody>
      </p:sp>
      <p:sp>
        <p:nvSpPr>
          <p:cNvPr id="3" name="Subtitle 2"/>
          <p:cNvSpPr>
            <a:spLocks noGrp="1"/>
          </p:cNvSpPr>
          <p:nvPr>
            <p:ph type="subTitle" idx="1"/>
          </p:nvPr>
        </p:nvSpPr>
        <p:spPr>
          <a:xfrm>
            <a:off x="980403" y="1106400"/>
            <a:ext cx="7645229" cy="3673944"/>
          </a:xfrm>
        </p:spPr>
        <p:txBody>
          <a:bodyPr>
            <a:noAutofit/>
          </a:bodyPr>
          <a:lstStyle/>
          <a:p>
            <a:pPr marL="342900" indent="-342900">
              <a:buFont typeface="Wingdings" charset="2"/>
              <a:buChar char="v"/>
            </a:pPr>
            <a:r>
              <a:rPr lang="en-US" sz="2200" i="1" dirty="0">
                <a:latin typeface="Arial" charset="0"/>
                <a:ea typeface="Arial" charset="0"/>
                <a:cs typeface="Arial" charset="0"/>
              </a:rPr>
              <a:t>Leadership and Self-Deception, Getting Out of the Box </a:t>
            </a:r>
            <a:r>
              <a:rPr lang="en-US" sz="2200" dirty="0">
                <a:latin typeface="Arial" charset="0"/>
                <a:ea typeface="Arial" charset="0"/>
                <a:cs typeface="Arial" charset="0"/>
              </a:rPr>
              <a:t>by The Arbinger Institute</a:t>
            </a:r>
          </a:p>
          <a:p>
            <a:pPr marL="342900" indent="-342900">
              <a:buFont typeface="Wingdings" charset="2"/>
              <a:buChar char="v"/>
            </a:pPr>
            <a:r>
              <a:rPr lang="en-US" sz="2200" i="1" dirty="0">
                <a:latin typeface="Arial" charset="0"/>
                <a:ea typeface="Arial" charset="0"/>
                <a:cs typeface="Arial" charset="0"/>
              </a:rPr>
              <a:t>In Shock, My Journey from Death to Recovery and the Redemptive Power of Hope </a:t>
            </a:r>
            <a:r>
              <a:rPr lang="en-US" sz="2200" dirty="0">
                <a:latin typeface="Arial" charset="0"/>
                <a:ea typeface="Arial" charset="0"/>
                <a:cs typeface="Arial" charset="0"/>
              </a:rPr>
              <a:t>by Rana Awdish</a:t>
            </a:r>
          </a:p>
          <a:p>
            <a:pPr marL="342900" indent="-342900">
              <a:buFont typeface="Wingdings" charset="2"/>
              <a:buChar char="v"/>
            </a:pPr>
            <a:r>
              <a:rPr lang="en-US" sz="2200" i="1" dirty="0">
                <a:latin typeface="Arial" charset="0"/>
                <a:ea typeface="Arial" charset="0"/>
                <a:cs typeface="Arial" charset="0"/>
              </a:rPr>
              <a:t>Internal Medicine:  A Doctor’s Stories </a:t>
            </a:r>
            <a:r>
              <a:rPr lang="en-US" sz="2200" dirty="0">
                <a:latin typeface="Arial" charset="0"/>
                <a:ea typeface="Arial" charset="0"/>
                <a:cs typeface="Arial" charset="0"/>
              </a:rPr>
              <a:t>by Terrence Holt</a:t>
            </a:r>
          </a:p>
          <a:p>
            <a:pPr marL="342900" indent="-342900">
              <a:buFont typeface="Wingdings" charset="2"/>
              <a:buChar char="v"/>
            </a:pPr>
            <a:r>
              <a:rPr lang="en-US" sz="2200" i="1" dirty="0">
                <a:latin typeface="Arial" charset="0"/>
                <a:ea typeface="Arial" charset="0"/>
                <a:cs typeface="Arial" charset="0"/>
              </a:rPr>
              <a:t>The Book of Blood:  From Legends and Leeches to Vampires and Veins </a:t>
            </a:r>
            <a:r>
              <a:rPr lang="en-US" sz="2200" dirty="0">
                <a:latin typeface="Arial" charset="0"/>
                <a:ea typeface="Arial" charset="0"/>
                <a:cs typeface="Arial" charset="0"/>
              </a:rPr>
              <a:t>by HP Newquist</a:t>
            </a:r>
          </a:p>
          <a:p>
            <a:pPr marL="342900" indent="-342900">
              <a:buFont typeface="Wingdings" charset="2"/>
              <a:buChar char="v"/>
            </a:pPr>
            <a:r>
              <a:rPr lang="en-US" sz="2200" i="1" dirty="0">
                <a:latin typeface="Arial" charset="0"/>
                <a:ea typeface="Arial" charset="0"/>
                <a:cs typeface="Arial" charset="0"/>
              </a:rPr>
              <a:t>Complications:  A Surgeon’s Notes on an Imperfect Science </a:t>
            </a:r>
            <a:r>
              <a:rPr lang="en-US" sz="2200" dirty="0">
                <a:latin typeface="Arial" charset="0"/>
                <a:ea typeface="Arial" charset="0"/>
                <a:cs typeface="Arial" charset="0"/>
              </a:rPr>
              <a:t>by Atwul Gawande</a:t>
            </a:r>
          </a:p>
        </p:txBody>
      </p:sp>
    </p:spTree>
    <p:extLst>
      <p:ext uri="{BB962C8B-B14F-4D97-AF65-F5344CB8AC3E}">
        <p14:creationId xmlns:p14="http://schemas.microsoft.com/office/powerpoint/2010/main" val="97376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latin typeface="Arial" charset="0"/>
                <a:ea typeface="Arial" charset="0"/>
                <a:cs typeface="Arial" charset="0"/>
              </a:rPr>
              <a:t>Medical Reading- MS</a:t>
            </a:r>
          </a:p>
        </p:txBody>
      </p:sp>
      <p:sp>
        <p:nvSpPr>
          <p:cNvPr id="3" name="Subtitle 2"/>
          <p:cNvSpPr>
            <a:spLocks noGrp="1"/>
          </p:cNvSpPr>
          <p:nvPr>
            <p:ph type="subTitle" idx="1"/>
          </p:nvPr>
        </p:nvSpPr>
        <p:spPr>
          <a:xfrm>
            <a:off x="980403" y="1106400"/>
            <a:ext cx="7645229" cy="3268829"/>
          </a:xfrm>
        </p:spPr>
        <p:txBody>
          <a:bodyPr>
            <a:normAutofit/>
          </a:bodyPr>
          <a:lstStyle/>
          <a:p>
            <a:pPr marL="342900" indent="-342900">
              <a:buFont typeface="Arial" charset="0"/>
              <a:buChar char="•"/>
            </a:pPr>
            <a:r>
              <a:rPr lang="en-US" sz="2400" i="1" dirty="0">
                <a:latin typeface="Arial" charset="0"/>
                <a:ea typeface="Arial" charset="0"/>
                <a:cs typeface="Arial" charset="0"/>
              </a:rPr>
              <a:t>The Book of Blood:  From Legends and Leeches to Vampires and Veins </a:t>
            </a:r>
            <a:r>
              <a:rPr lang="en-US" sz="2400" dirty="0">
                <a:latin typeface="Arial" charset="0"/>
                <a:ea typeface="Arial" charset="0"/>
                <a:cs typeface="Arial" charset="0"/>
              </a:rPr>
              <a:t>by HP Newquist</a:t>
            </a:r>
          </a:p>
          <a:p>
            <a:pPr marL="342900" indent="-342900">
              <a:buFont typeface="Arial" charset="0"/>
              <a:buChar char="•"/>
            </a:pPr>
            <a:endParaRPr lang="en-US" sz="2400" i="1" dirty="0">
              <a:latin typeface="Arial" charset="0"/>
              <a:ea typeface="Arial" charset="0"/>
              <a:cs typeface="Arial" charset="0"/>
            </a:endParaRPr>
          </a:p>
          <a:p>
            <a:pPr marL="342900" indent="-342900">
              <a:buFont typeface="Arial" charset="0"/>
              <a:buChar char="•"/>
            </a:pPr>
            <a:r>
              <a:rPr lang="en-US" sz="2400" i="1" dirty="0">
                <a:latin typeface="Arial" charset="0"/>
                <a:ea typeface="Arial" charset="0"/>
                <a:cs typeface="Arial" charset="0"/>
              </a:rPr>
              <a:t>Making Rounds with Oscar:  The Extraordinary Gift of an Ordinary Cat </a:t>
            </a:r>
            <a:r>
              <a:rPr lang="en-US" sz="2400" dirty="0">
                <a:latin typeface="Arial" charset="0"/>
                <a:ea typeface="Arial" charset="0"/>
                <a:cs typeface="Arial" charset="0"/>
              </a:rPr>
              <a:t>by David Dosa</a:t>
            </a:r>
          </a:p>
          <a:p>
            <a:pPr marL="342900" indent="-342900">
              <a:buFont typeface="Arial" charset="0"/>
              <a:buChar char="•"/>
            </a:pPr>
            <a:endParaRPr lang="en-US" sz="2400" i="1" dirty="0">
              <a:latin typeface="Arial" charset="0"/>
              <a:ea typeface="Arial" charset="0"/>
              <a:cs typeface="Arial" charset="0"/>
            </a:endParaRPr>
          </a:p>
          <a:p>
            <a:pPr marL="342900" indent="-342900">
              <a:buFont typeface="Arial" charset="0"/>
              <a:buChar char="•"/>
            </a:pPr>
            <a:r>
              <a:rPr lang="en-US" sz="2400" i="1" dirty="0">
                <a:latin typeface="Arial" charset="0"/>
                <a:ea typeface="Arial" charset="0"/>
                <a:cs typeface="Arial" charset="0"/>
              </a:rPr>
              <a:t>Throwaway Players </a:t>
            </a:r>
            <a:r>
              <a:rPr lang="en-US" sz="2400" dirty="0">
                <a:latin typeface="Arial" charset="0"/>
                <a:ea typeface="Arial" charset="0"/>
                <a:cs typeface="Arial" charset="0"/>
              </a:rPr>
              <a:t>by Gay Culverhouse</a:t>
            </a:r>
          </a:p>
          <a:p>
            <a:pPr marL="342900" indent="-342900">
              <a:buFont typeface="Arial" charset="0"/>
              <a:buChar char="•"/>
            </a:pPr>
            <a:endParaRPr lang="en-US" sz="2400" dirty="0">
              <a:latin typeface="Arial" charset="0"/>
              <a:ea typeface="Arial" charset="0"/>
              <a:cs typeface="Arial" charset="0"/>
            </a:endParaRPr>
          </a:p>
          <a:p>
            <a:endParaRPr lang="en-US" sz="2400" dirty="0">
              <a:latin typeface="Arial" charset="0"/>
              <a:ea typeface="Arial" charset="0"/>
              <a:cs typeface="Arial" charset="0"/>
            </a:endParaRPr>
          </a:p>
        </p:txBody>
      </p:sp>
    </p:spTree>
    <p:extLst>
      <p:ext uri="{BB962C8B-B14F-4D97-AF65-F5344CB8AC3E}">
        <p14:creationId xmlns:p14="http://schemas.microsoft.com/office/powerpoint/2010/main" val="32691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heckerboard(across)">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latin typeface="Arial" charset="0"/>
                <a:ea typeface="Arial" charset="0"/>
                <a:cs typeface="Arial" charset="0"/>
              </a:rPr>
              <a:t>CE Updates</a:t>
            </a:r>
            <a:endParaRPr lang="en-US" sz="3200" dirty="0"/>
          </a:p>
        </p:txBody>
      </p:sp>
      <p:sp>
        <p:nvSpPr>
          <p:cNvPr id="3" name="Subtitle 2"/>
          <p:cNvSpPr>
            <a:spLocks noGrp="1"/>
          </p:cNvSpPr>
          <p:nvPr>
            <p:ph type="subTitle" idx="1"/>
          </p:nvPr>
        </p:nvSpPr>
        <p:spPr>
          <a:xfrm>
            <a:off x="980403" y="1106401"/>
            <a:ext cx="7728168" cy="3411170"/>
          </a:xfrm>
        </p:spPr>
        <p:txBody>
          <a:bodyPr>
            <a:noAutofit/>
          </a:bodyPr>
          <a:lstStyle/>
          <a:p>
            <a:endParaRPr lang="en-US" sz="2800" dirty="0">
              <a:solidFill>
                <a:schemeClr val="tx2">
                  <a:lumMod val="60000"/>
                  <a:lumOff val="40000"/>
                </a:schemeClr>
              </a:solidFill>
              <a:latin typeface="Arial" charset="0"/>
              <a:ea typeface="Arial" charset="0"/>
              <a:cs typeface="Arial" charset="0"/>
            </a:endParaRPr>
          </a:p>
          <a:p>
            <a:endParaRPr lang="en-US" sz="2800" dirty="0">
              <a:solidFill>
                <a:schemeClr val="tx2">
                  <a:lumMod val="60000"/>
                  <a:lumOff val="40000"/>
                </a:schemeClr>
              </a:solidFill>
              <a:latin typeface="Arial" charset="0"/>
              <a:ea typeface="Arial" charset="0"/>
              <a:cs typeface="Arial" charset="0"/>
            </a:endParaRPr>
          </a:p>
          <a:p>
            <a:pPr algn="ctr"/>
            <a:r>
              <a:rPr lang="en-US" sz="3600" b="1" dirty="0">
                <a:solidFill>
                  <a:schemeClr val="accent1">
                    <a:lumMod val="50000"/>
                  </a:schemeClr>
                </a:solidFill>
                <a:latin typeface="Arial" charset="0"/>
                <a:ea typeface="Arial" charset="0"/>
                <a:cs typeface="Arial" charset="0"/>
              </a:rPr>
              <a:t>HEALTH PROFESSIONS</a:t>
            </a:r>
          </a:p>
          <a:p>
            <a:endParaRPr lang="en-US" sz="2800" dirty="0"/>
          </a:p>
        </p:txBody>
      </p:sp>
    </p:spTree>
    <p:extLst>
      <p:ext uri="{BB962C8B-B14F-4D97-AF65-F5344CB8AC3E}">
        <p14:creationId xmlns:p14="http://schemas.microsoft.com/office/powerpoint/2010/main" val="1178695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0290" y="2781013"/>
            <a:ext cx="6852784" cy="2258819"/>
          </a:xfrm>
        </p:spPr>
        <p:txBody>
          <a:bodyPr/>
          <a:lstStyle/>
          <a:p>
            <a:r>
              <a:rPr lang="en-US" sz="3600" u="sng" dirty="0">
                <a:latin typeface="Arial" charset="0"/>
                <a:ea typeface="Arial" charset="0"/>
                <a:cs typeface="Arial" charset="0"/>
              </a:rPr>
              <a:t>2018-2019 HOSA Updates</a:t>
            </a:r>
            <a:br>
              <a:rPr lang="en-US" sz="3600" dirty="0">
                <a:latin typeface="Arial" charset="0"/>
                <a:ea typeface="Arial" charset="0"/>
                <a:cs typeface="Arial" charset="0"/>
              </a:rPr>
            </a:br>
            <a:r>
              <a:rPr lang="en-US" sz="3200" dirty="0">
                <a:latin typeface="Arial" charset="0"/>
                <a:ea typeface="Arial" charset="0"/>
                <a:cs typeface="Arial" charset="0"/>
              </a:rPr>
              <a:t>2018 ACTEAz Summer Conference</a:t>
            </a:r>
            <a:br>
              <a:rPr lang="en-US" sz="3600" dirty="0">
                <a:latin typeface="Arial" charset="0"/>
                <a:ea typeface="Arial" charset="0"/>
                <a:cs typeface="Arial" charset="0"/>
              </a:rPr>
            </a:br>
            <a:r>
              <a:rPr lang="en-US" sz="2400" dirty="0">
                <a:latin typeface="Arial" charset="0"/>
                <a:ea typeface="Arial" charset="0"/>
                <a:cs typeface="Arial" charset="0"/>
              </a:rPr>
              <a:t>Aden Ramirez</a:t>
            </a:r>
            <a:br>
              <a:rPr lang="en-US" sz="2400" dirty="0">
                <a:latin typeface="Arial" charset="0"/>
                <a:ea typeface="Arial" charset="0"/>
                <a:cs typeface="Arial" charset="0"/>
              </a:rPr>
            </a:br>
            <a:r>
              <a:rPr lang="en-US" sz="2400" dirty="0">
                <a:latin typeface="Arial" charset="0"/>
                <a:ea typeface="Arial" charset="0"/>
                <a:cs typeface="Arial" charset="0"/>
              </a:rPr>
              <a:t>Arizona HOSA</a:t>
            </a:r>
            <a:br>
              <a:rPr lang="en-US" sz="2400" dirty="0">
                <a:latin typeface="Arial" charset="0"/>
                <a:ea typeface="Arial" charset="0"/>
                <a:cs typeface="Arial" charset="0"/>
              </a:rPr>
            </a:br>
            <a:r>
              <a:rPr lang="en-US" sz="2400" dirty="0">
                <a:latin typeface="Arial" charset="0"/>
                <a:ea typeface="Arial" charset="0"/>
                <a:cs typeface="Arial" charset="0"/>
              </a:rPr>
              <a:t>State Advisor </a:t>
            </a:r>
            <a:br>
              <a:rPr lang="en-US" sz="3600" dirty="0">
                <a:latin typeface="Arial" charset="0"/>
                <a:ea typeface="Arial" charset="0"/>
                <a:cs typeface="Arial" charset="0"/>
              </a:rPr>
            </a:br>
            <a:endParaRPr lang="en-US" sz="3600" i="1" dirty="0">
              <a:latin typeface="Arial" charset="0"/>
              <a:ea typeface="Arial" charset="0"/>
              <a:cs typeface="Arial" charset="0"/>
            </a:endParaRPr>
          </a:p>
        </p:txBody>
      </p:sp>
    </p:spTree>
    <p:extLst>
      <p:ext uri="{BB962C8B-B14F-4D97-AF65-F5344CB8AC3E}">
        <p14:creationId xmlns:p14="http://schemas.microsoft.com/office/powerpoint/2010/main" val="159604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latin typeface="Arial" charset="0"/>
                <a:ea typeface="Arial" charset="0"/>
                <a:cs typeface="Arial" charset="0"/>
              </a:rPr>
              <a:t>HEALTH PROFESSIONS</a:t>
            </a:r>
          </a:p>
        </p:txBody>
      </p:sp>
      <p:sp>
        <p:nvSpPr>
          <p:cNvPr id="3" name="Subtitle 2"/>
          <p:cNvSpPr>
            <a:spLocks noGrp="1"/>
          </p:cNvSpPr>
          <p:nvPr>
            <p:ph type="subTitle" idx="1"/>
          </p:nvPr>
        </p:nvSpPr>
        <p:spPr>
          <a:xfrm>
            <a:off x="980403" y="1106400"/>
            <a:ext cx="7645229" cy="3454713"/>
          </a:xfrm>
        </p:spPr>
        <p:txBody>
          <a:bodyPr>
            <a:normAutofit fontScale="92500" lnSpcReduction="10000"/>
          </a:bodyPr>
          <a:lstStyle/>
          <a:p>
            <a:pPr marL="457200" indent="-457200">
              <a:buFont typeface="Arial" charset="0"/>
              <a:buChar char="•"/>
            </a:pPr>
            <a:r>
              <a:rPr lang="en-US" sz="2400" b="1" i="1" dirty="0">
                <a:solidFill>
                  <a:schemeClr val="accent1">
                    <a:lumMod val="50000"/>
                  </a:schemeClr>
                </a:solidFill>
                <a:latin typeface="Arial" charset="0"/>
                <a:ea typeface="Arial" charset="0"/>
                <a:cs typeface="Arial" charset="0"/>
              </a:rPr>
              <a:t>Nursing Assisting:  </a:t>
            </a:r>
            <a:r>
              <a:rPr lang="en-US" sz="2400" dirty="0">
                <a:latin typeface="Arial" charset="0"/>
                <a:ea typeface="Arial" charset="0"/>
                <a:cs typeface="Arial" charset="0"/>
              </a:rPr>
              <a:t>The glass thermometer in Skill VI has been removed.  The skill will be done via electronic thermometer.</a:t>
            </a:r>
          </a:p>
          <a:p>
            <a:endParaRPr lang="en-US" b="1" i="1" dirty="0">
              <a:solidFill>
                <a:schemeClr val="accent1">
                  <a:lumMod val="50000"/>
                </a:schemeClr>
              </a:solidFill>
              <a:latin typeface="Arial" charset="0"/>
              <a:ea typeface="Arial" charset="0"/>
              <a:cs typeface="Arial" charset="0"/>
            </a:endParaRPr>
          </a:p>
          <a:p>
            <a:pPr marL="457200" indent="-457200">
              <a:buFont typeface="Arial" charset="0"/>
              <a:buChar char="•"/>
            </a:pPr>
            <a:r>
              <a:rPr lang="en-US" sz="2400" b="1" i="1" dirty="0">
                <a:solidFill>
                  <a:schemeClr val="accent1">
                    <a:lumMod val="50000"/>
                  </a:schemeClr>
                </a:solidFill>
                <a:latin typeface="Arial" charset="0"/>
                <a:ea typeface="Arial" charset="0"/>
                <a:cs typeface="Arial" charset="0"/>
              </a:rPr>
              <a:t>Sports Medicine:  </a:t>
            </a:r>
            <a:r>
              <a:rPr lang="en-US" sz="2400" dirty="0">
                <a:latin typeface="Arial" charset="0"/>
                <a:ea typeface="Arial" charset="0"/>
                <a:cs typeface="Arial" charset="0"/>
              </a:rPr>
              <a:t>In Skill I, the warm up will now be verbalized as opposed to demonstrated. The stretch will be demonstrated for 5 seconds instead of 20-30 seconds.</a:t>
            </a:r>
          </a:p>
          <a:p>
            <a:pPr marL="457200" indent="-457200">
              <a:buFont typeface="Arial" charset="0"/>
              <a:buChar char="•"/>
            </a:pPr>
            <a:r>
              <a:rPr lang="en-US" sz="2400" i="1" dirty="0">
                <a:latin typeface="Arial" charset="0"/>
                <a:ea typeface="Arial" charset="0"/>
                <a:cs typeface="Arial" charset="0"/>
              </a:rPr>
              <a:t>Working with National Partners for overall guideline revision coming 2019-2020.</a:t>
            </a:r>
          </a:p>
        </p:txBody>
      </p:sp>
    </p:spTree>
    <p:extLst>
      <p:ext uri="{BB962C8B-B14F-4D97-AF65-F5344CB8AC3E}">
        <p14:creationId xmlns:p14="http://schemas.microsoft.com/office/powerpoint/2010/main" val="179265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latin typeface="Arial" charset="0"/>
                <a:ea typeface="Arial" charset="0"/>
                <a:cs typeface="Arial" charset="0"/>
              </a:rPr>
              <a:t>CE Updates</a:t>
            </a:r>
          </a:p>
        </p:txBody>
      </p:sp>
      <p:sp>
        <p:nvSpPr>
          <p:cNvPr id="3" name="Subtitle 2"/>
          <p:cNvSpPr>
            <a:spLocks noGrp="1"/>
          </p:cNvSpPr>
          <p:nvPr>
            <p:ph type="subTitle" idx="1"/>
          </p:nvPr>
        </p:nvSpPr>
        <p:spPr>
          <a:xfrm>
            <a:off x="980403" y="1106400"/>
            <a:ext cx="7645229" cy="3267891"/>
          </a:xfrm>
        </p:spPr>
        <p:txBody>
          <a:bodyPr/>
          <a:lstStyle/>
          <a:p>
            <a:endParaRPr lang="en-US" sz="1800" b="1" dirty="0">
              <a:solidFill>
                <a:schemeClr val="tx2">
                  <a:lumMod val="60000"/>
                  <a:lumOff val="40000"/>
                </a:schemeClr>
              </a:solidFill>
              <a:latin typeface="Arial" charset="0"/>
              <a:ea typeface="Arial" charset="0"/>
              <a:cs typeface="Arial" charset="0"/>
            </a:endParaRPr>
          </a:p>
          <a:p>
            <a:endParaRPr lang="en-US" sz="1800" b="1" dirty="0">
              <a:solidFill>
                <a:schemeClr val="tx2">
                  <a:lumMod val="60000"/>
                  <a:lumOff val="40000"/>
                </a:schemeClr>
              </a:solidFill>
              <a:latin typeface="Arial" charset="0"/>
              <a:ea typeface="Arial" charset="0"/>
              <a:cs typeface="Arial" charset="0"/>
            </a:endParaRPr>
          </a:p>
          <a:p>
            <a:endParaRPr lang="en-US" sz="1800" b="1" dirty="0">
              <a:solidFill>
                <a:schemeClr val="tx2">
                  <a:lumMod val="60000"/>
                  <a:lumOff val="40000"/>
                </a:schemeClr>
              </a:solidFill>
              <a:latin typeface="Arial" charset="0"/>
              <a:ea typeface="Arial" charset="0"/>
              <a:cs typeface="Arial" charset="0"/>
            </a:endParaRPr>
          </a:p>
          <a:p>
            <a:endParaRPr lang="en-US" sz="1800" b="1" dirty="0">
              <a:solidFill>
                <a:schemeClr val="tx2">
                  <a:lumMod val="60000"/>
                  <a:lumOff val="40000"/>
                </a:schemeClr>
              </a:solidFill>
              <a:latin typeface="Arial" charset="0"/>
              <a:ea typeface="Arial" charset="0"/>
              <a:cs typeface="Arial" charset="0"/>
            </a:endParaRPr>
          </a:p>
          <a:p>
            <a:pPr algn="ctr"/>
            <a:r>
              <a:rPr lang="en-US" sz="3200" b="1" dirty="0">
                <a:solidFill>
                  <a:schemeClr val="accent1">
                    <a:lumMod val="50000"/>
                  </a:schemeClr>
                </a:solidFill>
                <a:latin typeface="Arial" charset="0"/>
                <a:ea typeface="Arial" charset="0"/>
                <a:cs typeface="Arial" charset="0"/>
              </a:rPr>
              <a:t>EMERGENCY PREPAREDNESS</a:t>
            </a:r>
          </a:p>
          <a:p>
            <a:endParaRPr lang="en-US" dirty="0"/>
          </a:p>
        </p:txBody>
      </p:sp>
    </p:spTree>
    <p:extLst>
      <p:ext uri="{BB962C8B-B14F-4D97-AF65-F5344CB8AC3E}">
        <p14:creationId xmlns:p14="http://schemas.microsoft.com/office/powerpoint/2010/main" val="805341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latin typeface="Arial" charset="0"/>
                <a:ea typeface="Arial" charset="0"/>
                <a:cs typeface="Arial" charset="0"/>
              </a:rPr>
              <a:t>Emergency Preparedness</a:t>
            </a:r>
          </a:p>
        </p:txBody>
      </p:sp>
      <p:sp>
        <p:nvSpPr>
          <p:cNvPr id="3" name="Subtitle 2"/>
          <p:cNvSpPr>
            <a:spLocks noGrp="1"/>
          </p:cNvSpPr>
          <p:nvPr>
            <p:ph type="subTitle" idx="1"/>
          </p:nvPr>
        </p:nvSpPr>
        <p:spPr>
          <a:xfrm>
            <a:off x="980403" y="1106400"/>
            <a:ext cx="7645229" cy="3800762"/>
          </a:xfrm>
        </p:spPr>
        <p:txBody>
          <a:bodyPr>
            <a:noAutofit/>
          </a:bodyPr>
          <a:lstStyle/>
          <a:p>
            <a:r>
              <a:rPr lang="en-US" sz="2000" b="1" i="1" dirty="0">
                <a:solidFill>
                  <a:schemeClr val="accent1">
                    <a:lumMod val="50000"/>
                  </a:schemeClr>
                </a:solidFill>
                <a:latin typeface="Arial" charset="0"/>
                <a:ea typeface="Arial" charset="0"/>
                <a:cs typeface="Arial" charset="0"/>
              </a:rPr>
              <a:t>EMT: </a:t>
            </a:r>
            <a:r>
              <a:rPr lang="en-US" sz="2000" dirty="0">
                <a:latin typeface="Arial" charset="0"/>
                <a:ea typeface="Arial" charset="0"/>
                <a:cs typeface="Arial" charset="0"/>
              </a:rPr>
              <a:t>The guidelines for EMT are aligned with the NREMT psychomotor skills.  Those guidelines were updated 6.1.18.  Look for changes in name of skills and order of steps.</a:t>
            </a:r>
          </a:p>
          <a:p>
            <a:endParaRPr lang="en-US" sz="2000" b="1" i="1" dirty="0">
              <a:solidFill>
                <a:srgbClr val="01608E"/>
              </a:solidFill>
              <a:latin typeface="Arial" charset="0"/>
              <a:ea typeface="Arial" charset="0"/>
              <a:cs typeface="Arial" charset="0"/>
            </a:endParaRPr>
          </a:p>
          <a:p>
            <a:r>
              <a:rPr lang="en-US" sz="2000" b="1" i="1" dirty="0">
                <a:solidFill>
                  <a:srgbClr val="01608E"/>
                </a:solidFill>
                <a:latin typeface="Arial" charset="0"/>
                <a:ea typeface="Arial" charset="0"/>
                <a:cs typeface="Arial" charset="0"/>
              </a:rPr>
              <a:t>EPIDEMIOLOGY:  </a:t>
            </a:r>
            <a:r>
              <a:rPr lang="en-US" sz="2000" dirty="0">
                <a:latin typeface="Arial" charset="0"/>
                <a:ea typeface="Arial" charset="0"/>
                <a:cs typeface="Arial" charset="0"/>
              </a:rPr>
              <a:t>The case studies will be changed from short answer to multiple choice.  </a:t>
            </a:r>
            <a:endParaRPr lang="en-US" sz="2000" b="1" i="1" dirty="0">
              <a:latin typeface="Arial" charset="0"/>
              <a:ea typeface="Arial" charset="0"/>
              <a:cs typeface="Arial" charset="0"/>
            </a:endParaRPr>
          </a:p>
          <a:p>
            <a:endParaRPr lang="en-US" sz="2000" b="1" i="1" dirty="0">
              <a:solidFill>
                <a:schemeClr val="accent1">
                  <a:lumMod val="50000"/>
                </a:schemeClr>
              </a:solidFill>
              <a:latin typeface="Arial" charset="0"/>
              <a:ea typeface="Arial" charset="0"/>
              <a:cs typeface="Arial" charset="0"/>
            </a:endParaRPr>
          </a:p>
          <a:p>
            <a:r>
              <a:rPr lang="en-US" sz="2000" b="1" i="1" dirty="0">
                <a:solidFill>
                  <a:schemeClr val="accent1">
                    <a:lumMod val="50000"/>
                  </a:schemeClr>
                </a:solidFill>
                <a:latin typeface="Arial" charset="0"/>
                <a:ea typeface="Arial" charset="0"/>
                <a:cs typeface="Arial" charset="0"/>
              </a:rPr>
              <a:t>PUBLIC HEALTH </a:t>
            </a:r>
          </a:p>
          <a:p>
            <a:pPr marL="285750" indent="-285750">
              <a:buFont typeface="Arial"/>
              <a:buChar char="•"/>
            </a:pPr>
            <a:r>
              <a:rPr lang="en-US" sz="2000" dirty="0">
                <a:latin typeface="Arial" charset="0"/>
                <a:ea typeface="Arial" charset="0"/>
                <a:cs typeface="Arial" charset="0"/>
              </a:rPr>
              <a:t>A table will be added to the round one presentation for props.</a:t>
            </a:r>
          </a:p>
          <a:p>
            <a:pPr marL="285750" indent="-285750">
              <a:buFont typeface="Arial"/>
              <a:buChar char="•"/>
            </a:pPr>
            <a:r>
              <a:rPr lang="en-US" sz="2000" dirty="0">
                <a:latin typeface="Arial" charset="0"/>
                <a:ea typeface="Arial" charset="0"/>
                <a:cs typeface="Arial" charset="0"/>
              </a:rPr>
              <a:t>Battery operated equipment will be allowed in both rounds.</a:t>
            </a:r>
          </a:p>
          <a:p>
            <a:endParaRPr lang="en-US" sz="2000" dirty="0">
              <a:latin typeface="Arial" charset="0"/>
              <a:ea typeface="Arial" charset="0"/>
              <a:cs typeface="Arial" charset="0"/>
            </a:endParaRPr>
          </a:p>
          <a:p>
            <a:endParaRPr lang="en-US" sz="2000" dirty="0">
              <a:solidFill>
                <a:srgbClr val="01608E"/>
              </a:solidFill>
              <a:latin typeface="Arial" charset="0"/>
              <a:ea typeface="Arial" charset="0"/>
              <a:cs typeface="Arial" charset="0"/>
            </a:endParaRPr>
          </a:p>
          <a:p>
            <a:endParaRPr lang="en-US" sz="2000" dirty="0">
              <a:latin typeface="Arial" charset="0"/>
              <a:ea typeface="Arial" charset="0"/>
              <a:cs typeface="Arial" charset="0"/>
            </a:endParaRPr>
          </a:p>
        </p:txBody>
      </p:sp>
    </p:spTree>
    <p:extLst>
      <p:ext uri="{BB962C8B-B14F-4D97-AF65-F5344CB8AC3E}">
        <p14:creationId xmlns:p14="http://schemas.microsoft.com/office/powerpoint/2010/main" val="128433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heckerboard(across)">
                                      <p:cBhvr>
                                        <p:cTn id="17" dur="500"/>
                                        <p:tgtEl>
                                          <p:spTgt spid="3">
                                            <p:txEl>
                                              <p:pRg st="4" end="4"/>
                                            </p:txEl>
                                          </p:spTgt>
                                        </p:tgtEl>
                                      </p:cBhvr>
                                    </p:animEffect>
                                  </p:childTnLst>
                                </p:cTn>
                              </p:par>
                              <p:par>
                                <p:cTn id="18" presetID="5" presetClass="entr" presetSubtype="1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checkerboard(across)">
                                      <p:cBhvr>
                                        <p:cTn id="20" dur="500"/>
                                        <p:tgtEl>
                                          <p:spTgt spid="3">
                                            <p:txEl>
                                              <p:pRg st="5" end="5"/>
                                            </p:txEl>
                                          </p:spTgt>
                                        </p:tgtEl>
                                      </p:cBhvr>
                                    </p:animEffect>
                                  </p:childTnLst>
                                </p:cTn>
                              </p:par>
                              <p:par>
                                <p:cTn id="21" presetID="5" presetClass="entr" presetSubtype="1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checkerboard(across)">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latin typeface="Arial" charset="0"/>
                <a:ea typeface="Arial" charset="0"/>
                <a:cs typeface="Arial" charset="0"/>
              </a:rPr>
              <a:t>PUBLIC HEALTH TOPIC</a:t>
            </a:r>
          </a:p>
        </p:txBody>
      </p:sp>
      <p:sp>
        <p:nvSpPr>
          <p:cNvPr id="3" name="Subtitle 2"/>
          <p:cNvSpPr>
            <a:spLocks noGrp="1"/>
          </p:cNvSpPr>
          <p:nvPr>
            <p:ph type="subTitle" idx="1"/>
          </p:nvPr>
        </p:nvSpPr>
        <p:spPr>
          <a:xfrm>
            <a:off x="980403" y="1106400"/>
            <a:ext cx="7645229" cy="3870713"/>
          </a:xfrm>
        </p:spPr>
        <p:txBody>
          <a:bodyPr>
            <a:normAutofit fontScale="62500" lnSpcReduction="20000"/>
          </a:bodyPr>
          <a:lstStyle/>
          <a:p>
            <a:pPr algn="ctr"/>
            <a:r>
              <a:rPr lang="en-US" sz="4200" dirty="0">
                <a:solidFill>
                  <a:srgbClr val="01608E"/>
                </a:solidFill>
                <a:latin typeface="Arial"/>
                <a:cs typeface="Arial"/>
              </a:rPr>
              <a:t>Civilian Readiness</a:t>
            </a:r>
          </a:p>
          <a:p>
            <a:r>
              <a:rPr lang="en-US" dirty="0">
                <a:latin typeface="Arial"/>
                <a:cs typeface="Arial"/>
              </a:rPr>
              <a:t> </a:t>
            </a:r>
          </a:p>
          <a:p>
            <a:r>
              <a:rPr lang="en-US" sz="3400" dirty="0">
                <a:latin typeface="Arial"/>
                <a:cs typeface="Arial"/>
              </a:rPr>
              <a:t>Life threatening emergencies can happen fast. Recent current events (natural disasters, mass shootings, violent protests, school and workplace violence, active shooters, etc.) have shown the importance of and need for civilians to be ready and prepared. </a:t>
            </a:r>
          </a:p>
          <a:p>
            <a:r>
              <a:rPr lang="en-US" sz="3400" dirty="0">
                <a:latin typeface="Arial"/>
                <a:cs typeface="Arial"/>
              </a:rPr>
              <a:t> </a:t>
            </a:r>
          </a:p>
          <a:p>
            <a:r>
              <a:rPr lang="en-US" sz="3400" dirty="0">
                <a:latin typeface="Arial"/>
                <a:cs typeface="Arial"/>
              </a:rPr>
              <a:t>In your Public Health presentation, educate the public about one aspect of civilian readiness. What kind of action steps can be taken by individuals in response to traumatic events? </a:t>
            </a:r>
          </a:p>
          <a:p>
            <a:r>
              <a:rPr lang="en-US" sz="3400" dirty="0">
                <a:latin typeface="Arial"/>
                <a:cs typeface="Arial"/>
              </a:rPr>
              <a:t> </a:t>
            </a:r>
          </a:p>
          <a:p>
            <a:r>
              <a:rPr lang="en-US" dirty="0">
                <a:latin typeface="Arial"/>
                <a:cs typeface="Arial"/>
              </a:rPr>
              <a:t> </a:t>
            </a:r>
          </a:p>
        </p:txBody>
      </p:sp>
    </p:spTree>
    <p:extLst>
      <p:ext uri="{BB962C8B-B14F-4D97-AF65-F5344CB8AC3E}">
        <p14:creationId xmlns:p14="http://schemas.microsoft.com/office/powerpoint/2010/main" val="61522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heckerboard(across)">
                                      <p:cBhvr>
                                        <p:cTn id="16" dur="500"/>
                                        <p:tgtEl>
                                          <p:spTgt spid="3">
                                            <p:txEl>
                                              <p:pRg st="3" end="3"/>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heckerboard(across)">
                                      <p:cBhvr>
                                        <p:cTn id="19" dur="500"/>
                                        <p:tgtEl>
                                          <p:spTgt spid="3">
                                            <p:txEl>
                                              <p:pRg st="4" end="4"/>
                                            </p:txEl>
                                          </p:spTgt>
                                        </p:tgtEl>
                                      </p:cBhvr>
                                    </p:animEffect>
                                  </p:childTnLst>
                                </p:cTn>
                              </p:par>
                              <p:par>
                                <p:cTn id="20" presetID="5" presetClass="entr" presetSubtype="1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heckerboard(across)">
                                      <p:cBhvr>
                                        <p:cTn id="22" dur="500"/>
                                        <p:tgtEl>
                                          <p:spTgt spid="3">
                                            <p:txEl>
                                              <p:pRg st="5" end="5"/>
                                            </p:txEl>
                                          </p:spTgt>
                                        </p:tgtEl>
                                      </p:cBhvr>
                                    </p:animEffect>
                                  </p:childTnLst>
                                </p:cTn>
                              </p:par>
                              <p:par>
                                <p:cTn id="23" presetID="5" presetClass="entr" presetSubtype="1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checkerboard(across)">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latin typeface="Arial" charset="0"/>
                <a:ea typeface="Arial" charset="0"/>
                <a:cs typeface="Arial" charset="0"/>
              </a:rPr>
              <a:t>CE Updates</a:t>
            </a:r>
          </a:p>
        </p:txBody>
      </p:sp>
      <p:sp>
        <p:nvSpPr>
          <p:cNvPr id="3" name="Subtitle 2"/>
          <p:cNvSpPr>
            <a:spLocks noGrp="1"/>
          </p:cNvSpPr>
          <p:nvPr>
            <p:ph type="subTitle" idx="1"/>
          </p:nvPr>
        </p:nvSpPr>
        <p:spPr>
          <a:xfrm>
            <a:off x="980403" y="1106400"/>
            <a:ext cx="7645229" cy="3008399"/>
          </a:xfrm>
        </p:spPr>
        <p:txBody>
          <a:bodyPr/>
          <a:lstStyle/>
          <a:p>
            <a:endParaRPr lang="en-US" sz="3200" b="1" dirty="0">
              <a:solidFill>
                <a:schemeClr val="tx2">
                  <a:lumMod val="60000"/>
                  <a:lumOff val="40000"/>
                </a:schemeClr>
              </a:solidFill>
              <a:latin typeface="Arial" charset="0"/>
              <a:ea typeface="Arial" charset="0"/>
              <a:cs typeface="Arial" charset="0"/>
            </a:endParaRPr>
          </a:p>
          <a:p>
            <a:endParaRPr lang="en-US" sz="3200" b="1" dirty="0">
              <a:solidFill>
                <a:schemeClr val="tx2">
                  <a:lumMod val="60000"/>
                  <a:lumOff val="40000"/>
                </a:schemeClr>
              </a:solidFill>
              <a:latin typeface="Arial" charset="0"/>
              <a:ea typeface="Arial" charset="0"/>
              <a:cs typeface="Arial" charset="0"/>
            </a:endParaRPr>
          </a:p>
          <a:p>
            <a:pPr algn="ctr"/>
            <a:r>
              <a:rPr lang="en-US" sz="3200" b="1" dirty="0">
                <a:solidFill>
                  <a:schemeClr val="accent1">
                    <a:lumMod val="50000"/>
                  </a:schemeClr>
                </a:solidFill>
                <a:latin typeface="Arial" charset="0"/>
                <a:ea typeface="Arial" charset="0"/>
                <a:cs typeface="Arial" charset="0"/>
              </a:rPr>
              <a:t>LEADERSHIP </a:t>
            </a:r>
          </a:p>
          <a:p>
            <a:endParaRPr lang="en-US" dirty="0"/>
          </a:p>
        </p:txBody>
      </p:sp>
    </p:spTree>
    <p:extLst>
      <p:ext uri="{BB962C8B-B14F-4D97-AF65-F5344CB8AC3E}">
        <p14:creationId xmlns:p14="http://schemas.microsoft.com/office/powerpoint/2010/main" val="1314465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latin typeface="Arial" charset="0"/>
                <a:ea typeface="Arial" charset="0"/>
                <a:cs typeface="Arial" charset="0"/>
              </a:rPr>
              <a:t>LEADERSHIP</a:t>
            </a:r>
          </a:p>
        </p:txBody>
      </p:sp>
      <p:sp>
        <p:nvSpPr>
          <p:cNvPr id="3" name="Subtitle 2"/>
          <p:cNvSpPr>
            <a:spLocks noGrp="1"/>
          </p:cNvSpPr>
          <p:nvPr>
            <p:ph type="subTitle" idx="1"/>
          </p:nvPr>
        </p:nvSpPr>
        <p:spPr>
          <a:xfrm>
            <a:off x="980403" y="1106400"/>
            <a:ext cx="7645229" cy="3541800"/>
          </a:xfrm>
        </p:spPr>
        <p:txBody>
          <a:bodyPr>
            <a:normAutofit/>
          </a:bodyPr>
          <a:lstStyle/>
          <a:p>
            <a:pPr marL="457200" indent="-457200">
              <a:buFont typeface="Arial" charset="0"/>
              <a:buChar char="•"/>
            </a:pPr>
            <a:r>
              <a:rPr lang="en-US" sz="2400" b="1" i="1" dirty="0">
                <a:solidFill>
                  <a:schemeClr val="accent1">
                    <a:lumMod val="50000"/>
                  </a:schemeClr>
                </a:solidFill>
                <a:latin typeface="Arial" charset="0"/>
                <a:ea typeface="Arial" charset="0"/>
                <a:cs typeface="Arial" charset="0"/>
              </a:rPr>
              <a:t>Health Career Photography:</a:t>
            </a:r>
            <a:r>
              <a:rPr lang="en-US" sz="2400" i="1" dirty="0">
                <a:solidFill>
                  <a:schemeClr val="accent1">
                    <a:lumMod val="50000"/>
                  </a:schemeClr>
                </a:solidFill>
                <a:latin typeface="Arial" charset="0"/>
                <a:ea typeface="Arial" charset="0"/>
                <a:cs typeface="Arial" charset="0"/>
              </a:rPr>
              <a:t>  </a:t>
            </a:r>
          </a:p>
          <a:p>
            <a:pPr marL="914400" lvl="1" indent="-457200" algn="l">
              <a:buFont typeface="Arial" charset="0"/>
              <a:buChar char="•"/>
            </a:pPr>
            <a:r>
              <a:rPr lang="en-US" sz="2200" dirty="0">
                <a:solidFill>
                  <a:srgbClr val="800000"/>
                </a:solidFill>
                <a:latin typeface="Arial" charset="0"/>
                <a:ea typeface="Arial" charset="0"/>
                <a:cs typeface="Arial" charset="0"/>
              </a:rPr>
              <a:t>Notes will be allowed to be used in Rd 2, but electronic notes may NOT be shown to judges.</a:t>
            </a:r>
          </a:p>
          <a:p>
            <a:endParaRPr lang="en-US" sz="2400" i="1" dirty="0">
              <a:solidFill>
                <a:schemeClr val="tx2">
                  <a:lumMod val="60000"/>
                  <a:lumOff val="40000"/>
                </a:schemeClr>
              </a:solidFill>
              <a:latin typeface="Arial" charset="0"/>
              <a:ea typeface="Arial" charset="0"/>
              <a:cs typeface="Arial" charset="0"/>
            </a:endParaRPr>
          </a:p>
          <a:p>
            <a:pPr marL="457200" indent="-457200">
              <a:buFont typeface="Arial" charset="0"/>
              <a:buChar char="•"/>
            </a:pPr>
            <a:r>
              <a:rPr lang="en-US" sz="2400" b="1" i="1" dirty="0">
                <a:solidFill>
                  <a:schemeClr val="accent1">
                    <a:lumMod val="50000"/>
                  </a:schemeClr>
                </a:solidFill>
                <a:latin typeface="Arial" charset="0"/>
                <a:ea typeface="Arial" charset="0"/>
                <a:cs typeface="Arial" charset="0"/>
              </a:rPr>
              <a:t>Healthy Lifestyle:</a:t>
            </a:r>
            <a:r>
              <a:rPr lang="en-US" sz="2400" i="1" dirty="0">
                <a:solidFill>
                  <a:schemeClr val="accent1">
                    <a:lumMod val="50000"/>
                  </a:schemeClr>
                </a:solidFill>
                <a:latin typeface="Arial" charset="0"/>
                <a:ea typeface="Arial" charset="0"/>
                <a:cs typeface="Arial" charset="0"/>
              </a:rPr>
              <a:t>  </a:t>
            </a:r>
            <a:r>
              <a:rPr lang="en-US" sz="2400" dirty="0">
                <a:latin typeface="Arial" charset="0"/>
                <a:ea typeface="Arial" charset="0"/>
                <a:cs typeface="Arial" charset="0"/>
              </a:rPr>
              <a:t>Expect new guidelines to include information on how to set appropriate healthy lifestyle goals.</a:t>
            </a:r>
          </a:p>
          <a:p>
            <a:pPr marL="457200" indent="-457200">
              <a:buFont typeface="Arial" charset="0"/>
              <a:buChar char="•"/>
            </a:pPr>
            <a:endParaRPr lang="en-US" sz="2400" i="1" dirty="0">
              <a:latin typeface="Arial" charset="0"/>
              <a:ea typeface="Arial" charset="0"/>
              <a:cs typeface="Arial" charset="0"/>
            </a:endParaRPr>
          </a:p>
        </p:txBody>
      </p:sp>
    </p:spTree>
    <p:extLst>
      <p:ext uri="{BB962C8B-B14F-4D97-AF65-F5344CB8AC3E}">
        <p14:creationId xmlns:p14="http://schemas.microsoft.com/office/powerpoint/2010/main" val="39318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heckerboard(across)">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3943" y="136224"/>
            <a:ext cx="5618154" cy="623963"/>
          </a:xfrm>
        </p:spPr>
        <p:txBody>
          <a:bodyPr/>
          <a:lstStyle/>
          <a:p>
            <a:r>
              <a:rPr lang="en-US" sz="2400" dirty="0">
                <a:latin typeface="Arial" charset="0"/>
                <a:ea typeface="Arial" charset="0"/>
                <a:cs typeface="Arial" charset="0"/>
              </a:rPr>
              <a:t>Prepared Speaking/</a:t>
            </a:r>
            <a:br>
              <a:rPr lang="en-US" sz="2400" dirty="0">
                <a:latin typeface="Arial" charset="0"/>
                <a:ea typeface="Arial" charset="0"/>
                <a:cs typeface="Arial" charset="0"/>
              </a:rPr>
            </a:br>
            <a:r>
              <a:rPr lang="en-US" sz="2400" dirty="0">
                <a:latin typeface="Arial" charset="0"/>
                <a:ea typeface="Arial" charset="0"/>
                <a:cs typeface="Arial" charset="0"/>
              </a:rPr>
              <a:t>Speaking Skills Topic</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080" y="1106932"/>
            <a:ext cx="6913117" cy="3994694"/>
          </a:xfrm>
          <a:prstGeom prst="rect">
            <a:avLst/>
          </a:prstGeom>
        </p:spPr>
      </p:pic>
    </p:spTree>
    <p:extLst>
      <p:ext uri="{BB962C8B-B14F-4D97-AF65-F5344CB8AC3E}">
        <p14:creationId xmlns:p14="http://schemas.microsoft.com/office/powerpoint/2010/main" val="10340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latin typeface="Arial" charset="0"/>
                <a:ea typeface="Arial" charset="0"/>
                <a:cs typeface="Arial" charset="0"/>
              </a:rPr>
              <a:t>Leadership</a:t>
            </a:r>
          </a:p>
        </p:txBody>
      </p:sp>
      <p:sp>
        <p:nvSpPr>
          <p:cNvPr id="3" name="Subtitle 2"/>
          <p:cNvSpPr>
            <a:spLocks noGrp="1"/>
          </p:cNvSpPr>
          <p:nvPr>
            <p:ph type="subTitle" idx="1"/>
          </p:nvPr>
        </p:nvSpPr>
        <p:spPr>
          <a:xfrm>
            <a:off x="980403" y="1106401"/>
            <a:ext cx="7645229" cy="3353632"/>
          </a:xfrm>
        </p:spPr>
        <p:txBody>
          <a:bodyPr>
            <a:normAutofit/>
          </a:bodyPr>
          <a:lstStyle/>
          <a:p>
            <a:r>
              <a:rPr lang="en-US" sz="2800" b="1" i="1" dirty="0">
                <a:latin typeface="Arial" charset="0"/>
                <a:ea typeface="Arial" charset="0"/>
                <a:cs typeface="Arial" charset="0"/>
              </a:rPr>
              <a:t>Researched Persuasive Writing and Speaking:  </a:t>
            </a:r>
          </a:p>
          <a:p>
            <a:r>
              <a:rPr lang="en-US" sz="2800" dirty="0">
                <a:solidFill>
                  <a:srgbClr val="01608E"/>
                </a:solidFill>
                <a:latin typeface="Arial" charset="0"/>
                <a:ea typeface="Arial" charset="0"/>
                <a:cs typeface="Arial" charset="0"/>
              </a:rPr>
              <a:t>The event will return to a to a single round.  Both the paper and presentation will be judged.  </a:t>
            </a:r>
            <a:endParaRPr lang="en-US" sz="2800" b="1" i="1" dirty="0">
              <a:solidFill>
                <a:srgbClr val="01608E"/>
              </a:solidFill>
              <a:latin typeface="Arial" charset="0"/>
              <a:ea typeface="Arial" charset="0"/>
              <a:cs typeface="Arial" charset="0"/>
            </a:endParaRPr>
          </a:p>
        </p:txBody>
      </p:sp>
    </p:spTree>
    <p:extLst>
      <p:ext uri="{BB962C8B-B14F-4D97-AF65-F5344CB8AC3E}">
        <p14:creationId xmlns:p14="http://schemas.microsoft.com/office/powerpoint/2010/main" val="41911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9956" y="1"/>
            <a:ext cx="6389511" cy="1106400"/>
          </a:xfrm>
        </p:spPr>
        <p:txBody>
          <a:bodyPr/>
          <a:lstStyle/>
          <a:p>
            <a:r>
              <a:rPr lang="en-US" sz="3200" dirty="0">
                <a:latin typeface="Arial" charset="0"/>
                <a:ea typeface="Arial" charset="0"/>
                <a:cs typeface="Arial" charset="0"/>
              </a:rPr>
              <a:t>Researched Persuasive writing and speaking</a:t>
            </a:r>
          </a:p>
        </p:txBody>
      </p:sp>
      <p:sp>
        <p:nvSpPr>
          <p:cNvPr id="3" name="Subtitle 2"/>
          <p:cNvSpPr>
            <a:spLocks noGrp="1"/>
          </p:cNvSpPr>
          <p:nvPr>
            <p:ph type="subTitle" idx="1"/>
          </p:nvPr>
        </p:nvSpPr>
        <p:spPr>
          <a:xfrm>
            <a:off x="980403" y="1106401"/>
            <a:ext cx="7645229" cy="3523472"/>
          </a:xfrm>
        </p:spPr>
        <p:txBody>
          <a:bodyPr>
            <a:noAutofit/>
          </a:bodyPr>
          <a:lstStyle/>
          <a:p>
            <a:pPr marL="285750" indent="-285750">
              <a:buFont typeface="Wingdings" charset="2"/>
              <a:buChar char="v"/>
            </a:pPr>
            <a:r>
              <a:rPr lang="en-US" sz="2700" dirty="0">
                <a:solidFill>
                  <a:srgbClr val="01608E"/>
                </a:solidFill>
                <a:latin typeface="Arial" charset="0"/>
                <a:ea typeface="Arial" charset="0"/>
                <a:cs typeface="Arial" charset="0"/>
              </a:rPr>
              <a:t>3D Printing-Based Technology Should be Used to Create Human Organs</a:t>
            </a:r>
          </a:p>
          <a:p>
            <a:r>
              <a:rPr lang="en-US" sz="2700" dirty="0">
                <a:solidFill>
                  <a:srgbClr val="01608E"/>
                </a:solidFill>
                <a:latin typeface="Arial" charset="0"/>
                <a:ea typeface="Arial" charset="0"/>
                <a:cs typeface="Arial" charset="0"/>
              </a:rPr>
              <a:t> </a:t>
            </a:r>
          </a:p>
          <a:p>
            <a:pPr marL="285750" indent="-285750">
              <a:buFont typeface="Wingdings" charset="2"/>
              <a:buChar char="v"/>
            </a:pPr>
            <a:r>
              <a:rPr lang="en-US" sz="2700" dirty="0">
                <a:solidFill>
                  <a:srgbClr val="01608E"/>
                </a:solidFill>
                <a:latin typeface="Arial" charset="0"/>
                <a:ea typeface="Arial" charset="0"/>
                <a:cs typeface="Arial" charset="0"/>
              </a:rPr>
              <a:t>Police Officers Should Be Required to Carry Naloxone</a:t>
            </a:r>
          </a:p>
        </p:txBody>
      </p:sp>
    </p:spTree>
    <p:extLst>
      <p:ext uri="{BB962C8B-B14F-4D97-AF65-F5344CB8AC3E}">
        <p14:creationId xmlns:p14="http://schemas.microsoft.com/office/powerpoint/2010/main" val="160136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latin typeface="Arial" charset="0"/>
                <a:ea typeface="Arial" charset="0"/>
                <a:cs typeface="Arial" charset="0"/>
              </a:rPr>
              <a:t>CE Updates</a:t>
            </a:r>
          </a:p>
        </p:txBody>
      </p:sp>
      <p:sp>
        <p:nvSpPr>
          <p:cNvPr id="3" name="Subtitle 2"/>
          <p:cNvSpPr>
            <a:spLocks noGrp="1"/>
          </p:cNvSpPr>
          <p:nvPr>
            <p:ph type="subTitle" idx="1"/>
          </p:nvPr>
        </p:nvSpPr>
        <p:spPr>
          <a:xfrm>
            <a:off x="980403" y="1106400"/>
            <a:ext cx="7645229" cy="2986629"/>
          </a:xfrm>
        </p:spPr>
        <p:txBody>
          <a:bodyPr>
            <a:normAutofit/>
          </a:bodyPr>
          <a:lstStyle/>
          <a:p>
            <a:endParaRPr lang="en-US" sz="3200" b="1" dirty="0">
              <a:solidFill>
                <a:schemeClr val="tx2">
                  <a:lumMod val="60000"/>
                  <a:lumOff val="40000"/>
                </a:schemeClr>
              </a:solidFill>
              <a:latin typeface="Arial" charset="0"/>
              <a:ea typeface="Arial" charset="0"/>
              <a:cs typeface="Arial" charset="0"/>
            </a:endParaRPr>
          </a:p>
          <a:p>
            <a:endParaRPr lang="en-US" sz="3200" b="1" dirty="0">
              <a:solidFill>
                <a:schemeClr val="tx2">
                  <a:lumMod val="60000"/>
                  <a:lumOff val="40000"/>
                </a:schemeClr>
              </a:solidFill>
              <a:latin typeface="Arial" charset="0"/>
              <a:ea typeface="Arial" charset="0"/>
              <a:cs typeface="Arial" charset="0"/>
            </a:endParaRPr>
          </a:p>
          <a:p>
            <a:pPr algn="ctr"/>
            <a:r>
              <a:rPr lang="en-US" sz="3200" b="1" dirty="0">
                <a:solidFill>
                  <a:schemeClr val="accent1">
                    <a:lumMod val="50000"/>
                  </a:schemeClr>
                </a:solidFill>
                <a:latin typeface="Arial" charset="0"/>
                <a:ea typeface="Arial" charset="0"/>
                <a:cs typeface="Arial" charset="0"/>
              </a:rPr>
              <a:t>TEAMWORK</a:t>
            </a:r>
            <a:endParaRPr lang="en-US" sz="3200" dirty="0">
              <a:solidFill>
                <a:schemeClr val="accent1">
                  <a:lumMod val="50000"/>
                </a:schemeClr>
              </a:solidFill>
            </a:endParaRPr>
          </a:p>
        </p:txBody>
      </p:sp>
    </p:spTree>
    <p:extLst>
      <p:ext uri="{BB962C8B-B14F-4D97-AF65-F5344CB8AC3E}">
        <p14:creationId xmlns:p14="http://schemas.microsoft.com/office/powerpoint/2010/main" val="398095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2018 ILC highlights	</a:t>
            </a:r>
          </a:p>
        </p:txBody>
      </p:sp>
      <p:sp>
        <p:nvSpPr>
          <p:cNvPr id="3" name="Subtitle 2"/>
          <p:cNvSpPr>
            <a:spLocks noGrp="1"/>
          </p:cNvSpPr>
          <p:nvPr>
            <p:ph type="subTitle" idx="1"/>
          </p:nvPr>
        </p:nvSpPr>
        <p:spPr>
          <a:xfrm>
            <a:off x="980403" y="1106401"/>
            <a:ext cx="5356602" cy="3678250"/>
          </a:xfrm>
        </p:spPr>
        <p:txBody>
          <a:bodyPr/>
          <a:lstStyle/>
          <a:p>
            <a:pPr marL="285750" indent="-285750">
              <a:buFont typeface="Arial" panose="020B0604020202020204" pitchFamily="34" charset="0"/>
              <a:buChar char="•"/>
            </a:pPr>
            <a:r>
              <a:rPr lang="en-US" dirty="0"/>
              <a:t>26 top 10 finalist</a:t>
            </a:r>
          </a:p>
          <a:p>
            <a:pPr marL="285750" indent="-285750">
              <a:buFont typeface="Arial" panose="020B0604020202020204" pitchFamily="34" charset="0"/>
              <a:buChar char="•"/>
            </a:pPr>
            <a:r>
              <a:rPr lang="en-US" dirty="0"/>
              <a:t>3 Bronze medalists – GIFT</a:t>
            </a:r>
          </a:p>
          <a:p>
            <a:pPr marL="285750" indent="-285750">
              <a:buFont typeface="Arial" panose="020B0604020202020204" pitchFamily="34" charset="0"/>
              <a:buChar char="•"/>
            </a:pPr>
            <a:r>
              <a:rPr lang="en-US" dirty="0"/>
              <a:t>1 Silver medalist – Desert Vista HS</a:t>
            </a:r>
          </a:p>
          <a:p>
            <a:pPr marL="285750" indent="-285750">
              <a:buFont typeface="Arial" panose="020B0604020202020204" pitchFamily="34" charset="0"/>
              <a:buChar char="•"/>
            </a:pPr>
            <a:r>
              <a:rPr lang="en-US" dirty="0"/>
              <a:t>1 Gold medalist – GCU</a:t>
            </a:r>
          </a:p>
          <a:p>
            <a:pPr marL="285750" indent="-285750">
              <a:buFont typeface="Arial" panose="020B0604020202020204" pitchFamily="34" charset="0"/>
              <a:buChar char="•"/>
            </a:pPr>
            <a:r>
              <a:rPr lang="en-US" dirty="0"/>
              <a:t>1 HCI Mastery Level – Alexandra Rolfness</a:t>
            </a:r>
          </a:p>
          <a:p>
            <a:pPr marL="285750" indent="-285750">
              <a:buFont typeface="Arial" panose="020B0604020202020204" pitchFamily="34" charset="0"/>
              <a:buChar char="•"/>
            </a:pPr>
            <a:r>
              <a:rPr lang="en-US" dirty="0"/>
              <a:t>Jon Howell – EVIT – GoodheartWilcox Outstanding Service Award</a:t>
            </a:r>
          </a:p>
          <a:p>
            <a:pPr marL="285750" indent="-285750">
              <a:buFont typeface="Arial" panose="020B0604020202020204" pitchFamily="34" charset="0"/>
              <a:buChar char="•"/>
            </a:pPr>
            <a:r>
              <a:rPr lang="en-US" dirty="0"/>
              <a:t>EVIT – Most Fundraised for National Service Project</a:t>
            </a:r>
          </a:p>
          <a:p>
            <a:pPr marL="285750" indent="-285750">
              <a:buFont typeface="Arial" panose="020B0604020202020204" pitchFamily="34" charset="0"/>
              <a:buChar char="•"/>
            </a:pPr>
            <a:r>
              <a:rPr lang="en-US" dirty="0"/>
              <a:t>GCU Largest Postsecondary/Collegiate Chapter</a:t>
            </a:r>
          </a:p>
          <a:p>
            <a:pPr marL="285750" indent="-285750">
              <a:buFont typeface="Arial" panose="020B0604020202020204" pitchFamily="34" charset="0"/>
              <a:buChar char="•"/>
            </a:pPr>
            <a:r>
              <a:rPr lang="en-US" dirty="0"/>
              <a:t>Outstanding State Leader – Elizabeth Church</a:t>
            </a:r>
          </a:p>
          <a:p>
            <a:pPr marL="285750" indent="-285750">
              <a:buFont typeface="Arial" panose="020B0604020202020204" pitchFamily="34" charset="0"/>
              <a:buChar char="•"/>
            </a:pPr>
            <a:r>
              <a:rPr lang="en-US" dirty="0"/>
              <a:t>Sandi Oligny and Mark Wireman – Outstanding Local Advisors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5" name="Picture 4"/>
          <p:cNvPicPr>
            <a:picLocks noChangeAspect="1"/>
          </p:cNvPicPr>
          <p:nvPr/>
        </p:nvPicPr>
        <p:blipFill rotWithShape="1">
          <a:blip r:embed="rId2"/>
          <a:srcRect l="9590" t="13059" r="14561" b="6844"/>
          <a:stretch/>
        </p:blipFill>
        <p:spPr>
          <a:xfrm>
            <a:off x="6449703" y="1168448"/>
            <a:ext cx="2524176" cy="35541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0927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 calcmode="lin" valueType="num">
                                      <p:cBhvr additive="base">
                                        <p:cTn id="5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 calcmode="lin" valueType="num">
                                      <p:cBhvr additive="base">
                                        <p:cTn id="5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latin typeface="Arial" charset="0"/>
                <a:ea typeface="Arial" charset="0"/>
                <a:cs typeface="Arial" charset="0"/>
              </a:rPr>
              <a:t>Teamwork</a:t>
            </a:r>
          </a:p>
        </p:txBody>
      </p:sp>
      <p:sp>
        <p:nvSpPr>
          <p:cNvPr id="3" name="Subtitle 2"/>
          <p:cNvSpPr>
            <a:spLocks noGrp="1"/>
          </p:cNvSpPr>
          <p:nvPr>
            <p:ph type="subTitle" idx="1"/>
          </p:nvPr>
        </p:nvSpPr>
        <p:spPr>
          <a:xfrm>
            <a:off x="980403" y="1106401"/>
            <a:ext cx="7645229" cy="3487370"/>
          </a:xfrm>
        </p:spPr>
        <p:txBody>
          <a:bodyPr>
            <a:normAutofit/>
          </a:bodyPr>
          <a:lstStyle/>
          <a:p>
            <a:r>
              <a:rPr lang="en-US" sz="3200" b="1" i="1" dirty="0">
                <a:solidFill>
                  <a:srgbClr val="01608E"/>
                </a:solidFill>
                <a:latin typeface="Arial" charset="0"/>
                <a:ea typeface="Arial" charset="0"/>
                <a:cs typeface="Arial" charset="0"/>
              </a:rPr>
              <a:t>Medical Innovation:  </a:t>
            </a:r>
          </a:p>
          <a:p>
            <a:pPr lvl="1" indent="-228600" algn="l">
              <a:buFont typeface="Arial" charset="0"/>
              <a:buChar char="•"/>
            </a:pPr>
            <a:r>
              <a:rPr lang="en-US" dirty="0">
                <a:solidFill>
                  <a:srgbClr val="800000"/>
                </a:solidFill>
                <a:latin typeface="Arial" charset="0"/>
                <a:ea typeface="Arial" charset="0"/>
                <a:cs typeface="Arial" charset="0"/>
              </a:rPr>
              <a:t>Round One and Round Two</a:t>
            </a:r>
          </a:p>
          <a:p>
            <a:pPr lvl="1" indent="-228600" algn="l">
              <a:buFont typeface="Arial" charset="0"/>
              <a:buChar char="•"/>
            </a:pPr>
            <a:r>
              <a:rPr lang="en-US" dirty="0">
                <a:solidFill>
                  <a:srgbClr val="800000"/>
                </a:solidFill>
                <a:latin typeface="Arial" charset="0"/>
                <a:ea typeface="Arial" charset="0"/>
                <a:cs typeface="Arial" charset="0"/>
              </a:rPr>
              <a:t>Round One will rate the innovation display and Round Two will evaluate the presentation, similar to HCD.</a:t>
            </a:r>
          </a:p>
          <a:p>
            <a:pPr lvl="1" algn="l"/>
            <a:endParaRPr lang="en-US" dirty="0">
              <a:solidFill>
                <a:schemeClr val="accent1">
                  <a:lumMod val="50000"/>
                </a:schemeClr>
              </a:solidFill>
              <a:latin typeface="Arial" charset="0"/>
              <a:ea typeface="Arial" charset="0"/>
              <a:cs typeface="Arial" charset="0"/>
            </a:endParaRPr>
          </a:p>
          <a:p>
            <a:pPr marL="914400" lvl="1" indent="-457200" algn="l">
              <a:buFont typeface="Arial" charset="0"/>
              <a:buChar char="•"/>
            </a:pPr>
            <a:endParaRPr lang="en-US" dirty="0">
              <a:solidFill>
                <a:schemeClr val="accent1">
                  <a:lumMod val="50000"/>
                </a:schemeClr>
              </a:solidFill>
              <a:latin typeface="Arial" charset="0"/>
              <a:ea typeface="Arial" charset="0"/>
              <a:cs typeface="Arial" charset="0"/>
            </a:endParaRPr>
          </a:p>
          <a:p>
            <a:pPr marL="914400" lvl="1" indent="-457200" algn="l">
              <a:buFont typeface="Arial" charset="0"/>
              <a:buChar char="•"/>
            </a:pPr>
            <a:endParaRPr lang="en-US" sz="3200" i="1" dirty="0">
              <a:solidFill>
                <a:schemeClr val="accent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74858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latin typeface="Arial" charset="0"/>
                <a:ea typeface="Arial" charset="0"/>
                <a:cs typeface="Arial" charset="0"/>
              </a:rPr>
              <a:t>teamwork</a:t>
            </a:r>
          </a:p>
        </p:txBody>
      </p:sp>
      <p:sp>
        <p:nvSpPr>
          <p:cNvPr id="3" name="Subtitle 2"/>
          <p:cNvSpPr>
            <a:spLocks noGrp="1"/>
          </p:cNvSpPr>
          <p:nvPr>
            <p:ph type="subTitle" idx="1"/>
          </p:nvPr>
        </p:nvSpPr>
        <p:spPr>
          <a:xfrm>
            <a:off x="980403" y="1106401"/>
            <a:ext cx="7645229" cy="3422056"/>
          </a:xfrm>
        </p:spPr>
        <p:txBody>
          <a:bodyPr>
            <a:normAutofit fontScale="92500" lnSpcReduction="10000"/>
          </a:bodyPr>
          <a:lstStyle/>
          <a:p>
            <a:pPr marL="342900" indent="-342900">
              <a:buFont typeface="Arial"/>
              <a:buChar char="•"/>
            </a:pPr>
            <a:r>
              <a:rPr lang="en-US" sz="2400" b="1" i="1" dirty="0">
                <a:latin typeface="Arial" charset="0"/>
                <a:ea typeface="Arial" charset="0"/>
                <a:cs typeface="Arial" charset="0"/>
              </a:rPr>
              <a:t>Public Service Announcement:</a:t>
            </a:r>
            <a:r>
              <a:rPr lang="en-US" sz="2400" b="1" i="1" dirty="0">
                <a:solidFill>
                  <a:schemeClr val="accent1">
                    <a:lumMod val="50000"/>
                  </a:schemeClr>
                </a:solidFill>
                <a:latin typeface="Arial" charset="0"/>
                <a:ea typeface="Arial" charset="0"/>
                <a:cs typeface="Arial" charset="0"/>
              </a:rPr>
              <a:t> </a:t>
            </a:r>
            <a:r>
              <a:rPr lang="en-US" sz="2400" dirty="0">
                <a:solidFill>
                  <a:schemeClr val="accent1">
                    <a:lumMod val="50000"/>
                  </a:schemeClr>
                </a:solidFill>
                <a:latin typeface="Arial" charset="0"/>
                <a:ea typeface="Arial" charset="0"/>
                <a:cs typeface="Arial" charset="0"/>
              </a:rPr>
              <a:t>Notes will be allowed to be used in Rd 2, but electronic notes may NOT be shown to judges.</a:t>
            </a:r>
          </a:p>
          <a:p>
            <a:endParaRPr lang="en-US" sz="1200" dirty="0">
              <a:latin typeface="Arial" charset="0"/>
              <a:ea typeface="Arial" charset="0"/>
              <a:cs typeface="Arial" charset="0"/>
            </a:endParaRPr>
          </a:p>
          <a:p>
            <a:endParaRPr lang="en-US" sz="1400" b="1" i="1" dirty="0">
              <a:latin typeface="Arial" charset="0"/>
              <a:ea typeface="Arial" charset="0"/>
              <a:cs typeface="Arial" charset="0"/>
            </a:endParaRPr>
          </a:p>
          <a:p>
            <a:pPr marL="342900" indent="-342900">
              <a:buFont typeface="Arial"/>
              <a:buChar char="•"/>
            </a:pPr>
            <a:r>
              <a:rPr lang="en-US" sz="2400" b="1" i="1" dirty="0">
                <a:latin typeface="Arial" charset="0"/>
                <a:ea typeface="Arial" charset="0"/>
                <a:cs typeface="Arial" charset="0"/>
              </a:rPr>
              <a:t>Forensic Medicine:  </a:t>
            </a:r>
            <a:r>
              <a:rPr lang="en-US" sz="2400" dirty="0">
                <a:solidFill>
                  <a:srgbClr val="01608E"/>
                </a:solidFill>
                <a:latin typeface="Arial" charset="0"/>
                <a:ea typeface="Arial" charset="0"/>
                <a:cs typeface="Arial" charset="0"/>
              </a:rPr>
              <a:t>Name change to Forensic Science.</a:t>
            </a:r>
          </a:p>
          <a:p>
            <a:endParaRPr lang="en-US" sz="2400" b="1" i="1" dirty="0">
              <a:latin typeface="Arial" charset="0"/>
              <a:ea typeface="Arial" charset="0"/>
              <a:cs typeface="Arial" charset="0"/>
            </a:endParaRPr>
          </a:p>
          <a:p>
            <a:pPr marL="342900" indent="-342900">
              <a:buFont typeface="Arial"/>
              <a:buChar char="•"/>
            </a:pPr>
            <a:r>
              <a:rPr lang="en-US" sz="2400" b="1" i="1" dirty="0">
                <a:latin typeface="Arial" charset="0"/>
                <a:ea typeface="Arial" charset="0"/>
                <a:cs typeface="Arial" charset="0"/>
              </a:rPr>
              <a:t>Parliamentary Procedure:  </a:t>
            </a:r>
            <a:r>
              <a:rPr lang="en-US" sz="2400" dirty="0">
                <a:solidFill>
                  <a:schemeClr val="accent1">
                    <a:lumMod val="50000"/>
                  </a:schemeClr>
                </a:solidFill>
                <a:latin typeface="Arial" charset="0"/>
                <a:ea typeface="Arial" charset="0"/>
                <a:cs typeface="Arial" charset="0"/>
              </a:rPr>
              <a:t>Competitors must now read aloud the minutes from the previous meeting. </a:t>
            </a:r>
            <a:r>
              <a:rPr lang="en-US" sz="2400" dirty="0">
                <a:solidFill>
                  <a:schemeClr val="accent1">
                    <a:lumMod val="50000"/>
                  </a:schemeClr>
                </a:solidFill>
              </a:rPr>
              <a:t>It will not be acceptable to indicate minutes have been previously sent.</a:t>
            </a:r>
            <a:endParaRPr lang="en-US" sz="2400" i="1" dirty="0">
              <a:solidFill>
                <a:schemeClr val="accent1">
                  <a:lumMod val="50000"/>
                </a:schemeClr>
              </a:solidFill>
              <a:latin typeface="Arial" charset="0"/>
              <a:ea typeface="Arial" charset="0"/>
              <a:cs typeface="Arial" charset="0"/>
            </a:endParaRPr>
          </a:p>
          <a:p>
            <a:pPr marL="342900" indent="-342900">
              <a:buFont typeface="Arial"/>
              <a:buChar char="•"/>
            </a:pPr>
            <a:endParaRPr lang="en-US" sz="2400" b="1" i="1" dirty="0">
              <a:solidFill>
                <a:srgbClr val="01608E"/>
              </a:solidFill>
              <a:latin typeface="Arial" charset="0"/>
              <a:ea typeface="Arial" charset="0"/>
              <a:cs typeface="Arial" charset="0"/>
            </a:endParaRPr>
          </a:p>
          <a:p>
            <a:endParaRPr lang="en-US" sz="2400" dirty="0">
              <a:latin typeface="Arial" charset="0"/>
              <a:ea typeface="Arial" charset="0"/>
              <a:cs typeface="Arial" charset="0"/>
            </a:endParaRPr>
          </a:p>
          <a:p>
            <a:endParaRPr lang="en-US" sz="2200" dirty="0">
              <a:solidFill>
                <a:schemeClr val="accent1">
                  <a:lumMod val="50000"/>
                </a:schemeClr>
              </a:solidFill>
              <a:latin typeface="Arial" charset="0"/>
              <a:ea typeface="Arial" charset="0"/>
              <a:cs typeface="Arial" charset="0"/>
            </a:endParaRPr>
          </a:p>
          <a:p>
            <a:endParaRPr lang="en-US" sz="2400" i="1" dirty="0">
              <a:solidFill>
                <a:schemeClr val="accent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205807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heckerboard(across)">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checkerboard(across)">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latin typeface="Arial" charset="0"/>
                <a:ea typeface="Arial" charset="0"/>
                <a:cs typeface="Arial" charset="0"/>
              </a:rPr>
              <a:t>Biomedical Debate topic</a:t>
            </a:r>
          </a:p>
        </p:txBody>
      </p:sp>
      <p:sp>
        <p:nvSpPr>
          <p:cNvPr id="3" name="Subtitle 2"/>
          <p:cNvSpPr>
            <a:spLocks noGrp="1"/>
          </p:cNvSpPr>
          <p:nvPr>
            <p:ph type="subTitle" idx="1"/>
          </p:nvPr>
        </p:nvSpPr>
        <p:spPr>
          <a:xfrm>
            <a:off x="980403" y="1106400"/>
            <a:ext cx="7645229" cy="3153083"/>
          </a:xfrm>
        </p:spPr>
        <p:txBody>
          <a:bodyPr/>
          <a:lstStyle/>
          <a:p>
            <a:pPr algn="ctr"/>
            <a:endParaRPr lang="en-US" sz="3600" dirty="0">
              <a:latin typeface="Arial" charset="0"/>
              <a:ea typeface="Arial" charset="0"/>
              <a:cs typeface="Arial" charset="0"/>
            </a:endParaRPr>
          </a:p>
          <a:p>
            <a:pPr algn="ctr"/>
            <a:r>
              <a:rPr lang="en-US" sz="3600" dirty="0">
                <a:latin typeface="Arial" charset="0"/>
                <a:ea typeface="Arial" charset="0"/>
                <a:cs typeface="Arial" charset="0"/>
              </a:rPr>
              <a:t>Pain Management:  </a:t>
            </a:r>
          </a:p>
          <a:p>
            <a:pPr algn="ctr"/>
            <a:r>
              <a:rPr lang="en-US" sz="3600" dirty="0">
                <a:latin typeface="Arial" charset="0"/>
                <a:ea typeface="Arial" charset="0"/>
                <a:cs typeface="Arial" charset="0"/>
              </a:rPr>
              <a:t>Opioids are the best solution!</a:t>
            </a:r>
          </a:p>
          <a:p>
            <a:endParaRPr lang="en-US" dirty="0"/>
          </a:p>
        </p:txBody>
      </p:sp>
    </p:spTree>
    <p:extLst>
      <p:ext uri="{BB962C8B-B14F-4D97-AF65-F5344CB8AC3E}">
        <p14:creationId xmlns:p14="http://schemas.microsoft.com/office/powerpoint/2010/main" val="96730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heckerboard(across)">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latin typeface="Arial" charset="0"/>
                <a:ea typeface="Arial" charset="0"/>
                <a:cs typeface="Arial" charset="0"/>
              </a:rPr>
              <a:t>PSA topic</a:t>
            </a:r>
          </a:p>
        </p:txBody>
      </p:sp>
      <p:sp>
        <p:nvSpPr>
          <p:cNvPr id="3" name="Subtitle 2"/>
          <p:cNvSpPr>
            <a:spLocks noGrp="1"/>
          </p:cNvSpPr>
          <p:nvPr>
            <p:ph type="subTitle" idx="1"/>
          </p:nvPr>
        </p:nvSpPr>
        <p:spPr>
          <a:xfrm>
            <a:off x="980403" y="1106400"/>
            <a:ext cx="7645229" cy="3592921"/>
          </a:xfrm>
        </p:spPr>
        <p:txBody>
          <a:bodyPr>
            <a:normAutofit fontScale="92500" lnSpcReduction="20000"/>
          </a:bodyPr>
          <a:lstStyle/>
          <a:p>
            <a:endParaRPr lang="en-US" dirty="0"/>
          </a:p>
          <a:p>
            <a:r>
              <a:rPr lang="en-US" b="1" dirty="0"/>
              <a:t> </a:t>
            </a:r>
            <a:endParaRPr lang="en-US" dirty="0"/>
          </a:p>
          <a:p>
            <a:pPr algn="ctr"/>
            <a:r>
              <a:rPr lang="en-US" sz="3500" b="1" dirty="0">
                <a:solidFill>
                  <a:srgbClr val="01608E"/>
                </a:solidFill>
              </a:rPr>
              <a:t>Be the First ..... tobacco-free generation!</a:t>
            </a:r>
          </a:p>
          <a:p>
            <a:pPr algn="ctr"/>
            <a:r>
              <a:rPr lang="en-US" sz="3500" b="1" i="1" dirty="0">
                <a:solidFill>
                  <a:srgbClr val="01608E"/>
                </a:solidFill>
              </a:rPr>
              <a:t> </a:t>
            </a:r>
            <a:endParaRPr lang="en-US" sz="3500" b="1" dirty="0">
              <a:solidFill>
                <a:srgbClr val="01608E"/>
              </a:solidFill>
            </a:endParaRPr>
          </a:p>
          <a:p>
            <a:r>
              <a:rPr lang="en-US" sz="2400" i="1" dirty="0"/>
              <a:t>Be part of a change agent to make a difference and make a commitment to help people in your communities and, better yet, in your lives lead tobacco-free lives!</a:t>
            </a:r>
            <a:endParaRPr lang="en-US" sz="2400" dirty="0"/>
          </a:p>
          <a:p>
            <a:r>
              <a:rPr lang="en-US" sz="2400" i="1" dirty="0"/>
              <a:t> </a:t>
            </a:r>
            <a:endParaRPr lang="en-US" sz="2400" dirty="0"/>
          </a:p>
          <a:p>
            <a:pPr algn="ctr"/>
            <a:r>
              <a:rPr lang="en-US" sz="2400" i="1" dirty="0"/>
              <a:t>Sponsors:  CVS Health and USPHS and the </a:t>
            </a:r>
          </a:p>
          <a:p>
            <a:pPr algn="ctr"/>
            <a:r>
              <a:rPr lang="en-US" sz="2400" i="1" dirty="0"/>
              <a:t>Office of the Surgeon General</a:t>
            </a:r>
            <a:endParaRPr lang="en-US" sz="2400" dirty="0"/>
          </a:p>
          <a:p>
            <a:endParaRPr lang="en-US" dirty="0"/>
          </a:p>
        </p:txBody>
      </p:sp>
    </p:spTree>
    <p:extLst>
      <p:ext uri="{BB962C8B-B14F-4D97-AF65-F5344CB8AC3E}">
        <p14:creationId xmlns:p14="http://schemas.microsoft.com/office/powerpoint/2010/main" val="109448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heckerboard(across)">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heckerboard(across)">
                                      <p:cBhvr>
                                        <p:cTn id="15" dur="500"/>
                                        <p:tgtEl>
                                          <p:spTgt spid="3">
                                            <p:txEl>
                                              <p:pRg st="4" end="4"/>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checkerboard(across)">
                                      <p:cBhvr>
                                        <p:cTn id="18" dur="500"/>
                                        <p:tgtEl>
                                          <p:spTgt spid="3">
                                            <p:txEl>
                                              <p:pRg st="5" end="5"/>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checkerboard(across)">
                                      <p:cBhvr>
                                        <p:cTn id="21" dur="500"/>
                                        <p:tgtEl>
                                          <p:spTgt spid="3">
                                            <p:txEl>
                                              <p:pRg st="6" end="6"/>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checkerboard(across)">
                                      <p:cBhvr>
                                        <p:cTn id="2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latin typeface="Arial" charset="0"/>
                <a:ea typeface="Arial" charset="0"/>
                <a:cs typeface="Arial" charset="0"/>
              </a:rPr>
              <a:t>CE Update</a:t>
            </a:r>
          </a:p>
        </p:txBody>
      </p:sp>
      <p:sp>
        <p:nvSpPr>
          <p:cNvPr id="3" name="Subtitle 2"/>
          <p:cNvSpPr>
            <a:spLocks noGrp="1"/>
          </p:cNvSpPr>
          <p:nvPr>
            <p:ph type="subTitle" idx="1"/>
          </p:nvPr>
        </p:nvSpPr>
        <p:spPr>
          <a:xfrm>
            <a:off x="980403" y="1106401"/>
            <a:ext cx="7645229" cy="2594742"/>
          </a:xfrm>
        </p:spPr>
        <p:txBody>
          <a:bodyPr>
            <a:normAutofit/>
          </a:bodyPr>
          <a:lstStyle/>
          <a:p>
            <a:endParaRPr lang="en-US" sz="3200" b="1" dirty="0">
              <a:solidFill>
                <a:schemeClr val="tx2">
                  <a:lumMod val="60000"/>
                  <a:lumOff val="40000"/>
                </a:schemeClr>
              </a:solidFill>
              <a:latin typeface="Arial" charset="0"/>
              <a:ea typeface="Arial" charset="0"/>
              <a:cs typeface="Arial" charset="0"/>
            </a:endParaRPr>
          </a:p>
          <a:p>
            <a:endParaRPr lang="en-US" sz="3200" b="1" dirty="0">
              <a:solidFill>
                <a:schemeClr val="tx2">
                  <a:lumMod val="60000"/>
                  <a:lumOff val="40000"/>
                </a:schemeClr>
              </a:solidFill>
              <a:latin typeface="Arial" charset="0"/>
              <a:ea typeface="Arial" charset="0"/>
              <a:cs typeface="Arial" charset="0"/>
            </a:endParaRPr>
          </a:p>
          <a:p>
            <a:pPr algn="ctr"/>
            <a:r>
              <a:rPr lang="en-US" sz="3200" b="1" dirty="0">
                <a:solidFill>
                  <a:schemeClr val="accent1">
                    <a:lumMod val="50000"/>
                  </a:schemeClr>
                </a:solidFill>
                <a:latin typeface="Arial" charset="0"/>
                <a:ea typeface="Arial" charset="0"/>
                <a:cs typeface="Arial" charset="0"/>
              </a:rPr>
              <a:t>RECOGNITION</a:t>
            </a:r>
            <a:endParaRPr lang="en-US" sz="3200" b="1" dirty="0">
              <a:solidFill>
                <a:schemeClr val="accent1">
                  <a:lumMod val="50000"/>
                </a:schemeClr>
              </a:solidFill>
            </a:endParaRPr>
          </a:p>
          <a:p>
            <a:endParaRPr lang="en-US" dirty="0"/>
          </a:p>
        </p:txBody>
      </p:sp>
    </p:spTree>
    <p:extLst>
      <p:ext uri="{BB962C8B-B14F-4D97-AF65-F5344CB8AC3E}">
        <p14:creationId xmlns:p14="http://schemas.microsoft.com/office/powerpoint/2010/main" val="18715629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latin typeface="Arial" charset="0"/>
                <a:ea typeface="Arial" charset="0"/>
                <a:cs typeface="Arial" charset="0"/>
              </a:rPr>
              <a:t>RECOGNITION</a:t>
            </a:r>
          </a:p>
        </p:txBody>
      </p:sp>
      <p:sp>
        <p:nvSpPr>
          <p:cNvPr id="3" name="Subtitle 2"/>
          <p:cNvSpPr>
            <a:spLocks noGrp="1"/>
          </p:cNvSpPr>
          <p:nvPr>
            <p:ph type="subTitle" idx="1"/>
          </p:nvPr>
        </p:nvSpPr>
        <p:spPr>
          <a:xfrm>
            <a:off x="980403" y="1106400"/>
            <a:ext cx="7645229" cy="3683313"/>
          </a:xfrm>
        </p:spPr>
        <p:txBody>
          <a:bodyPr>
            <a:normAutofit lnSpcReduction="10000"/>
          </a:bodyPr>
          <a:lstStyle/>
          <a:p>
            <a:r>
              <a:rPr lang="en-US" sz="2400" b="1" i="1" dirty="0">
                <a:latin typeface="Arial" charset="0"/>
                <a:ea typeface="Arial" charset="0"/>
                <a:cs typeface="Arial" charset="0"/>
              </a:rPr>
              <a:t>HCIE:  </a:t>
            </a:r>
            <a:r>
              <a:rPr lang="en-US" sz="2400" dirty="0">
                <a:solidFill>
                  <a:schemeClr val="accent1">
                    <a:lumMod val="50000"/>
                  </a:schemeClr>
                </a:solidFill>
                <a:latin typeface="Arial" charset="0"/>
                <a:ea typeface="Arial" charset="0"/>
                <a:cs typeface="Arial" charset="0"/>
              </a:rPr>
              <a:t>Dates for state testing will be from July 1 - Nov 1</a:t>
            </a:r>
            <a:r>
              <a:rPr lang="en-US" sz="2400" baseline="30000" dirty="0">
                <a:solidFill>
                  <a:schemeClr val="accent1">
                    <a:lumMod val="50000"/>
                  </a:schemeClr>
                </a:solidFill>
                <a:latin typeface="Arial" charset="0"/>
                <a:ea typeface="Arial" charset="0"/>
                <a:cs typeface="Arial" charset="0"/>
              </a:rPr>
              <a:t>st</a:t>
            </a:r>
            <a:r>
              <a:rPr lang="en-US" sz="2400" dirty="0">
                <a:solidFill>
                  <a:schemeClr val="accent1">
                    <a:lumMod val="50000"/>
                  </a:schemeClr>
                </a:solidFill>
                <a:latin typeface="Arial" charset="0"/>
                <a:ea typeface="Arial" charset="0"/>
                <a:cs typeface="Arial" charset="0"/>
              </a:rPr>
              <a:t>.  Dates for ILC testing will be from Jan 1 – May 15</a:t>
            </a:r>
            <a:r>
              <a:rPr lang="en-US" sz="2400" baseline="30000" dirty="0">
                <a:solidFill>
                  <a:schemeClr val="accent1">
                    <a:lumMod val="50000"/>
                  </a:schemeClr>
                </a:solidFill>
                <a:latin typeface="Arial" charset="0"/>
                <a:ea typeface="Arial" charset="0"/>
                <a:cs typeface="Arial" charset="0"/>
              </a:rPr>
              <a:t>th</a:t>
            </a:r>
            <a:r>
              <a:rPr lang="en-US" sz="2400" dirty="0">
                <a:solidFill>
                  <a:schemeClr val="accent1">
                    <a:lumMod val="50000"/>
                  </a:schemeClr>
                </a:solidFill>
                <a:latin typeface="Arial" charset="0"/>
                <a:ea typeface="Arial" charset="0"/>
                <a:cs typeface="Arial" charset="0"/>
              </a:rPr>
              <a:t>.</a:t>
            </a:r>
          </a:p>
          <a:p>
            <a:endParaRPr lang="en-US" dirty="0">
              <a:solidFill>
                <a:schemeClr val="accent1">
                  <a:lumMod val="50000"/>
                </a:schemeClr>
              </a:solidFill>
              <a:latin typeface="Arial" charset="0"/>
              <a:ea typeface="Arial" charset="0"/>
              <a:cs typeface="Arial" charset="0"/>
            </a:endParaRPr>
          </a:p>
          <a:p>
            <a:r>
              <a:rPr lang="en-US" sz="2400" b="1" i="1" dirty="0">
                <a:latin typeface="Arial" charset="0"/>
                <a:ea typeface="Arial" charset="0"/>
                <a:cs typeface="Arial" charset="0"/>
              </a:rPr>
              <a:t>HOSA Happenings:  </a:t>
            </a:r>
            <a:r>
              <a:rPr lang="en-US" sz="2400" dirty="0">
                <a:solidFill>
                  <a:srgbClr val="01608E"/>
                </a:solidFill>
                <a:latin typeface="Arial" charset="0"/>
                <a:ea typeface="Arial" charset="0"/>
                <a:cs typeface="Arial" charset="0"/>
              </a:rPr>
              <a:t>A state submission option in electronic format to STEM Premier has been added. Check with your state for which process they will use. </a:t>
            </a:r>
          </a:p>
          <a:p>
            <a:endParaRPr lang="en-US" sz="2400" dirty="0">
              <a:latin typeface="Arial" charset="0"/>
              <a:ea typeface="Arial" charset="0"/>
              <a:cs typeface="Arial" charset="0"/>
            </a:endParaRPr>
          </a:p>
          <a:p>
            <a:r>
              <a:rPr lang="en-US" sz="2400" b="1" i="1" dirty="0">
                <a:latin typeface="Arial" charset="0"/>
                <a:ea typeface="Arial" charset="0"/>
                <a:cs typeface="Arial" charset="0"/>
              </a:rPr>
              <a:t>Outstanding HOSA Achievement:</a:t>
            </a:r>
            <a:r>
              <a:rPr lang="en-US" sz="2400" i="1" dirty="0">
                <a:latin typeface="Arial" charset="0"/>
                <a:ea typeface="Arial" charset="0"/>
                <a:cs typeface="Arial" charset="0"/>
              </a:rPr>
              <a:t>  </a:t>
            </a:r>
            <a:r>
              <a:rPr lang="en-US" sz="2400" dirty="0">
                <a:solidFill>
                  <a:schemeClr val="accent1">
                    <a:lumMod val="50000"/>
                  </a:schemeClr>
                </a:solidFill>
                <a:latin typeface="Arial" charset="0"/>
                <a:ea typeface="Arial" charset="0"/>
                <a:cs typeface="Arial" charset="0"/>
              </a:rPr>
              <a:t>The email submission will be changed to a STEM Premier upload.  </a:t>
            </a:r>
            <a:endParaRPr lang="en-US" sz="2400" i="1" dirty="0">
              <a:solidFill>
                <a:schemeClr val="accent1">
                  <a:lumMod val="50000"/>
                </a:schemeClr>
              </a:solidFill>
              <a:latin typeface="Arial" charset="0"/>
              <a:ea typeface="Arial" charset="0"/>
              <a:cs typeface="Arial" charset="0"/>
            </a:endParaRPr>
          </a:p>
          <a:p>
            <a:endParaRPr lang="en-US" sz="2400" dirty="0">
              <a:latin typeface="Arial" charset="0"/>
              <a:ea typeface="Arial" charset="0"/>
              <a:cs typeface="Arial" charset="0"/>
            </a:endParaRPr>
          </a:p>
          <a:p>
            <a:endParaRPr lang="en-US" sz="2400" i="1" dirty="0">
              <a:latin typeface="Arial" charset="0"/>
              <a:ea typeface="Arial" charset="0"/>
              <a:cs typeface="Arial" charset="0"/>
            </a:endParaRPr>
          </a:p>
        </p:txBody>
      </p:sp>
    </p:spTree>
    <p:extLst>
      <p:ext uri="{BB962C8B-B14F-4D97-AF65-F5344CB8AC3E}">
        <p14:creationId xmlns:p14="http://schemas.microsoft.com/office/powerpoint/2010/main" val="187744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latin typeface="Arial" charset="0"/>
                <a:ea typeface="Arial" charset="0"/>
                <a:cs typeface="Arial" charset="0"/>
              </a:rPr>
              <a:t>Recognition</a:t>
            </a:r>
          </a:p>
        </p:txBody>
      </p:sp>
      <p:sp>
        <p:nvSpPr>
          <p:cNvPr id="3" name="Subtitle 2"/>
          <p:cNvSpPr>
            <a:spLocks noGrp="1"/>
          </p:cNvSpPr>
          <p:nvPr>
            <p:ph type="subTitle" idx="1"/>
          </p:nvPr>
        </p:nvSpPr>
        <p:spPr>
          <a:xfrm>
            <a:off x="980403" y="1106400"/>
            <a:ext cx="7645229" cy="4037099"/>
          </a:xfrm>
        </p:spPr>
        <p:txBody>
          <a:bodyPr>
            <a:normAutofit/>
          </a:bodyPr>
          <a:lstStyle/>
          <a:p>
            <a:r>
              <a:rPr lang="en-US" sz="2400" b="1" i="1" dirty="0">
                <a:latin typeface="Arial" charset="0"/>
                <a:ea typeface="Arial" charset="0"/>
                <a:cs typeface="Arial" charset="0"/>
              </a:rPr>
              <a:t>Outstanding HOSA Chapter:</a:t>
            </a:r>
            <a:r>
              <a:rPr lang="en-US" sz="2400" i="1" dirty="0">
                <a:latin typeface="Arial" charset="0"/>
                <a:ea typeface="Arial" charset="0"/>
                <a:cs typeface="Arial" charset="0"/>
              </a:rPr>
              <a:t>  </a:t>
            </a:r>
          </a:p>
          <a:p>
            <a:pPr lvl="1" indent="-228600" algn="l">
              <a:buFont typeface="Arial" charset="0"/>
              <a:buChar char="•"/>
            </a:pPr>
            <a:r>
              <a:rPr lang="en-US" sz="2400" dirty="0">
                <a:solidFill>
                  <a:schemeClr val="accent1">
                    <a:lumMod val="50000"/>
                  </a:schemeClr>
                </a:solidFill>
                <a:latin typeface="Arial" charset="0"/>
                <a:ea typeface="Arial" charset="0"/>
                <a:cs typeface="Arial" charset="0"/>
              </a:rPr>
              <a:t>Middle School Division will have the same areas of work but a decrease in the number of activities needed for recognition.  Needed points will be 24 for state and 28 for ILC.</a:t>
            </a:r>
            <a:endParaRPr lang="en-US" sz="2200" dirty="0">
              <a:solidFill>
                <a:schemeClr val="accent1">
                  <a:lumMod val="50000"/>
                </a:schemeClr>
              </a:solidFill>
              <a:latin typeface="Arial" charset="0"/>
              <a:ea typeface="Arial" charset="0"/>
              <a:cs typeface="Arial" charset="0"/>
            </a:endParaRPr>
          </a:p>
          <a:p>
            <a:pPr lvl="1" indent="-228600" algn="l">
              <a:buFont typeface="Arial" charset="0"/>
              <a:buChar char="•"/>
            </a:pPr>
            <a:r>
              <a:rPr lang="en-US" sz="2200" dirty="0">
                <a:solidFill>
                  <a:schemeClr val="accent1">
                    <a:lumMod val="50000"/>
                  </a:schemeClr>
                </a:solidFill>
                <a:latin typeface="Arial" charset="0"/>
                <a:ea typeface="Arial" charset="0"/>
                <a:cs typeface="Arial" charset="0"/>
              </a:rPr>
              <a:t>Clarification has been added that the Outstanding Chapter book is the property of the </a:t>
            </a:r>
            <a:r>
              <a:rPr lang="en-US" sz="2200" u="sng" dirty="0">
                <a:solidFill>
                  <a:schemeClr val="accent1">
                    <a:lumMod val="50000"/>
                  </a:schemeClr>
                </a:solidFill>
                <a:latin typeface="Arial" charset="0"/>
                <a:ea typeface="Arial" charset="0"/>
                <a:cs typeface="Arial" charset="0"/>
              </a:rPr>
              <a:t>chapter.</a:t>
            </a:r>
          </a:p>
          <a:p>
            <a:pPr lvl="1" indent="-228600" algn="l">
              <a:buFont typeface="Arial" charset="0"/>
              <a:buChar char="•"/>
            </a:pPr>
            <a:r>
              <a:rPr lang="en-US" sz="2200" dirty="0">
                <a:solidFill>
                  <a:schemeClr val="accent1">
                    <a:lumMod val="50000"/>
                  </a:schemeClr>
                </a:solidFill>
                <a:latin typeface="Arial" charset="0"/>
                <a:ea typeface="Arial" charset="0"/>
                <a:cs typeface="Arial" charset="0"/>
              </a:rPr>
              <a:t>Alumni Gold Chapter Recognition will be added to the rating sheet worth 4 total points.  </a:t>
            </a:r>
          </a:p>
          <a:p>
            <a:pPr marL="627062" lvl="1" algn="l"/>
            <a:endParaRPr lang="en-US" sz="2000" dirty="0">
              <a:solidFill>
                <a:schemeClr val="accent1">
                  <a:lumMod val="50000"/>
                </a:schemeClr>
              </a:solidFill>
              <a:latin typeface="Arial" charset="0"/>
              <a:ea typeface="Arial" charset="0"/>
              <a:cs typeface="Arial" charset="0"/>
            </a:endParaRPr>
          </a:p>
          <a:p>
            <a:pPr marL="285750" indent="-285750">
              <a:buFont typeface="Arial" charset="0"/>
              <a:buChar char="•"/>
            </a:pPr>
            <a:endParaRPr lang="en-US" sz="2400" i="1" dirty="0">
              <a:latin typeface="Arial" charset="0"/>
              <a:ea typeface="Arial" charset="0"/>
              <a:cs typeface="Arial" charset="0"/>
            </a:endParaRPr>
          </a:p>
        </p:txBody>
      </p:sp>
    </p:spTree>
    <p:extLst>
      <p:ext uri="{BB962C8B-B14F-4D97-AF65-F5344CB8AC3E}">
        <p14:creationId xmlns:p14="http://schemas.microsoft.com/office/powerpoint/2010/main" val="102252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and Raffle </a:t>
            </a:r>
          </a:p>
        </p:txBody>
      </p:sp>
      <p:sp>
        <p:nvSpPr>
          <p:cNvPr id="3" name="Content Placeholder 2"/>
          <p:cNvSpPr>
            <a:spLocks noGrp="1"/>
          </p:cNvSpPr>
          <p:nvPr>
            <p:ph sz="half" idx="1"/>
          </p:nvPr>
        </p:nvSpPr>
        <p:spPr>
          <a:xfrm>
            <a:off x="457200" y="1379594"/>
            <a:ext cx="8229600" cy="3394075"/>
          </a:xfrm>
        </p:spPr>
        <p:txBody>
          <a:bodyPr/>
          <a:lstStyle/>
          <a:p>
            <a:r>
              <a:rPr lang="en-US" sz="5400" dirty="0">
                <a:solidFill>
                  <a:schemeClr val="bg1"/>
                </a:solidFill>
              </a:rPr>
              <a:t>Questions?</a:t>
            </a:r>
            <a:endParaRPr lang="en-US" sz="4000" dirty="0"/>
          </a:p>
          <a:p>
            <a:r>
              <a:rPr lang="en-US" sz="5400" dirty="0">
                <a:solidFill>
                  <a:schemeClr val="bg1"/>
                </a:solidFill>
              </a:rPr>
              <a:t>Prizes</a:t>
            </a:r>
          </a:p>
        </p:txBody>
      </p:sp>
    </p:spTree>
    <p:extLst>
      <p:ext uri="{BB962C8B-B14F-4D97-AF65-F5344CB8AC3E}">
        <p14:creationId xmlns:p14="http://schemas.microsoft.com/office/powerpoint/2010/main" val="1927696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2018-2019 Calendar</a:t>
            </a:r>
          </a:p>
        </p:txBody>
      </p:sp>
      <p:sp>
        <p:nvSpPr>
          <p:cNvPr id="3" name="Subtitle 2"/>
          <p:cNvSpPr>
            <a:spLocks noGrp="1"/>
          </p:cNvSpPr>
          <p:nvPr>
            <p:ph type="subTitle" idx="1"/>
          </p:nvPr>
        </p:nvSpPr>
        <p:spPr>
          <a:xfrm>
            <a:off x="980403" y="1106401"/>
            <a:ext cx="4505997" cy="3912166"/>
          </a:xfrm>
        </p:spPr>
        <p:txBody>
          <a:bodyPr>
            <a:noAutofit/>
          </a:bodyPr>
          <a:lstStyle/>
          <a:p>
            <a:r>
              <a:rPr lang="en-US" sz="2000" dirty="0"/>
              <a:t>New Events</a:t>
            </a:r>
          </a:p>
          <a:p>
            <a:pPr marL="285750" indent="-285750">
              <a:buFont typeface="Arial" panose="020B0604020202020204" pitchFamily="34" charset="0"/>
              <a:buChar char="•"/>
            </a:pPr>
            <a:r>
              <a:rPr lang="en-US" sz="2000" dirty="0"/>
              <a:t>Advisor Conferences</a:t>
            </a:r>
          </a:p>
          <a:p>
            <a:pPr marL="742950" lvl="2" indent="-285750" algn="l">
              <a:buFont typeface="Arial" panose="020B0604020202020204" pitchFamily="34" charset="0"/>
              <a:buChar char="•"/>
            </a:pPr>
            <a:r>
              <a:rPr lang="en-US" sz="1400" dirty="0">
                <a:solidFill>
                  <a:srgbClr val="800000"/>
                </a:solidFill>
                <a:latin typeface="PT Sans"/>
                <a:cs typeface="PT Sans"/>
              </a:rPr>
              <a:t>August 18, 2018 – Flagstaff, AZ (TBD)</a:t>
            </a:r>
          </a:p>
          <a:p>
            <a:pPr marL="742950" lvl="2" indent="-285750" algn="l">
              <a:buFont typeface="Arial" panose="020B0604020202020204" pitchFamily="34" charset="0"/>
              <a:buChar char="•"/>
            </a:pPr>
            <a:r>
              <a:rPr lang="en-US" sz="1400" dirty="0">
                <a:solidFill>
                  <a:srgbClr val="800000"/>
                </a:solidFill>
                <a:latin typeface="PT Sans"/>
                <a:cs typeface="PT Sans"/>
              </a:rPr>
              <a:t>August 25, 2018 – Mesa, AZ (EVIT) </a:t>
            </a:r>
          </a:p>
          <a:p>
            <a:pPr marL="742950" lvl="2" indent="-285750" algn="l">
              <a:buFont typeface="Arial" panose="020B0604020202020204" pitchFamily="34" charset="0"/>
              <a:buChar char="•"/>
            </a:pPr>
            <a:r>
              <a:rPr lang="en-US" sz="1400" dirty="0">
                <a:solidFill>
                  <a:srgbClr val="800000"/>
                </a:solidFill>
                <a:latin typeface="PT Sans"/>
                <a:cs typeface="PT Sans"/>
              </a:rPr>
              <a:t>September 1, 2018 – Tucson, AZ (TBD)</a:t>
            </a:r>
          </a:p>
          <a:p>
            <a:pPr marL="742950" lvl="2" indent="-285750" algn="l">
              <a:buFont typeface="Arial" panose="020B0604020202020204" pitchFamily="34" charset="0"/>
              <a:buChar char="•"/>
            </a:pPr>
            <a:r>
              <a:rPr lang="en-US" sz="1400" dirty="0">
                <a:solidFill>
                  <a:srgbClr val="800000"/>
                </a:solidFill>
                <a:latin typeface="PT Sans"/>
                <a:cs typeface="PT Sans"/>
                <a:hlinkClick r:id="rId2"/>
              </a:rPr>
              <a:t>http://bit.ly/azhosaadvisor</a:t>
            </a:r>
            <a:r>
              <a:rPr lang="en-US" sz="1400" dirty="0">
                <a:solidFill>
                  <a:srgbClr val="800000"/>
                </a:solidFill>
                <a:latin typeface="PT Sans"/>
                <a:cs typeface="PT Sans"/>
              </a:rPr>
              <a:t> for registration</a:t>
            </a:r>
            <a:endParaRPr lang="en-US" sz="1400" dirty="0">
              <a:solidFill>
                <a:srgbClr val="800000"/>
              </a:solidFill>
              <a:latin typeface="PT Sans"/>
              <a:cs typeface="PT Sans"/>
            </a:endParaRPr>
          </a:p>
          <a:p>
            <a:pPr marL="0" lvl="1" algn="l"/>
            <a:endParaRPr lang="en-US" sz="800" dirty="0">
              <a:solidFill>
                <a:srgbClr val="800000"/>
              </a:solidFill>
              <a:latin typeface="PT Sans"/>
              <a:cs typeface="PT Sans"/>
            </a:endParaRPr>
          </a:p>
          <a:p>
            <a:pPr marL="0" lvl="1" algn="l"/>
            <a:r>
              <a:rPr lang="en-US" sz="2000" dirty="0">
                <a:solidFill>
                  <a:srgbClr val="800000"/>
                </a:solidFill>
                <a:latin typeface="PT Sans"/>
                <a:cs typeface="PT Sans"/>
              </a:rPr>
              <a:t>Event Name Changes</a:t>
            </a:r>
          </a:p>
          <a:p>
            <a:pPr marL="285750" lvl="1" indent="-285750" algn="l">
              <a:buFont typeface="Arial" panose="020B0604020202020204" pitchFamily="34" charset="0"/>
              <a:buChar char="•"/>
            </a:pPr>
            <a:r>
              <a:rPr lang="en-US" sz="1800" dirty="0">
                <a:solidFill>
                  <a:srgbClr val="800000"/>
                </a:solidFill>
                <a:latin typeface="PT Sans"/>
                <a:cs typeface="PT Sans"/>
              </a:rPr>
              <a:t>FLEX Conference is changing to Arizona HOSA Fall Leadership Conference </a:t>
            </a:r>
          </a:p>
          <a:p>
            <a:pPr marL="285750" lvl="1" indent="-285750" algn="l">
              <a:buFont typeface="Arial" panose="020B0604020202020204" pitchFamily="34" charset="0"/>
              <a:buChar char="•"/>
            </a:pPr>
            <a:r>
              <a:rPr lang="en-US" sz="1800" dirty="0">
                <a:solidFill>
                  <a:srgbClr val="800000"/>
                </a:solidFill>
                <a:latin typeface="PT Sans"/>
                <a:cs typeface="PT Sans"/>
              </a:rPr>
              <a:t>Spring Leadership Conference is changing to State Leadership Conference </a:t>
            </a:r>
          </a:p>
          <a:p>
            <a:pPr marL="285750" lvl="1" indent="-285750" algn="l">
              <a:buFont typeface="Arial" panose="020B0604020202020204" pitchFamily="34" charset="0"/>
              <a:buChar char="•"/>
            </a:pPr>
            <a:endParaRPr lang="en-US" sz="1800" dirty="0">
              <a:solidFill>
                <a:srgbClr val="800000"/>
              </a:solidFill>
              <a:latin typeface="PT Sans"/>
              <a:cs typeface="PT Sans"/>
            </a:endParaRPr>
          </a:p>
        </p:txBody>
      </p:sp>
      <p:pic>
        <p:nvPicPr>
          <p:cNvPr id="5" name="Picture 4"/>
          <p:cNvPicPr>
            <a:picLocks noChangeAspect="1"/>
          </p:cNvPicPr>
          <p:nvPr/>
        </p:nvPicPr>
        <p:blipFill>
          <a:blip r:embed="rId3"/>
          <a:stretch>
            <a:fillRect/>
          </a:stretch>
        </p:blipFill>
        <p:spPr>
          <a:xfrm>
            <a:off x="5688418" y="1099454"/>
            <a:ext cx="3124945" cy="4044046"/>
          </a:xfrm>
          <a:prstGeom prst="rect">
            <a:avLst/>
          </a:prstGeom>
        </p:spPr>
      </p:pic>
    </p:spTree>
    <p:extLst>
      <p:ext uri="{BB962C8B-B14F-4D97-AF65-F5344CB8AC3E}">
        <p14:creationId xmlns:p14="http://schemas.microsoft.com/office/powerpoint/2010/main" val="80552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2018-2019 Calendar</a:t>
            </a:r>
          </a:p>
        </p:txBody>
      </p:sp>
      <p:sp>
        <p:nvSpPr>
          <p:cNvPr id="3" name="Subtitle 2"/>
          <p:cNvSpPr>
            <a:spLocks noGrp="1"/>
          </p:cNvSpPr>
          <p:nvPr>
            <p:ph type="subTitle" idx="1"/>
          </p:nvPr>
        </p:nvSpPr>
        <p:spPr>
          <a:xfrm>
            <a:off x="4265863" y="1165394"/>
            <a:ext cx="4718649" cy="3912166"/>
          </a:xfrm>
        </p:spPr>
        <p:txBody>
          <a:bodyPr>
            <a:normAutofit/>
          </a:bodyPr>
          <a:lstStyle/>
          <a:p>
            <a:r>
              <a:rPr lang="en-US" sz="2000" dirty="0"/>
              <a:t>Event Changes</a:t>
            </a:r>
          </a:p>
          <a:p>
            <a:pPr marL="285750" indent="-285750">
              <a:buFont typeface="Arial" panose="020B0604020202020204" pitchFamily="34" charset="0"/>
              <a:buChar char="•"/>
            </a:pPr>
            <a:r>
              <a:rPr lang="en-US" sz="2000" dirty="0"/>
              <a:t>Chapter Leadership Camp</a:t>
            </a:r>
          </a:p>
          <a:p>
            <a:pPr marL="742950" lvl="2" indent="-285750" algn="l">
              <a:buFont typeface="Arial" panose="020B0604020202020204" pitchFamily="34" charset="0"/>
              <a:buChar char="•"/>
            </a:pPr>
            <a:r>
              <a:rPr lang="en-US" sz="1600" dirty="0">
                <a:solidFill>
                  <a:srgbClr val="800000"/>
                </a:solidFill>
                <a:latin typeface="PT Sans"/>
                <a:cs typeface="PT Sans"/>
              </a:rPr>
              <a:t>Arizona HOSA is separating from Arizona FCCLA</a:t>
            </a:r>
          </a:p>
          <a:p>
            <a:pPr marL="742950" lvl="2" indent="-285750" algn="l">
              <a:buFont typeface="Arial" panose="020B0604020202020204" pitchFamily="34" charset="0"/>
              <a:buChar char="•"/>
            </a:pPr>
            <a:r>
              <a:rPr lang="en-US" sz="1600" dirty="0">
                <a:solidFill>
                  <a:srgbClr val="800000"/>
                </a:solidFill>
                <a:latin typeface="PT Sans"/>
                <a:cs typeface="PT Sans"/>
              </a:rPr>
              <a:t>Cost is going down from $150 to $135</a:t>
            </a:r>
          </a:p>
          <a:p>
            <a:pPr marL="742950" lvl="2" indent="-285750" algn="l">
              <a:buFont typeface="Arial" panose="020B0604020202020204" pitchFamily="34" charset="0"/>
              <a:buChar char="•"/>
            </a:pPr>
            <a:r>
              <a:rPr lang="en-US" sz="1600" dirty="0">
                <a:solidFill>
                  <a:srgbClr val="800000"/>
                </a:solidFill>
                <a:latin typeface="PT Sans"/>
                <a:cs typeface="PT Sans"/>
              </a:rPr>
              <a:t>New camp director and format</a:t>
            </a:r>
          </a:p>
          <a:p>
            <a:pPr marL="285750" lvl="1" indent="-285750" algn="l">
              <a:buFont typeface="Arial" panose="020B0604020202020204" pitchFamily="34" charset="0"/>
              <a:buChar char="•"/>
            </a:pPr>
            <a:r>
              <a:rPr lang="en-US" sz="2000" dirty="0">
                <a:solidFill>
                  <a:srgbClr val="800000"/>
                </a:solidFill>
                <a:latin typeface="PT Sans"/>
                <a:cs typeface="PT Sans"/>
              </a:rPr>
              <a:t>Fall Leadership Conference </a:t>
            </a:r>
          </a:p>
          <a:p>
            <a:pPr marL="742950" lvl="2" indent="-285750" algn="l">
              <a:buFont typeface="Arial" panose="020B0604020202020204" pitchFamily="34" charset="0"/>
              <a:buChar char="•"/>
            </a:pPr>
            <a:r>
              <a:rPr lang="en-US" sz="1600" dirty="0">
                <a:solidFill>
                  <a:srgbClr val="800000"/>
                </a:solidFill>
                <a:latin typeface="PT Sans"/>
                <a:cs typeface="PT Sans"/>
              </a:rPr>
              <a:t>Splitting from FBLA and FCCLA</a:t>
            </a:r>
          </a:p>
          <a:p>
            <a:pPr marL="742950" lvl="2" indent="-285750" algn="l">
              <a:buFont typeface="Arial" panose="020B0604020202020204" pitchFamily="34" charset="0"/>
              <a:buChar char="•"/>
            </a:pPr>
            <a:r>
              <a:rPr lang="en-US" sz="1600" dirty="0">
                <a:solidFill>
                  <a:srgbClr val="800000"/>
                </a:solidFill>
                <a:latin typeface="PT Sans"/>
                <a:cs typeface="PT Sans"/>
              </a:rPr>
              <a:t>Registration starting at 8:30 am</a:t>
            </a:r>
          </a:p>
          <a:p>
            <a:pPr marL="742950" lvl="2" indent="-285750" algn="l">
              <a:buFont typeface="Arial" panose="020B0604020202020204" pitchFamily="34" charset="0"/>
              <a:buChar char="•"/>
            </a:pPr>
            <a:r>
              <a:rPr lang="en-US" sz="1600" dirty="0">
                <a:solidFill>
                  <a:srgbClr val="800000"/>
                </a:solidFill>
                <a:latin typeface="PT Sans"/>
                <a:cs typeface="PT Sans"/>
              </a:rPr>
              <a:t>Opening with 4 workshop sessions</a:t>
            </a:r>
          </a:p>
          <a:p>
            <a:pPr marL="285750" lvl="1" indent="-285750" algn="l">
              <a:buFont typeface="Arial" panose="020B0604020202020204" pitchFamily="34" charset="0"/>
              <a:buChar char="•"/>
            </a:pPr>
            <a:endParaRPr lang="en-US" sz="2000" dirty="0">
              <a:solidFill>
                <a:srgbClr val="800000"/>
              </a:solidFill>
              <a:latin typeface="PT Sans"/>
              <a:cs typeface="PT Sans"/>
            </a:endParaRPr>
          </a:p>
        </p:txBody>
      </p:sp>
      <p:pic>
        <p:nvPicPr>
          <p:cNvPr id="5" name="Picture 4"/>
          <p:cNvPicPr>
            <a:picLocks noChangeAspect="1"/>
          </p:cNvPicPr>
          <p:nvPr/>
        </p:nvPicPr>
        <p:blipFill>
          <a:blip r:embed="rId2"/>
          <a:stretch>
            <a:fillRect/>
          </a:stretch>
        </p:blipFill>
        <p:spPr>
          <a:xfrm>
            <a:off x="960243" y="1099454"/>
            <a:ext cx="3124945" cy="4044046"/>
          </a:xfrm>
          <a:prstGeom prst="rect">
            <a:avLst/>
          </a:prstGeom>
        </p:spPr>
      </p:pic>
    </p:spTree>
    <p:extLst>
      <p:ext uri="{BB962C8B-B14F-4D97-AF65-F5344CB8AC3E}">
        <p14:creationId xmlns:p14="http://schemas.microsoft.com/office/powerpoint/2010/main" val="233634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9098" y="246143"/>
            <a:ext cx="6109461" cy="623963"/>
          </a:xfrm>
        </p:spPr>
        <p:txBody>
          <a:bodyPr/>
          <a:lstStyle/>
          <a:p>
            <a:r>
              <a:rPr lang="en-US" dirty="0"/>
              <a:t>General Updates for 18’-19’</a:t>
            </a:r>
          </a:p>
        </p:txBody>
      </p:sp>
      <p:sp>
        <p:nvSpPr>
          <p:cNvPr id="3" name="Subtitle 2"/>
          <p:cNvSpPr>
            <a:spLocks noGrp="1"/>
          </p:cNvSpPr>
          <p:nvPr>
            <p:ph type="subTitle" idx="1"/>
          </p:nvPr>
        </p:nvSpPr>
        <p:spPr>
          <a:xfrm>
            <a:off x="980403" y="1106400"/>
            <a:ext cx="7645229" cy="4037099"/>
          </a:xfrm>
        </p:spPr>
        <p:txBody>
          <a:bodyPr>
            <a:normAutofit/>
          </a:bodyPr>
          <a:lstStyle/>
          <a:p>
            <a:pPr marL="285750" indent="-285750">
              <a:buFont typeface="Arial" panose="020B0604020202020204" pitchFamily="34" charset="0"/>
              <a:buChar char="•"/>
            </a:pPr>
            <a:r>
              <a:rPr lang="en-US" sz="1800" dirty="0"/>
              <a:t>Revamp of individual and chapter membership recognition awards</a:t>
            </a:r>
          </a:p>
          <a:p>
            <a:pPr marL="742950" lvl="2" indent="-285750" algn="l">
              <a:buFont typeface="Arial" panose="020B0604020202020204" pitchFamily="34" charset="0"/>
              <a:buChar char="•"/>
            </a:pPr>
            <a:r>
              <a:rPr lang="en-US" sz="1600" dirty="0">
                <a:solidFill>
                  <a:srgbClr val="800000"/>
                </a:solidFill>
                <a:latin typeface="PT Sans"/>
                <a:cs typeface="PT Sans"/>
              </a:rPr>
              <a:t>All awards will be submitted online by either Wufoo Forms or STEM Premier</a:t>
            </a:r>
          </a:p>
          <a:p>
            <a:pPr marL="742950" lvl="2" indent="-285750" algn="l">
              <a:buFont typeface="Arial" panose="020B0604020202020204" pitchFamily="34" charset="0"/>
              <a:buChar char="•"/>
            </a:pPr>
            <a:r>
              <a:rPr lang="en-US" sz="1600" dirty="0">
                <a:solidFill>
                  <a:srgbClr val="800000"/>
                </a:solidFill>
                <a:latin typeface="PT Sans"/>
                <a:cs typeface="PT Sans"/>
              </a:rPr>
              <a:t>Individual</a:t>
            </a:r>
          </a:p>
          <a:p>
            <a:pPr marL="1200150" lvl="3" indent="-285750" algn="l">
              <a:buFont typeface="Arial" panose="020B0604020202020204" pitchFamily="34" charset="0"/>
              <a:buChar char="•"/>
            </a:pPr>
            <a:r>
              <a:rPr lang="en-US" sz="1400" dirty="0">
                <a:solidFill>
                  <a:srgbClr val="800000"/>
                </a:solidFill>
                <a:latin typeface="PT Sans"/>
                <a:cs typeface="PT Sans"/>
              </a:rPr>
              <a:t>Bronze will be submitted by advisor via spreadsheet and submitted to Wufoo Form</a:t>
            </a:r>
          </a:p>
          <a:p>
            <a:pPr marL="1200150" lvl="3" indent="-285750" algn="l">
              <a:buFont typeface="Arial" panose="020B0604020202020204" pitchFamily="34" charset="0"/>
              <a:buChar char="•"/>
            </a:pPr>
            <a:r>
              <a:rPr lang="en-US" sz="1400" dirty="0">
                <a:solidFill>
                  <a:srgbClr val="800000"/>
                </a:solidFill>
                <a:latin typeface="PT Sans"/>
                <a:cs typeface="PT Sans"/>
              </a:rPr>
              <a:t>Silver, Gold, and Platinum membership recognition award will be submitted by members via STEM Premier</a:t>
            </a:r>
          </a:p>
          <a:p>
            <a:pPr marL="1200150" lvl="3" indent="-285750" algn="l">
              <a:buFont typeface="Arial" panose="020B0604020202020204" pitchFamily="34" charset="0"/>
              <a:buChar char="•"/>
            </a:pPr>
            <a:r>
              <a:rPr lang="en-US" sz="1400" dirty="0">
                <a:solidFill>
                  <a:srgbClr val="800000"/>
                </a:solidFill>
                <a:latin typeface="PT Sans"/>
                <a:cs typeface="PT Sans"/>
              </a:rPr>
              <a:t>Change in requirements</a:t>
            </a:r>
          </a:p>
          <a:p>
            <a:pPr marL="742950" lvl="2" indent="-285750" algn="l">
              <a:buFont typeface="Arial" panose="020B0604020202020204" pitchFamily="34" charset="0"/>
              <a:buChar char="•"/>
            </a:pPr>
            <a:r>
              <a:rPr lang="en-US" sz="1600" dirty="0">
                <a:solidFill>
                  <a:srgbClr val="800000"/>
                </a:solidFill>
                <a:latin typeface="PT Sans"/>
                <a:cs typeface="PT Sans"/>
              </a:rPr>
              <a:t>Chapter </a:t>
            </a:r>
          </a:p>
          <a:p>
            <a:pPr marL="1200150" lvl="3" indent="-285750" algn="l">
              <a:buFont typeface="Arial" panose="020B0604020202020204" pitchFamily="34" charset="0"/>
              <a:buChar char="•"/>
            </a:pPr>
            <a:r>
              <a:rPr lang="en-US" sz="1400" dirty="0">
                <a:solidFill>
                  <a:srgbClr val="800000"/>
                </a:solidFill>
                <a:latin typeface="PT Sans"/>
                <a:cs typeface="PT Sans"/>
              </a:rPr>
              <a:t>Will be submitted via online Wufoo form</a:t>
            </a:r>
          </a:p>
          <a:p>
            <a:pPr marL="1200150" lvl="3" indent="-285750" algn="l">
              <a:buFont typeface="Arial" panose="020B0604020202020204" pitchFamily="34" charset="0"/>
              <a:buChar char="•"/>
            </a:pPr>
            <a:r>
              <a:rPr lang="en-US" sz="1400" dirty="0">
                <a:solidFill>
                  <a:srgbClr val="800000"/>
                </a:solidFill>
                <a:latin typeface="PT Sans"/>
                <a:cs typeface="PT Sans"/>
              </a:rPr>
              <a:t>Change in requirements </a:t>
            </a:r>
          </a:p>
          <a:p>
            <a:pPr marL="285750" lvl="1" indent="-285750" algn="l">
              <a:buFont typeface="Arial" panose="020B0604020202020204" pitchFamily="34" charset="0"/>
              <a:buChar char="•"/>
            </a:pPr>
            <a:r>
              <a:rPr lang="en-US" sz="1800" dirty="0">
                <a:solidFill>
                  <a:srgbClr val="800000"/>
                </a:solidFill>
                <a:latin typeface="PT Sans"/>
                <a:cs typeface="PT Sans"/>
              </a:rPr>
              <a:t>Continued use of the National HOSA Conference Registration System and testing system</a:t>
            </a:r>
            <a:endParaRPr lang="en-US" sz="1400" dirty="0">
              <a:solidFill>
                <a:srgbClr val="800000"/>
              </a:solidFill>
              <a:latin typeface="PT Sans"/>
              <a:cs typeface="PT Sans"/>
            </a:endParaRPr>
          </a:p>
        </p:txBody>
      </p:sp>
    </p:spTree>
    <p:extLst>
      <p:ext uri="{BB962C8B-B14F-4D97-AF65-F5344CB8AC3E}">
        <p14:creationId xmlns:p14="http://schemas.microsoft.com/office/powerpoint/2010/main" val="38543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 calcmode="lin" valueType="num">
                                      <p:cBhvr additive="base">
                                        <p:cTn id="5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4670" y="246143"/>
            <a:ext cx="6183889" cy="623963"/>
          </a:xfrm>
        </p:spPr>
        <p:txBody>
          <a:bodyPr/>
          <a:lstStyle/>
          <a:p>
            <a:r>
              <a:rPr lang="en-US" dirty="0"/>
              <a:t>General Updates for 18’-19’</a:t>
            </a:r>
          </a:p>
        </p:txBody>
      </p:sp>
      <p:sp>
        <p:nvSpPr>
          <p:cNvPr id="3" name="Subtitle 2"/>
          <p:cNvSpPr>
            <a:spLocks noGrp="1"/>
          </p:cNvSpPr>
          <p:nvPr>
            <p:ph type="subTitle" idx="1"/>
          </p:nvPr>
        </p:nvSpPr>
        <p:spPr>
          <a:xfrm>
            <a:off x="980403" y="1106400"/>
            <a:ext cx="7645229" cy="4037099"/>
          </a:xfrm>
        </p:spPr>
        <p:txBody>
          <a:bodyPr>
            <a:normAutofit/>
          </a:bodyPr>
          <a:lstStyle/>
          <a:p>
            <a:pPr marL="285750" lvl="1" indent="-285750" algn="l">
              <a:buFont typeface="Arial" panose="020B0604020202020204" pitchFamily="34" charset="0"/>
              <a:buChar char="•"/>
            </a:pPr>
            <a:r>
              <a:rPr lang="en-US" sz="1800" dirty="0">
                <a:solidFill>
                  <a:srgbClr val="800000"/>
                </a:solidFill>
                <a:latin typeface="PT Sans"/>
                <a:cs typeface="PT Sans"/>
              </a:rPr>
              <a:t>Formation of Regional Conference Exploration Committee</a:t>
            </a:r>
          </a:p>
          <a:p>
            <a:pPr marL="742950" lvl="2" indent="-285750" algn="l">
              <a:buFont typeface="Arial" panose="020B0604020202020204" pitchFamily="34" charset="0"/>
              <a:buChar char="•"/>
            </a:pPr>
            <a:r>
              <a:rPr lang="en-US" sz="1600" dirty="0">
                <a:solidFill>
                  <a:srgbClr val="800000"/>
                </a:solidFill>
                <a:latin typeface="PT Sans"/>
                <a:cs typeface="PT Sans"/>
              </a:rPr>
              <a:t>If interested reach out to Aden Ramirez at </a:t>
            </a:r>
            <a:r>
              <a:rPr lang="en-US" sz="1600" dirty="0">
                <a:solidFill>
                  <a:srgbClr val="800000"/>
                </a:solidFill>
                <a:latin typeface="PT Sans"/>
                <a:cs typeface="PT Sans"/>
                <a:hlinkClick r:id="rId2"/>
              </a:rPr>
              <a:t>aden.ramirez@azed.gov</a:t>
            </a:r>
            <a:endParaRPr lang="en-US" sz="1600" dirty="0">
              <a:solidFill>
                <a:srgbClr val="800000"/>
              </a:solidFill>
              <a:latin typeface="PT Sans"/>
              <a:cs typeface="PT Sans"/>
            </a:endParaRPr>
          </a:p>
          <a:p>
            <a:pPr marL="285750" lvl="1" indent="-285750" algn="l">
              <a:buFont typeface="Arial" panose="020B0604020202020204" pitchFamily="34" charset="0"/>
              <a:buChar char="•"/>
            </a:pPr>
            <a:r>
              <a:rPr lang="en-US" sz="1800" dirty="0">
                <a:solidFill>
                  <a:srgbClr val="800000"/>
                </a:solidFill>
                <a:latin typeface="PT Sans"/>
                <a:cs typeface="PT Sans"/>
              </a:rPr>
              <a:t>Chapter Grants</a:t>
            </a:r>
          </a:p>
          <a:p>
            <a:pPr marL="742950" lvl="2" indent="-285750" algn="l">
              <a:buFont typeface="Arial" panose="020B0604020202020204" pitchFamily="34" charset="0"/>
              <a:buChar char="•"/>
            </a:pPr>
            <a:r>
              <a:rPr lang="en-US" sz="1600" dirty="0">
                <a:solidFill>
                  <a:srgbClr val="800000"/>
                </a:solidFill>
                <a:latin typeface="PT Sans"/>
                <a:cs typeface="PT Sans"/>
              </a:rPr>
              <a:t>Chapters will be able to apply for a Arizona HOSA Chapter Grant up to $500</a:t>
            </a:r>
          </a:p>
          <a:p>
            <a:pPr marL="1200150" lvl="3" indent="-285750" algn="l">
              <a:buFont typeface="Arial" panose="020B0604020202020204" pitchFamily="34" charset="0"/>
              <a:buChar char="•"/>
            </a:pPr>
            <a:r>
              <a:rPr lang="en-US" sz="1400" dirty="0">
                <a:solidFill>
                  <a:srgbClr val="800000"/>
                </a:solidFill>
                <a:latin typeface="PT Sans"/>
                <a:cs typeface="PT Sans"/>
              </a:rPr>
              <a:t>Should be used for chapters in need</a:t>
            </a:r>
          </a:p>
          <a:p>
            <a:pPr marL="1200150" lvl="3" indent="-285750" algn="l">
              <a:buFont typeface="Arial" panose="020B0604020202020204" pitchFamily="34" charset="0"/>
              <a:buChar char="•"/>
            </a:pPr>
            <a:r>
              <a:rPr lang="en-US" sz="1400" dirty="0">
                <a:solidFill>
                  <a:srgbClr val="800000"/>
                </a:solidFill>
                <a:latin typeface="PT Sans"/>
                <a:cs typeface="PT Sans"/>
              </a:rPr>
              <a:t>Requirements and guidelines will be posted August 1</a:t>
            </a:r>
            <a:r>
              <a:rPr lang="en-US" sz="1400" baseline="30000" dirty="0">
                <a:solidFill>
                  <a:srgbClr val="800000"/>
                </a:solidFill>
                <a:latin typeface="PT Sans"/>
                <a:cs typeface="PT Sans"/>
              </a:rPr>
              <a:t>st</a:t>
            </a:r>
            <a:endParaRPr lang="en-US" sz="1400" dirty="0">
              <a:solidFill>
                <a:srgbClr val="800000"/>
              </a:solidFill>
              <a:latin typeface="PT Sans"/>
              <a:cs typeface="PT Sans"/>
            </a:endParaRPr>
          </a:p>
          <a:p>
            <a:pPr marL="285750" lvl="1" indent="-285750" algn="l">
              <a:buFont typeface="Arial" panose="020B0604020202020204" pitchFamily="34" charset="0"/>
              <a:buChar char="•"/>
            </a:pPr>
            <a:r>
              <a:rPr lang="en-US" sz="1800" dirty="0">
                <a:solidFill>
                  <a:srgbClr val="800000"/>
                </a:solidFill>
                <a:latin typeface="PT Sans"/>
                <a:cs typeface="PT Sans"/>
              </a:rPr>
              <a:t>CE Committee</a:t>
            </a:r>
          </a:p>
          <a:p>
            <a:pPr marL="742950" lvl="2" indent="-285750" algn="l">
              <a:buFont typeface="Arial" panose="020B0604020202020204" pitchFamily="34" charset="0"/>
              <a:buChar char="•"/>
            </a:pPr>
            <a:r>
              <a:rPr lang="en-US" sz="1600" dirty="0">
                <a:solidFill>
                  <a:srgbClr val="800000"/>
                </a:solidFill>
                <a:latin typeface="PT Sans"/>
                <a:cs typeface="PT Sans"/>
              </a:rPr>
              <a:t>The competitive events committee is in need of new members</a:t>
            </a:r>
          </a:p>
          <a:p>
            <a:pPr marL="1200150" lvl="3" indent="-285750" algn="l">
              <a:buFont typeface="Arial" panose="020B0604020202020204" pitchFamily="34" charset="0"/>
              <a:buChar char="•"/>
            </a:pPr>
            <a:r>
              <a:rPr lang="en-US" sz="1400" dirty="0">
                <a:solidFill>
                  <a:srgbClr val="800000"/>
                </a:solidFill>
                <a:latin typeface="PT Sans"/>
                <a:cs typeface="PT Sans"/>
              </a:rPr>
              <a:t>If interested reach out to Aden Ramirez at </a:t>
            </a:r>
            <a:r>
              <a:rPr lang="en-US" sz="1400" dirty="0">
                <a:solidFill>
                  <a:srgbClr val="800000"/>
                </a:solidFill>
                <a:latin typeface="PT Sans"/>
                <a:cs typeface="PT Sans"/>
                <a:hlinkClick r:id="rId3"/>
              </a:rPr>
              <a:t>aden.Ramirez@azed.gov</a:t>
            </a:r>
            <a:endParaRPr lang="en-US" sz="1400" dirty="0">
              <a:solidFill>
                <a:srgbClr val="800000"/>
              </a:solidFill>
              <a:latin typeface="PT Sans"/>
              <a:cs typeface="PT Sans"/>
            </a:endParaRPr>
          </a:p>
          <a:p>
            <a:pPr marL="285750" lvl="1" indent="-285750" algn="l">
              <a:buFont typeface="Arial" panose="020B0604020202020204" pitchFamily="34" charset="0"/>
              <a:buChar char="•"/>
            </a:pPr>
            <a:r>
              <a:rPr lang="en-US" sz="1800" dirty="0">
                <a:solidFill>
                  <a:srgbClr val="800000"/>
                </a:solidFill>
                <a:latin typeface="PT Sans"/>
                <a:cs typeface="PT Sans"/>
              </a:rPr>
              <a:t>Donate Life AZ High School Challenge </a:t>
            </a:r>
          </a:p>
          <a:p>
            <a:pPr marL="285750" lvl="1" indent="-285750" algn="l">
              <a:buFont typeface="Arial" panose="020B0604020202020204" pitchFamily="34" charset="0"/>
              <a:buChar char="•"/>
            </a:pPr>
            <a:r>
              <a:rPr lang="en-US" sz="1800" dirty="0">
                <a:solidFill>
                  <a:srgbClr val="800000"/>
                </a:solidFill>
                <a:latin typeface="PT Sans"/>
                <a:cs typeface="PT Sans"/>
              </a:rPr>
              <a:t>Right Response </a:t>
            </a:r>
          </a:p>
          <a:p>
            <a:pPr marL="285750" lvl="1" indent="-285750" algn="l">
              <a:buFont typeface="Arial" panose="020B0604020202020204" pitchFamily="34" charset="0"/>
              <a:buChar char="•"/>
            </a:pPr>
            <a:endParaRPr lang="en-US" sz="1800" dirty="0">
              <a:solidFill>
                <a:srgbClr val="800000"/>
              </a:solidFill>
              <a:latin typeface="PT Sans"/>
              <a:cs typeface="PT Sans"/>
            </a:endParaRPr>
          </a:p>
          <a:p>
            <a:pPr marL="285750" lvl="1" indent="-285750" algn="l">
              <a:buFont typeface="Arial" panose="020B0604020202020204" pitchFamily="34" charset="0"/>
              <a:buChar char="•"/>
            </a:pPr>
            <a:endParaRPr lang="en-US" sz="2200" dirty="0">
              <a:solidFill>
                <a:srgbClr val="800000"/>
              </a:solidFill>
              <a:latin typeface="PT Sans"/>
              <a:cs typeface="PT Sans"/>
            </a:endParaRPr>
          </a:p>
        </p:txBody>
      </p:sp>
    </p:spTree>
    <p:extLst>
      <p:ext uri="{BB962C8B-B14F-4D97-AF65-F5344CB8AC3E}">
        <p14:creationId xmlns:p14="http://schemas.microsoft.com/office/powerpoint/2010/main" val="357718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4670" y="246143"/>
            <a:ext cx="6183889" cy="623963"/>
          </a:xfrm>
        </p:spPr>
        <p:txBody>
          <a:bodyPr/>
          <a:lstStyle/>
          <a:p>
            <a:r>
              <a:rPr lang="en-US" dirty="0"/>
              <a:t>General Updates for 18’-19’</a:t>
            </a:r>
          </a:p>
        </p:txBody>
      </p:sp>
      <p:sp>
        <p:nvSpPr>
          <p:cNvPr id="3" name="Subtitle 2"/>
          <p:cNvSpPr>
            <a:spLocks noGrp="1"/>
          </p:cNvSpPr>
          <p:nvPr>
            <p:ph type="subTitle" idx="1"/>
          </p:nvPr>
        </p:nvSpPr>
        <p:spPr>
          <a:xfrm>
            <a:off x="980403" y="1106400"/>
            <a:ext cx="7645229" cy="4037099"/>
          </a:xfrm>
        </p:spPr>
        <p:txBody>
          <a:bodyPr>
            <a:normAutofit/>
          </a:bodyPr>
          <a:lstStyle/>
          <a:p>
            <a:pPr marL="285750" lvl="1" indent="-285750" algn="l">
              <a:buFont typeface="Arial" panose="020B0604020202020204" pitchFamily="34" charset="0"/>
              <a:buChar char="•"/>
            </a:pPr>
            <a:r>
              <a:rPr lang="en-US" sz="1800" dirty="0">
                <a:solidFill>
                  <a:srgbClr val="800000"/>
                </a:solidFill>
                <a:latin typeface="PT Sans"/>
                <a:cs typeface="PT Sans"/>
              </a:rPr>
              <a:t>Finance</a:t>
            </a:r>
          </a:p>
          <a:p>
            <a:pPr marL="742950" lvl="2" indent="-285750" algn="l">
              <a:buFont typeface="Arial" panose="020B0604020202020204" pitchFamily="34" charset="0"/>
              <a:buChar char="•"/>
            </a:pPr>
            <a:r>
              <a:rPr lang="en-US" sz="1600" dirty="0">
                <a:solidFill>
                  <a:srgbClr val="800000"/>
                </a:solidFill>
                <a:latin typeface="PT Sans"/>
                <a:cs typeface="PT Sans"/>
              </a:rPr>
              <a:t>DO NOT use the “autogenerated” from the HOSA Conference Registration system to pay on. </a:t>
            </a:r>
          </a:p>
          <a:p>
            <a:pPr marL="1200150" lvl="3" indent="-285750" algn="l">
              <a:buFont typeface="Arial" panose="020B0604020202020204" pitchFamily="34" charset="0"/>
              <a:buChar char="•"/>
            </a:pPr>
            <a:r>
              <a:rPr lang="en-US" sz="1400" dirty="0">
                <a:solidFill>
                  <a:srgbClr val="800000"/>
                </a:solidFill>
                <a:latin typeface="PT Sans"/>
                <a:cs typeface="PT Sans"/>
              </a:rPr>
              <a:t>These invoices have invoice numbers that we cannot match in our QuickBooks system. </a:t>
            </a:r>
          </a:p>
          <a:p>
            <a:pPr marL="742950" lvl="2" indent="-285750" algn="l">
              <a:buFont typeface="Arial" panose="020B0604020202020204" pitchFamily="34" charset="0"/>
              <a:buChar char="•"/>
            </a:pPr>
            <a:r>
              <a:rPr lang="en-US" sz="1600" dirty="0">
                <a:solidFill>
                  <a:srgbClr val="800000"/>
                </a:solidFill>
                <a:latin typeface="PT Sans"/>
                <a:cs typeface="PT Sans"/>
              </a:rPr>
              <a:t>Wait for a QuickBooks invoice from Arizona HOSA (will be sent via email). </a:t>
            </a:r>
          </a:p>
          <a:p>
            <a:pPr marL="1200150" lvl="3" indent="-285750" algn="l">
              <a:buFont typeface="Arial" panose="020B0604020202020204" pitchFamily="34" charset="0"/>
              <a:buChar char="•"/>
            </a:pPr>
            <a:r>
              <a:rPr lang="en-US" sz="1400" dirty="0">
                <a:solidFill>
                  <a:srgbClr val="800000"/>
                </a:solidFill>
                <a:latin typeface="PT Sans"/>
                <a:cs typeface="PT Sans"/>
              </a:rPr>
              <a:t>These invoices will come out later than they have in the past since we have a our finance company has to put them together.</a:t>
            </a:r>
          </a:p>
          <a:p>
            <a:pPr marL="1200150" lvl="3" indent="-285750" algn="l">
              <a:buFont typeface="Arial" panose="020B0604020202020204" pitchFamily="34" charset="0"/>
              <a:buChar char="•"/>
            </a:pPr>
            <a:r>
              <a:rPr lang="en-US" sz="1400" dirty="0">
                <a:solidFill>
                  <a:srgbClr val="800000"/>
                </a:solidFill>
                <a:latin typeface="PT Sans"/>
                <a:cs typeface="PT Sans"/>
              </a:rPr>
              <a:t>Our goal is to have invoices out a week after the registration deadline.</a:t>
            </a:r>
            <a:endParaRPr lang="en-US" sz="1200" dirty="0">
              <a:solidFill>
                <a:srgbClr val="800000"/>
              </a:solidFill>
              <a:latin typeface="PT Sans"/>
              <a:cs typeface="PT Sans"/>
            </a:endParaRPr>
          </a:p>
          <a:p>
            <a:pPr marL="285750" lvl="1" indent="-285750" algn="l">
              <a:buFont typeface="Arial" panose="020B0604020202020204" pitchFamily="34" charset="0"/>
              <a:buChar char="•"/>
            </a:pPr>
            <a:endParaRPr lang="en-US" sz="1800" dirty="0">
              <a:solidFill>
                <a:srgbClr val="800000"/>
              </a:solidFill>
              <a:latin typeface="PT Sans"/>
              <a:cs typeface="PT Sans"/>
            </a:endParaRPr>
          </a:p>
          <a:p>
            <a:pPr marL="285750" lvl="1" indent="-285750" algn="l">
              <a:buFont typeface="Arial" panose="020B0604020202020204" pitchFamily="34" charset="0"/>
              <a:buChar char="•"/>
            </a:pPr>
            <a:endParaRPr lang="en-US" sz="2200" dirty="0">
              <a:solidFill>
                <a:srgbClr val="800000"/>
              </a:solidFill>
              <a:latin typeface="PT Sans"/>
              <a:cs typeface="PT Sans"/>
            </a:endParaRPr>
          </a:p>
        </p:txBody>
      </p:sp>
    </p:spTree>
    <p:extLst>
      <p:ext uri="{BB962C8B-B14F-4D97-AF65-F5344CB8AC3E}">
        <p14:creationId xmlns:p14="http://schemas.microsoft.com/office/powerpoint/2010/main" val="313116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3405" y="246143"/>
            <a:ext cx="6205154" cy="623963"/>
          </a:xfrm>
        </p:spPr>
        <p:txBody>
          <a:bodyPr/>
          <a:lstStyle/>
          <a:p>
            <a:r>
              <a:rPr lang="en-US" dirty="0"/>
              <a:t>General Updates for 18’-19’</a:t>
            </a:r>
          </a:p>
        </p:txBody>
      </p:sp>
      <p:sp>
        <p:nvSpPr>
          <p:cNvPr id="3" name="Subtitle 2"/>
          <p:cNvSpPr>
            <a:spLocks noGrp="1"/>
          </p:cNvSpPr>
          <p:nvPr>
            <p:ph type="subTitle" idx="1"/>
          </p:nvPr>
        </p:nvSpPr>
        <p:spPr>
          <a:xfrm>
            <a:off x="980403" y="1106400"/>
            <a:ext cx="3293885" cy="4037099"/>
          </a:xfrm>
        </p:spPr>
        <p:txBody>
          <a:bodyPr>
            <a:normAutofit/>
          </a:bodyPr>
          <a:lstStyle/>
          <a:p>
            <a:pPr marL="285750" lvl="1" indent="-285750" algn="l">
              <a:buFont typeface="Arial" panose="020B0604020202020204" pitchFamily="34" charset="0"/>
              <a:buChar char="•"/>
            </a:pPr>
            <a:r>
              <a:rPr lang="en-US" sz="1800" dirty="0">
                <a:solidFill>
                  <a:srgbClr val="800000"/>
                </a:solidFill>
                <a:latin typeface="PT Sans"/>
                <a:cs typeface="PT Sans"/>
              </a:rPr>
              <a:t>New Resources</a:t>
            </a:r>
          </a:p>
          <a:p>
            <a:pPr marL="742950" lvl="2" indent="-285750" algn="l">
              <a:buFont typeface="Arial" panose="020B0604020202020204" pitchFamily="34" charset="0"/>
              <a:buChar char="•"/>
            </a:pPr>
            <a:r>
              <a:rPr lang="en-US" sz="1600" dirty="0">
                <a:solidFill>
                  <a:srgbClr val="800000"/>
                </a:solidFill>
                <a:latin typeface="PT Sans"/>
                <a:cs typeface="PT Sans"/>
              </a:rPr>
              <a:t>Advisor Handbook coming out during Advisor Conferences</a:t>
            </a:r>
          </a:p>
          <a:p>
            <a:pPr marL="742950" lvl="2" indent="-285750" algn="l">
              <a:buFont typeface="Arial" panose="020B0604020202020204" pitchFamily="34" charset="0"/>
              <a:buChar char="•"/>
            </a:pPr>
            <a:r>
              <a:rPr lang="en-US" sz="1600" dirty="0">
                <a:solidFill>
                  <a:srgbClr val="800000"/>
                </a:solidFill>
                <a:latin typeface="PT Sans"/>
                <a:cs typeface="PT Sans"/>
              </a:rPr>
              <a:t>Policies and Procedures</a:t>
            </a:r>
          </a:p>
          <a:p>
            <a:pPr marL="1200150" lvl="3" indent="-285750" algn="l">
              <a:buFont typeface="Arial" panose="020B0604020202020204" pitchFamily="34" charset="0"/>
              <a:buChar char="•"/>
            </a:pPr>
            <a:r>
              <a:rPr lang="en-US" sz="1400" dirty="0">
                <a:solidFill>
                  <a:srgbClr val="800000"/>
                </a:solidFill>
                <a:latin typeface="PT Sans"/>
                <a:cs typeface="PT Sans"/>
              </a:rPr>
              <a:t>Will be voted on at next BOD meeting</a:t>
            </a:r>
          </a:p>
          <a:p>
            <a:pPr marL="285750" lvl="1" indent="-285750" algn="l">
              <a:buFont typeface="Arial" panose="020B0604020202020204" pitchFamily="34" charset="0"/>
              <a:buChar char="•"/>
            </a:pPr>
            <a:r>
              <a:rPr lang="en-US" sz="1800" dirty="0">
                <a:solidFill>
                  <a:srgbClr val="800000"/>
                </a:solidFill>
                <a:latin typeface="PT Sans"/>
                <a:cs typeface="PT Sans"/>
              </a:rPr>
              <a:t>New Website</a:t>
            </a:r>
          </a:p>
          <a:p>
            <a:pPr marL="742950" lvl="2" indent="-285750" algn="l">
              <a:buFont typeface="Arial" panose="020B0604020202020204" pitchFamily="34" charset="0"/>
              <a:buChar char="•"/>
            </a:pPr>
            <a:r>
              <a:rPr lang="en-US" sz="1400" dirty="0">
                <a:solidFill>
                  <a:srgbClr val="800000"/>
                </a:solidFill>
                <a:latin typeface="PT Sans"/>
                <a:cs typeface="PT Sans"/>
              </a:rPr>
              <a:t>Modern</a:t>
            </a:r>
          </a:p>
          <a:p>
            <a:pPr marL="742950" lvl="2" indent="-285750" algn="l">
              <a:buFont typeface="Arial" panose="020B0604020202020204" pitchFamily="34" charset="0"/>
              <a:buChar char="•"/>
            </a:pPr>
            <a:r>
              <a:rPr lang="en-US" sz="1400" dirty="0">
                <a:solidFill>
                  <a:srgbClr val="800000"/>
                </a:solidFill>
                <a:latin typeface="PT Sans"/>
                <a:cs typeface="PT Sans"/>
              </a:rPr>
              <a:t>Cleaner</a:t>
            </a:r>
          </a:p>
          <a:p>
            <a:pPr marL="742950" lvl="2" indent="-285750" algn="l">
              <a:buFont typeface="Arial" panose="020B0604020202020204" pitchFamily="34" charset="0"/>
              <a:buChar char="•"/>
            </a:pPr>
            <a:r>
              <a:rPr lang="en-US" sz="1400" dirty="0">
                <a:solidFill>
                  <a:srgbClr val="800000"/>
                </a:solidFill>
                <a:latin typeface="PT Sans"/>
                <a:cs typeface="PT Sans"/>
              </a:rPr>
              <a:t>Easier to navigate</a:t>
            </a:r>
          </a:p>
          <a:p>
            <a:pPr marL="285750" lvl="1" indent="-285750" algn="l">
              <a:buFont typeface="Arial" panose="020B0604020202020204" pitchFamily="34" charset="0"/>
              <a:buChar char="•"/>
            </a:pPr>
            <a:endParaRPr lang="en-US" sz="2200" dirty="0">
              <a:solidFill>
                <a:srgbClr val="800000"/>
              </a:solidFill>
              <a:latin typeface="PT Sans"/>
              <a:cs typeface="PT Sans"/>
            </a:endParaRPr>
          </a:p>
        </p:txBody>
      </p:sp>
      <p:pic>
        <p:nvPicPr>
          <p:cNvPr id="5" name="Picture 4"/>
          <p:cNvPicPr>
            <a:picLocks noChangeAspect="1"/>
          </p:cNvPicPr>
          <p:nvPr/>
        </p:nvPicPr>
        <p:blipFill>
          <a:blip r:embed="rId2"/>
          <a:stretch>
            <a:fillRect/>
          </a:stretch>
        </p:blipFill>
        <p:spPr>
          <a:xfrm>
            <a:off x="4274288" y="1796902"/>
            <a:ext cx="4677684" cy="2294222"/>
          </a:xfrm>
          <a:prstGeom prst="rect">
            <a:avLst/>
          </a:prstGeom>
        </p:spPr>
      </p:pic>
    </p:spTree>
    <p:extLst>
      <p:ext uri="{BB962C8B-B14F-4D97-AF65-F5344CB8AC3E}">
        <p14:creationId xmlns:p14="http://schemas.microsoft.com/office/powerpoint/2010/main" val="32597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19358</TotalTime>
  <Words>1349</Words>
  <Application>Microsoft Office PowerPoint</Application>
  <PresentationFormat>On-screen Show (16:9)</PresentationFormat>
  <Paragraphs>251</Paragraphs>
  <Slides>37</Slides>
  <Notes>10</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37</vt:i4>
      </vt:variant>
    </vt:vector>
  </HeadingPairs>
  <TitlesOfParts>
    <vt:vector size="52" baseType="lpstr">
      <vt:lpstr>Aldo SemiBold</vt:lpstr>
      <vt:lpstr>Arial</vt:lpstr>
      <vt:lpstr>Calibri</vt:lpstr>
      <vt:lpstr>Dekar</vt:lpstr>
      <vt:lpstr>DIN-Bold</vt:lpstr>
      <vt:lpstr>Lucida Grande</vt:lpstr>
      <vt:lpstr>PT Sans</vt:lpstr>
      <vt:lpstr>Wingdings</vt:lpstr>
      <vt:lpstr>6_Custom Design</vt:lpstr>
      <vt:lpstr>Custom Design</vt:lpstr>
      <vt:lpstr>1_Custom Design</vt:lpstr>
      <vt:lpstr>2_Custom Design</vt:lpstr>
      <vt:lpstr>3_Custom Design</vt:lpstr>
      <vt:lpstr>4_Custom Design</vt:lpstr>
      <vt:lpstr>5_Custom Design</vt:lpstr>
      <vt:lpstr>PowerPoint Presentation</vt:lpstr>
      <vt:lpstr>2018-2019 HOSA Updates 2018 ACTEAz Summer Conference Aden Ramirez Arizona HOSA State Advisor  </vt:lpstr>
      <vt:lpstr>2018 ILC highlights </vt:lpstr>
      <vt:lpstr>2018-2019 Calendar</vt:lpstr>
      <vt:lpstr>2018-2019 Calendar</vt:lpstr>
      <vt:lpstr>General Updates for 18’-19’</vt:lpstr>
      <vt:lpstr>General Updates for 18’-19’</vt:lpstr>
      <vt:lpstr>General Updates for 18’-19’</vt:lpstr>
      <vt:lpstr>General Updates for 18’-19’</vt:lpstr>
      <vt:lpstr>2018 - 2019 State officers</vt:lpstr>
      <vt:lpstr>2018 - 2019 State officers</vt:lpstr>
      <vt:lpstr>State Officer Goals</vt:lpstr>
      <vt:lpstr>2018-2019 Arizona HOSA Theme</vt:lpstr>
      <vt:lpstr>HOSa competitive event updates 18’-19’</vt:lpstr>
      <vt:lpstr>CE UPDATES</vt:lpstr>
      <vt:lpstr>CE UPDATES</vt:lpstr>
      <vt:lpstr>Medical Reading SS/PSC</vt:lpstr>
      <vt:lpstr>Medical Reading- MS</vt:lpstr>
      <vt:lpstr>CE Updates</vt:lpstr>
      <vt:lpstr>HEALTH PROFESSIONS</vt:lpstr>
      <vt:lpstr>CE Updates</vt:lpstr>
      <vt:lpstr>Emergency Preparedness</vt:lpstr>
      <vt:lpstr>PUBLIC HEALTH TOPIC</vt:lpstr>
      <vt:lpstr>CE Updates</vt:lpstr>
      <vt:lpstr>LEADERSHIP</vt:lpstr>
      <vt:lpstr>Prepared Speaking/ Speaking Skills Topic</vt:lpstr>
      <vt:lpstr>Leadership</vt:lpstr>
      <vt:lpstr>Researched Persuasive writing and speaking</vt:lpstr>
      <vt:lpstr>CE Updates</vt:lpstr>
      <vt:lpstr>Teamwork</vt:lpstr>
      <vt:lpstr>teamwork</vt:lpstr>
      <vt:lpstr>Biomedical Debate topic</vt:lpstr>
      <vt:lpstr>PSA topic</vt:lpstr>
      <vt:lpstr>CE Update</vt:lpstr>
      <vt:lpstr>RECOGNITION</vt:lpstr>
      <vt:lpstr>Recognition</vt:lpstr>
      <vt:lpstr>Thank you and Raffle </vt:lpstr>
    </vt:vector>
  </TitlesOfParts>
  <Company>Cybis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Jeffrey Douglass</dc:creator>
  <cp:lastModifiedBy>Ramirez, Aden</cp:lastModifiedBy>
  <cp:revision>101</cp:revision>
  <cp:lastPrinted>2018-07-17T17:51:00Z</cp:lastPrinted>
  <dcterms:created xsi:type="dcterms:W3CDTF">2012-03-07T14:27:10Z</dcterms:created>
  <dcterms:modified xsi:type="dcterms:W3CDTF">2018-07-25T17:20:21Z</dcterms:modified>
</cp:coreProperties>
</file>