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6" r:id="rId2"/>
    <p:sldId id="289" r:id="rId3"/>
    <p:sldId id="317" r:id="rId4"/>
    <p:sldId id="257" r:id="rId5"/>
    <p:sldId id="258" r:id="rId6"/>
    <p:sldId id="259" r:id="rId7"/>
    <p:sldId id="260" r:id="rId8"/>
    <p:sldId id="261" r:id="rId9"/>
    <p:sldId id="262" r:id="rId10"/>
    <p:sldId id="263" r:id="rId11"/>
    <p:sldId id="290" r:id="rId12"/>
    <p:sldId id="315" r:id="rId13"/>
    <p:sldId id="316" r:id="rId14"/>
    <p:sldId id="265" r:id="rId15"/>
    <p:sldId id="291" r:id="rId16"/>
    <p:sldId id="266" r:id="rId17"/>
    <p:sldId id="292" r:id="rId18"/>
    <p:sldId id="293" r:id="rId19"/>
    <p:sldId id="294" r:id="rId20"/>
    <p:sldId id="268" r:id="rId21"/>
    <p:sldId id="320" r:id="rId22"/>
    <p:sldId id="321" r:id="rId23"/>
    <p:sldId id="318" r:id="rId24"/>
    <p:sldId id="319" r:id="rId25"/>
    <p:sldId id="322" r:id="rId26"/>
    <p:sldId id="323" r:id="rId27"/>
    <p:sldId id="324" r:id="rId28"/>
    <p:sldId id="271"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287" r:id="rId46"/>
    <p:sldId id="288" r:id="rId47"/>
    <p:sldId id="311" r:id="rId48"/>
    <p:sldId id="312" r:id="rId49"/>
    <p:sldId id="313" r:id="rId50"/>
    <p:sldId id="314"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0"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3404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212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7" name="Shape 13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05269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7" name="Shape 13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86298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7" name="Shape 13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98601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7" name="Shape 13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41498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0" name="Shape 15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72663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0" name="Shape 15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44618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8" name="Shape 15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3551747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8" name="Shape 15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39990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8" name="Shape 15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514181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8" name="Shape 15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72735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413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662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79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56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154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959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137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486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074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057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44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563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367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184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293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103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24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06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852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807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96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468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530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764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103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955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920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Ask group to assign a scribe and reporter upon completion</a:t>
            </a:r>
            <a:endParaRPr/>
          </a:p>
        </p:txBody>
      </p:sp>
      <p:sp>
        <p:nvSpPr>
          <p:cNvPr id="306" name="Shape 30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4112951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 name="Shape 31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46</a:t>
            </a:fld>
            <a:endParaRPr/>
          </a:p>
        </p:txBody>
      </p:sp>
    </p:spTree>
    <p:extLst>
      <p:ext uri="{BB962C8B-B14F-4D97-AF65-F5344CB8AC3E}">
        <p14:creationId xmlns:p14="http://schemas.microsoft.com/office/powerpoint/2010/main" val="3939524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 name="Shape 31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405341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 name="Shape 31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3664674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 name="Shape 31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616617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3" name="Shape 10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614934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 name="Shape 31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5095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2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Take a few moments to write down answers to questions and be prepared to share with group</a:t>
            </a:r>
            <a:endParaRPr dirty="0"/>
          </a:p>
          <a:p>
            <a:pPr marL="0" lvl="0" indent="0">
              <a:spcBef>
                <a:spcPts val="0"/>
              </a:spcBef>
              <a:spcAft>
                <a:spcPts val="0"/>
              </a:spcAft>
              <a:buNone/>
            </a:pPr>
            <a:r>
              <a:rPr lang="en-US" dirty="0"/>
              <a:t>NEED GATEWAY NOTEBOOKS </a:t>
            </a:r>
            <a:endParaRPr dirty="0"/>
          </a:p>
        </p:txBody>
      </p:sp>
      <p:sp>
        <p:nvSpPr>
          <p:cNvPr id="116" name="Shape 11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95406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0" name="Shape 13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50919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 name="Shape 2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Shape 8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 name="Shape 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 name="Shape 6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 name="Shape 7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Shape 7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5901486" y="5288691"/>
            <a:ext cx="6301625" cy="1591133"/>
          </a:xfrm>
          <a:custGeom>
            <a:avLst/>
            <a:gdLst/>
            <a:ahLst/>
            <a:cxnLst/>
            <a:rect l="0" t="0" r="0" b="0"/>
            <a:pathLst>
              <a:path w="5432435" h="1591133" extrusionOk="0">
                <a:moveTo>
                  <a:pt x="0" y="1578776"/>
                </a:moveTo>
                <a:lnTo>
                  <a:pt x="5432435" y="0"/>
                </a:lnTo>
                <a:lnTo>
                  <a:pt x="5420078" y="1591133"/>
                </a:lnTo>
                <a:lnTo>
                  <a:pt x="0" y="1578776"/>
                </a:lnTo>
                <a:close/>
              </a:path>
            </a:pathLst>
          </a:custGeom>
          <a:solidFill>
            <a:srgbClr val="BED6DB">
              <a:alpha val="717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Shape 16"/>
          <p:cNvSpPr/>
          <p:nvPr/>
        </p:nvSpPr>
        <p:spPr>
          <a:xfrm>
            <a:off x="-111211" y="5063383"/>
            <a:ext cx="11850213" cy="1816443"/>
          </a:xfrm>
          <a:custGeom>
            <a:avLst/>
            <a:gdLst/>
            <a:ahLst/>
            <a:cxnLst/>
            <a:rect l="0" t="0" r="0" b="0"/>
            <a:pathLst>
              <a:path w="12216714" h="1816443" extrusionOk="0">
                <a:moveTo>
                  <a:pt x="0" y="0"/>
                </a:moveTo>
                <a:lnTo>
                  <a:pt x="12216714" y="1804087"/>
                </a:lnTo>
                <a:lnTo>
                  <a:pt x="0" y="1816443"/>
                </a:lnTo>
                <a:lnTo>
                  <a:pt x="0" y="0"/>
                </a:lnTo>
                <a:close/>
              </a:path>
            </a:pathLst>
          </a:custGeom>
          <a:solidFill>
            <a:srgbClr val="0039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rot="1866655">
            <a:off x="10741207" y="4119261"/>
            <a:ext cx="1899760" cy="3496314"/>
          </a:xfrm>
          <a:custGeom>
            <a:avLst/>
            <a:gdLst/>
            <a:ahLst/>
            <a:cxnLst/>
            <a:rect l="0" t="0" r="0" b="0"/>
            <a:pathLst>
              <a:path w="1896810" h="3490886" extrusionOk="0">
                <a:moveTo>
                  <a:pt x="495144" y="0"/>
                </a:moveTo>
                <a:lnTo>
                  <a:pt x="1245219" y="1249819"/>
                </a:lnTo>
                <a:lnTo>
                  <a:pt x="1896810" y="2342412"/>
                </a:lnTo>
                <a:lnTo>
                  <a:pt x="0" y="3490886"/>
                </a:lnTo>
                <a:cubicBezTo>
                  <a:pt x="165048" y="2327257"/>
                  <a:pt x="90467" y="2967586"/>
                  <a:pt x="495144" y="0"/>
                </a:cubicBezTo>
                <a:close/>
              </a:path>
            </a:pathLst>
          </a:custGeom>
          <a:solidFill>
            <a:srgbClr val="4B92DB">
              <a:alpha val="8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12">
            <a:alphaModFix/>
          </a:blip>
          <a:srcRect/>
          <a:stretch/>
        </p:blipFill>
        <p:spPr>
          <a:xfrm>
            <a:off x="10766009" y="6013689"/>
            <a:ext cx="1331677" cy="526012"/>
          </a:xfrm>
          <a:prstGeom prst="rect">
            <a:avLst/>
          </a:prstGeom>
          <a:noFill/>
          <a:ln>
            <a:noFill/>
          </a:ln>
        </p:spPr>
      </p:pic>
      <p:grpSp>
        <p:nvGrpSpPr>
          <p:cNvPr id="19" name="Shape 19"/>
          <p:cNvGrpSpPr/>
          <p:nvPr/>
        </p:nvGrpSpPr>
        <p:grpSpPr>
          <a:xfrm>
            <a:off x="277987" y="5347595"/>
            <a:ext cx="4655400" cy="1837789"/>
            <a:chOff x="44905" y="5265506"/>
            <a:chExt cx="5841887" cy="2306173"/>
          </a:xfrm>
        </p:grpSpPr>
        <p:pic>
          <p:nvPicPr>
            <p:cNvPr id="20" name="Shape 20"/>
            <p:cNvPicPr preferRelativeResize="0"/>
            <p:nvPr/>
          </p:nvPicPr>
          <p:blipFill rotWithShape="1">
            <a:blip r:embed="rId13">
              <a:alphaModFix/>
            </a:blip>
            <a:srcRect/>
            <a:stretch/>
          </p:blipFill>
          <p:spPr>
            <a:xfrm>
              <a:off x="3143660" y="5265506"/>
              <a:ext cx="2743132" cy="2306173"/>
            </a:xfrm>
            <a:prstGeom prst="rect">
              <a:avLst/>
            </a:prstGeom>
            <a:noFill/>
            <a:ln>
              <a:noFill/>
            </a:ln>
          </p:spPr>
        </p:pic>
        <p:pic>
          <p:nvPicPr>
            <p:cNvPr id="21" name="Shape 21"/>
            <p:cNvPicPr preferRelativeResize="0"/>
            <p:nvPr/>
          </p:nvPicPr>
          <p:blipFill rotWithShape="1">
            <a:blip r:embed="rId14">
              <a:alphaModFix/>
            </a:blip>
            <a:srcRect/>
            <a:stretch/>
          </p:blipFill>
          <p:spPr>
            <a:xfrm>
              <a:off x="44905" y="5267294"/>
              <a:ext cx="3291138" cy="2192874"/>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17700" y="502024"/>
            <a:ext cx="11698200" cy="3005673"/>
          </a:xfrm>
          <a:prstGeom prst="rect">
            <a:avLst/>
          </a:prstGeom>
          <a:noFill/>
          <a:ln>
            <a:noFill/>
          </a:ln>
        </p:spPr>
        <p:txBody>
          <a:bodyPr spcFirstLastPara="1" wrap="square" lIns="91425" tIns="45700" rIns="91425" bIns="45700" anchor="b" anchorCtr="0">
            <a:noAutofit/>
          </a:bodyPr>
          <a:lstStyle/>
          <a:p>
            <a:pPr lvl="0">
              <a:buSzPts val="5400"/>
            </a:pPr>
            <a:r>
              <a:rPr lang="en-US" sz="4400" dirty="0">
                <a:latin typeface="Times New Roman"/>
                <a:ea typeface="Times New Roman"/>
                <a:cs typeface="Times New Roman"/>
                <a:sym typeface="Times New Roman"/>
              </a:rPr>
              <a:t>Welcome </a:t>
            </a:r>
            <a:r>
              <a:rPr lang="en-US" sz="4400" dirty="0" smtClean="0">
                <a:latin typeface="Times New Roman"/>
                <a:ea typeface="Times New Roman"/>
                <a:cs typeface="Times New Roman"/>
                <a:sym typeface="Times New Roman"/>
              </a:rPr>
              <a:t>to</a:t>
            </a:r>
            <a:br>
              <a:rPr lang="en-US" sz="4400" dirty="0" smtClean="0">
                <a:latin typeface="Times New Roman"/>
                <a:ea typeface="Times New Roman"/>
                <a:cs typeface="Times New Roman"/>
                <a:sym typeface="Times New Roman"/>
              </a:rPr>
            </a:br>
            <a:r>
              <a:rPr lang="en-US" sz="4400" dirty="0">
                <a:latin typeface="Times New Roman"/>
                <a:ea typeface="Times New Roman"/>
                <a:cs typeface="Times New Roman"/>
                <a:sym typeface="Times New Roman"/>
              </a:rPr>
              <a:t/>
            </a:r>
            <a:br>
              <a:rPr lang="en-US" sz="4400" dirty="0">
                <a:latin typeface="Times New Roman"/>
                <a:ea typeface="Times New Roman"/>
                <a:cs typeface="Times New Roman"/>
                <a:sym typeface="Times New Roman"/>
              </a:rPr>
            </a:br>
            <a:r>
              <a:rPr lang="en-US" sz="4400" dirty="0" smtClean="0">
                <a:latin typeface="Times New Roman"/>
                <a:ea typeface="Times New Roman"/>
                <a:cs typeface="Times New Roman"/>
                <a:sym typeface="Times New Roman"/>
              </a:rPr>
              <a:t>Behind </a:t>
            </a:r>
            <a:r>
              <a:rPr lang="en-US" sz="4400" dirty="0">
                <a:latin typeface="Times New Roman"/>
                <a:ea typeface="Times New Roman"/>
                <a:cs typeface="Times New Roman"/>
                <a:sym typeface="Times New Roman"/>
              </a:rPr>
              <a:t>the </a:t>
            </a:r>
            <a:r>
              <a:rPr lang="en-US" sz="4400" dirty="0" smtClean="0">
                <a:latin typeface="Times New Roman"/>
                <a:ea typeface="Times New Roman"/>
                <a:cs typeface="Times New Roman"/>
                <a:sym typeface="Times New Roman"/>
              </a:rPr>
              <a:t>Curtain:</a:t>
            </a:r>
            <a:r>
              <a:rPr lang="en-US" sz="4400" dirty="0">
                <a:latin typeface="Times New Roman"/>
                <a:ea typeface="Times New Roman"/>
                <a:cs typeface="Times New Roman"/>
                <a:sym typeface="Times New Roman"/>
              </a:rPr>
              <a:t/>
            </a:r>
            <a:br>
              <a:rPr lang="en-US" sz="4400" dirty="0">
                <a:latin typeface="Times New Roman"/>
                <a:ea typeface="Times New Roman"/>
                <a:cs typeface="Times New Roman"/>
                <a:sym typeface="Times New Roman"/>
              </a:rPr>
            </a:br>
            <a:r>
              <a:rPr lang="en-US" sz="4400" dirty="0" smtClean="0">
                <a:latin typeface="Times New Roman"/>
                <a:ea typeface="Times New Roman"/>
                <a:cs typeface="Times New Roman"/>
                <a:sym typeface="Times New Roman"/>
              </a:rPr>
              <a:t>Intimate </a:t>
            </a:r>
            <a:r>
              <a:rPr lang="en-US" sz="4400" dirty="0">
                <a:latin typeface="Times New Roman"/>
                <a:ea typeface="Times New Roman"/>
                <a:cs typeface="Times New Roman"/>
                <a:sym typeface="Times New Roman"/>
              </a:rPr>
              <a:t>Skills for Health and Wellness </a:t>
            </a:r>
            <a:r>
              <a:rPr lang="en-US" sz="4400" dirty="0" smtClean="0">
                <a:latin typeface="Times New Roman"/>
                <a:ea typeface="Times New Roman"/>
                <a:cs typeface="Times New Roman"/>
                <a:sym typeface="Times New Roman"/>
              </a:rPr>
              <a:t>Careers</a:t>
            </a:r>
            <a:br>
              <a:rPr lang="en-US" sz="4400" dirty="0" smtClean="0">
                <a:latin typeface="Times New Roman"/>
                <a:ea typeface="Times New Roman"/>
                <a:cs typeface="Times New Roman"/>
                <a:sym typeface="Times New Roman"/>
              </a:rPr>
            </a:br>
            <a:endParaRPr sz="4400" b="0" i="0" u="none" strike="noStrike" cap="none" dirty="0">
              <a:solidFill>
                <a:schemeClr val="dk1"/>
              </a:solidFill>
              <a:latin typeface="Times New Roman"/>
              <a:ea typeface="Times New Roman"/>
              <a:cs typeface="Times New Roman"/>
              <a:sym typeface="Times New Roman"/>
            </a:endParaRPr>
          </a:p>
        </p:txBody>
      </p:sp>
      <p:sp>
        <p:nvSpPr>
          <p:cNvPr id="93" name="Shape 93"/>
          <p:cNvSpPr txBox="1">
            <a:spLocks noGrp="1"/>
          </p:cNvSpPr>
          <p:nvPr>
            <p:ph type="subTitle" idx="1"/>
          </p:nvPr>
        </p:nvSpPr>
        <p:spPr>
          <a:xfrm>
            <a:off x="1524000" y="3771900"/>
            <a:ext cx="9144000" cy="1806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3200" b="0" i="0" u="none" strike="noStrike" cap="none" dirty="0">
                <a:solidFill>
                  <a:schemeClr val="dk1"/>
                </a:solidFill>
                <a:latin typeface="Times New Roman"/>
                <a:ea typeface="Times New Roman"/>
                <a:cs typeface="Times New Roman"/>
                <a:sym typeface="Times New Roman"/>
              </a:rPr>
              <a:t>Presented by:</a:t>
            </a:r>
            <a:endParaRPr sz="3200" dirty="0"/>
          </a:p>
          <a:p>
            <a:pPr marL="0" lvl="0" indent="0"/>
            <a:r>
              <a:rPr lang="en-US" sz="3200" b="0" i="0" u="none" strike="noStrike" cap="none" dirty="0" smtClean="0">
                <a:solidFill>
                  <a:schemeClr val="dk1"/>
                </a:solidFill>
                <a:latin typeface="Times New Roman"/>
                <a:ea typeface="Times New Roman"/>
                <a:cs typeface="Times New Roman"/>
                <a:sym typeface="Times New Roman"/>
              </a:rPr>
              <a:t>Michael </a:t>
            </a:r>
            <a:r>
              <a:rPr lang="en-US" sz="3200" dirty="0" smtClean="0">
                <a:latin typeface="Times New Roman"/>
                <a:ea typeface="Times New Roman"/>
                <a:cs typeface="Times New Roman"/>
                <a:sym typeface="Times New Roman"/>
              </a:rPr>
              <a:t>Tapscott</a:t>
            </a:r>
          </a:p>
          <a:p>
            <a:pPr marL="0" lvl="0" indent="0"/>
            <a:r>
              <a:rPr lang="en-US" sz="3200" dirty="0" smtClean="0">
                <a:latin typeface="Times New Roman"/>
                <a:ea typeface="Times New Roman"/>
                <a:cs typeface="Times New Roman"/>
                <a:sym typeface="Times New Roman"/>
              </a:rPr>
              <a:t>Gateway </a:t>
            </a:r>
            <a:r>
              <a:rPr lang="en-US" sz="3200" dirty="0">
                <a:latin typeface="Times New Roman"/>
                <a:ea typeface="Times New Roman"/>
                <a:cs typeface="Times New Roman"/>
                <a:sym typeface="Times New Roman"/>
              </a:rPr>
              <a:t>Community </a:t>
            </a:r>
            <a:r>
              <a:rPr lang="en-US" sz="3200" dirty="0" smtClean="0">
                <a:latin typeface="Times New Roman"/>
                <a:ea typeface="Times New Roman"/>
                <a:cs typeface="Times New Roman"/>
                <a:sym typeface="Times New Roman"/>
              </a:rPr>
              <a:t>College, Senior Instructor</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40" name="Shape 1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50800" lvl="0" indent="0">
              <a:buNone/>
            </a:pPr>
            <a:r>
              <a:rPr lang="en-US" sz="3200" dirty="0">
                <a:latin typeface="Times New Roman"/>
                <a:ea typeface="Times New Roman"/>
                <a:cs typeface="Times New Roman"/>
                <a:sym typeface="Times New Roman"/>
              </a:rPr>
              <a:t>You create it everyday</a:t>
            </a:r>
            <a:r>
              <a:rPr lang="en-US" sz="3200" dirty="0" smtClean="0">
                <a:latin typeface="Times New Roman"/>
                <a:ea typeface="Times New Roman"/>
                <a:cs typeface="Times New Roman"/>
                <a:sym typeface="Times New Roman"/>
              </a:rPr>
              <a:t>.</a:t>
            </a:r>
          </a:p>
          <a:p>
            <a:pPr marL="50800" lvl="0" indent="0">
              <a:buNone/>
            </a:pPr>
            <a:endParaRPr lang="en-US" sz="3200" dirty="0">
              <a:latin typeface="Times New Roman"/>
              <a:ea typeface="Times New Roman"/>
              <a:cs typeface="Times New Roman"/>
              <a:sym typeface="Times New Roman"/>
            </a:endParaRPr>
          </a:p>
          <a:p>
            <a:pPr marL="50800" lvl="0" indent="0">
              <a:buNone/>
            </a:pPr>
            <a:r>
              <a:rPr lang="en-US" sz="3200" dirty="0">
                <a:latin typeface="Times New Roman"/>
                <a:ea typeface="Times New Roman"/>
                <a:cs typeface="Times New Roman"/>
                <a:sym typeface="Times New Roman"/>
              </a:rPr>
              <a:t>But how?</a:t>
            </a:r>
          </a:p>
          <a:p>
            <a:pPr marL="50800" lvl="0" indent="0">
              <a:buNone/>
            </a:pPr>
            <a:endParaRPr lang="en-US" sz="3200"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xEl>
                                              <p:pRg st="2" end="2"/>
                                            </p:txEl>
                                          </p:spTgt>
                                        </p:tgtEl>
                                        <p:attrNameLst>
                                          <p:attrName>style.visibility</p:attrName>
                                        </p:attrNameLst>
                                      </p:cBhvr>
                                      <p:to>
                                        <p:strVal val="visible"/>
                                      </p:to>
                                    </p:set>
                                    <p:anim calcmode="lin" valueType="num">
                                      <p:cBhvr additive="base">
                                        <p:cTn id="7"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40" name="Shape 1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50800" lvl="0" indent="0">
              <a:buNone/>
            </a:pPr>
            <a:r>
              <a:rPr lang="en-US" sz="3200" dirty="0" smtClean="0">
                <a:latin typeface="Times New Roman"/>
                <a:ea typeface="Times New Roman"/>
                <a:cs typeface="Times New Roman"/>
                <a:sym typeface="Times New Roman"/>
              </a:rPr>
              <a:t>What culture do you actively create?</a:t>
            </a:r>
          </a:p>
          <a:p>
            <a:pPr marL="50800" lvl="0" indent="0">
              <a:buNone/>
            </a:pP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785171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40" name="Shape 1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50800" lvl="0" indent="0">
              <a:buNone/>
            </a:pPr>
            <a:r>
              <a:rPr lang="en-US" sz="3200" dirty="0" smtClean="0">
                <a:latin typeface="Times New Roman"/>
                <a:ea typeface="Times New Roman"/>
                <a:cs typeface="Times New Roman"/>
                <a:sym typeface="Times New Roman"/>
              </a:rPr>
              <a:t>What are your priorities?</a:t>
            </a:r>
          </a:p>
          <a:p>
            <a:pPr marL="50800" lvl="0" indent="0">
              <a:buNone/>
            </a:pP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142219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40" name="Shape 14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50800" lvl="0" indent="0">
              <a:buNone/>
            </a:pPr>
            <a:r>
              <a:rPr lang="en-US" sz="3200" dirty="0" smtClean="0">
                <a:latin typeface="Times New Roman"/>
                <a:ea typeface="Times New Roman"/>
                <a:cs typeface="Times New Roman"/>
                <a:sym typeface="Times New Roman"/>
              </a:rPr>
              <a:t>Your culture is your priorities.</a:t>
            </a:r>
          </a:p>
          <a:p>
            <a:pPr marL="50800" lvl="0" indent="0">
              <a:buNone/>
            </a:pP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972968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latin typeface="Times New Roman" panose="02020603050405020304" pitchFamily="18" charset="0"/>
                <a:cs typeface="Times New Roman" panose="02020603050405020304" pitchFamily="18" charset="0"/>
              </a:rPr>
              <a:t>Culture</a:t>
            </a:r>
            <a:endParaRPr dirty="0">
              <a:latin typeface="Times New Roman" panose="02020603050405020304" pitchFamily="18" charset="0"/>
              <a:cs typeface="Times New Roman" panose="02020603050405020304" pitchFamily="18" charset="0"/>
            </a:endParaRPr>
          </a:p>
        </p:txBody>
      </p:sp>
      <p:sp>
        <p:nvSpPr>
          <p:cNvPr id="154" name="Shape 154"/>
          <p:cNvSpPr txBox="1"/>
          <p:nvPr/>
        </p:nvSpPr>
        <p:spPr>
          <a:xfrm>
            <a:off x="-1306925" y="4187550"/>
            <a:ext cx="13311900" cy="188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 name="Rectangle 1"/>
          <p:cNvSpPr/>
          <p:nvPr/>
        </p:nvSpPr>
        <p:spPr>
          <a:xfrm>
            <a:off x="838201" y="1536936"/>
            <a:ext cx="4505960"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Has to address the </a:t>
            </a:r>
            <a:r>
              <a:rPr lang="en-US" sz="3200" dirty="0" smtClean="0">
                <a:latin typeface="Times New Roman" panose="02020603050405020304" pitchFamily="18" charset="0"/>
                <a:cs typeface="Times New Roman" panose="02020603050405020304" pitchFamily="18" charset="0"/>
              </a:rPr>
              <a:t>emotional needs of the </a:t>
            </a:r>
            <a:r>
              <a:rPr lang="en-US" sz="3200" dirty="0">
                <a:latin typeface="Times New Roman" panose="02020603050405020304" pitchFamily="18" charset="0"/>
                <a:cs typeface="Times New Roman" panose="02020603050405020304" pitchFamily="18" charset="0"/>
              </a:rPr>
              <a:t>teenager first.</a:t>
            </a:r>
          </a:p>
        </p:txBody>
      </p:sp>
      <p:pic>
        <p:nvPicPr>
          <p:cNvPr id="6" name="Picture 5"/>
          <p:cNvPicPr>
            <a:picLocks noChangeAspect="1"/>
          </p:cNvPicPr>
          <p:nvPr/>
        </p:nvPicPr>
        <p:blipFill>
          <a:blip r:embed="rId3"/>
          <a:stretch>
            <a:fillRect/>
          </a:stretch>
        </p:blipFill>
        <p:spPr>
          <a:xfrm>
            <a:off x="5079803" y="365125"/>
            <a:ext cx="6095143" cy="45374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latin typeface="Times New Roman" panose="02020603050405020304" pitchFamily="18" charset="0"/>
                <a:cs typeface="Times New Roman" panose="02020603050405020304" pitchFamily="18" charset="0"/>
              </a:rPr>
              <a:t>Culture</a:t>
            </a:r>
            <a:endParaRPr dirty="0">
              <a:latin typeface="Times New Roman" panose="02020603050405020304" pitchFamily="18" charset="0"/>
              <a:cs typeface="Times New Roman" panose="02020603050405020304" pitchFamily="18" charset="0"/>
            </a:endParaRPr>
          </a:p>
        </p:txBody>
      </p:sp>
      <p:sp>
        <p:nvSpPr>
          <p:cNvPr id="154" name="Shape 154"/>
          <p:cNvSpPr txBox="1"/>
          <p:nvPr/>
        </p:nvSpPr>
        <p:spPr>
          <a:xfrm>
            <a:off x="-1306925" y="4187550"/>
            <a:ext cx="13311900" cy="188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 name="Rectangle 1"/>
          <p:cNvSpPr/>
          <p:nvPr/>
        </p:nvSpPr>
        <p:spPr>
          <a:xfrm>
            <a:off x="838201" y="1536936"/>
            <a:ext cx="4505960"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Learning occurs at all             </a:t>
            </a:r>
            <a:r>
              <a:rPr lang="en-US" sz="3200" dirty="0" smtClean="0">
                <a:latin typeface="Times New Roman" panose="02020603050405020304" pitchFamily="18" charset="0"/>
                <a:cs typeface="Times New Roman" panose="02020603050405020304" pitchFamily="18" charset="0"/>
              </a:rPr>
              <a:t>levels, </a:t>
            </a:r>
            <a:r>
              <a:rPr lang="en-US" sz="3200" dirty="0">
                <a:latin typeface="Times New Roman" panose="02020603050405020304" pitchFamily="18" charset="0"/>
                <a:cs typeface="Times New Roman" panose="02020603050405020304" pitchFamily="18" charset="0"/>
              </a:rPr>
              <a:t>but it tends to be about how </a:t>
            </a:r>
            <a:r>
              <a:rPr lang="en-US" sz="3200" dirty="0" smtClean="0">
                <a:latin typeface="Times New Roman" panose="02020603050405020304" pitchFamily="18" charset="0"/>
                <a:cs typeface="Times New Roman" panose="02020603050405020304" pitchFamily="18" charset="0"/>
              </a:rPr>
              <a:t>to </a:t>
            </a:r>
            <a:r>
              <a:rPr lang="en-US" sz="3200" dirty="0">
                <a:latin typeface="Times New Roman" panose="02020603050405020304" pitchFamily="18" charset="0"/>
                <a:cs typeface="Times New Roman" panose="02020603050405020304" pitchFamily="18" charset="0"/>
              </a:rPr>
              <a:t>operate in that particular level</a:t>
            </a:r>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environment sets the                                                 parameters or limits of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the </a:t>
            </a:r>
            <a:r>
              <a:rPr lang="en-US" sz="3200" dirty="0">
                <a:latin typeface="Times New Roman" panose="02020603050405020304" pitchFamily="18" charset="0"/>
                <a:cs typeface="Times New Roman" panose="02020603050405020304" pitchFamily="18" charset="0"/>
              </a:rPr>
              <a:t>learning.</a:t>
            </a:r>
          </a:p>
        </p:txBody>
      </p:sp>
      <p:pic>
        <p:nvPicPr>
          <p:cNvPr id="6" name="Picture 5"/>
          <p:cNvPicPr>
            <a:picLocks noChangeAspect="1"/>
          </p:cNvPicPr>
          <p:nvPr/>
        </p:nvPicPr>
        <p:blipFill>
          <a:blip r:embed="rId3"/>
          <a:stretch>
            <a:fillRect/>
          </a:stretch>
        </p:blipFill>
        <p:spPr>
          <a:xfrm>
            <a:off x="5079803" y="365125"/>
            <a:ext cx="6095143" cy="4537495"/>
          </a:xfrm>
          <a:prstGeom prst="rect">
            <a:avLst/>
          </a:prstGeom>
        </p:spPr>
      </p:pic>
    </p:spTree>
    <p:extLst>
      <p:ext uri="{BB962C8B-B14F-4D97-AF65-F5344CB8AC3E}">
        <p14:creationId xmlns:p14="http://schemas.microsoft.com/office/powerpoint/2010/main" val="265007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499850"/>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61" name="Shape 161"/>
          <p:cNvSpPr txBox="1"/>
          <p:nvPr/>
        </p:nvSpPr>
        <p:spPr>
          <a:xfrm>
            <a:off x="838200" y="1825550"/>
            <a:ext cx="10515600" cy="2425200"/>
          </a:xfrm>
          <a:prstGeom prst="rect">
            <a:avLst/>
          </a:prstGeom>
          <a:noFill/>
          <a:ln>
            <a:noFill/>
          </a:ln>
        </p:spPr>
        <p:txBody>
          <a:bodyPr spcFirstLastPara="1" wrap="square" lIns="91425" tIns="91425" rIns="91425" bIns="91425" anchor="t" anchorCtr="0">
            <a:noAutofit/>
          </a:bodyPr>
          <a:lstStyle/>
          <a:p>
            <a:pPr marL="50800" lvl="0">
              <a:buSzPts val="2800"/>
            </a:pPr>
            <a:r>
              <a:rPr lang="en-US" sz="3200" dirty="0">
                <a:latin typeface="Times New Roman"/>
                <a:ea typeface="Times New Roman"/>
                <a:cs typeface="Times New Roman"/>
                <a:sym typeface="Times New Roman"/>
              </a:rPr>
              <a:t>The purposeful culture you create has to be from the pyramid and in a bottom up priority:</a:t>
            </a:r>
          </a:p>
          <a:p>
            <a:pPr marL="565150" lvl="0" indent="-514350">
              <a:buSzPts val="2800"/>
              <a:buFont typeface="+mj-lt"/>
              <a:buAutoNum type="arabicPeriod"/>
            </a:pPr>
            <a:r>
              <a:rPr lang="en-US" sz="3200" dirty="0">
                <a:latin typeface="Times New Roman"/>
                <a:ea typeface="Times New Roman"/>
                <a:cs typeface="Times New Roman"/>
                <a:sym typeface="Times New Roman"/>
              </a:rPr>
              <a:t>Food, water, shelter</a:t>
            </a:r>
          </a:p>
          <a:p>
            <a:pPr marL="565150" lvl="0" indent="-514350">
              <a:buSzPts val="2800"/>
              <a:buFont typeface="+mj-lt"/>
              <a:buAutoNum type="arabicPeriod"/>
            </a:pPr>
            <a:r>
              <a:rPr lang="en-US" sz="3200" dirty="0">
                <a:latin typeface="Times New Roman"/>
                <a:ea typeface="Times New Roman"/>
                <a:cs typeface="Times New Roman"/>
                <a:sym typeface="Times New Roman"/>
              </a:rPr>
              <a:t>Security and safety - both physically and emotionally</a:t>
            </a:r>
          </a:p>
          <a:p>
            <a:pPr marL="565150" lvl="0" indent="-514350">
              <a:buSzPts val="2800"/>
              <a:buFont typeface="+mj-lt"/>
              <a:buAutoNum type="arabicPeriod"/>
            </a:pPr>
            <a:r>
              <a:rPr lang="en-US" sz="3200" dirty="0">
                <a:latin typeface="Times New Roman"/>
                <a:ea typeface="Times New Roman"/>
                <a:cs typeface="Times New Roman"/>
                <a:sym typeface="Times New Roman"/>
              </a:rPr>
              <a:t>Healthy relationships</a:t>
            </a:r>
          </a:p>
          <a:p>
            <a:pPr marL="565150" lvl="0" indent="-514350">
              <a:buSzPts val="2800"/>
              <a:buFont typeface="+mj-lt"/>
              <a:buAutoNum type="arabicPeriod"/>
            </a:pPr>
            <a:r>
              <a:rPr lang="en-US" sz="3200" dirty="0">
                <a:latin typeface="Times New Roman"/>
                <a:ea typeface="Times New Roman"/>
                <a:cs typeface="Times New Roman"/>
                <a:sym typeface="Times New Roman"/>
              </a:rPr>
              <a:t>Self-esteem</a:t>
            </a:r>
          </a:p>
          <a:p>
            <a:pPr marL="565150" lvl="0" indent="-514350">
              <a:buSzPts val="2800"/>
              <a:buFont typeface="+mj-lt"/>
              <a:buAutoNum type="arabicPeriod"/>
            </a:pPr>
            <a:r>
              <a:rPr lang="en-US" sz="3200" dirty="0">
                <a:latin typeface="Times New Roman"/>
                <a:ea typeface="Times New Roman"/>
                <a:cs typeface="Times New Roman"/>
                <a:sym typeface="Times New Roman"/>
              </a:rPr>
              <a:t>Learning about the material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499850"/>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61" name="Shape 161"/>
          <p:cNvSpPr txBox="1"/>
          <p:nvPr/>
        </p:nvSpPr>
        <p:spPr>
          <a:xfrm>
            <a:off x="838200" y="1825550"/>
            <a:ext cx="10515600" cy="2425200"/>
          </a:xfrm>
          <a:prstGeom prst="rect">
            <a:avLst/>
          </a:prstGeom>
          <a:noFill/>
          <a:ln>
            <a:noFill/>
          </a:ln>
        </p:spPr>
        <p:txBody>
          <a:bodyPr spcFirstLastPara="1" wrap="square" lIns="91425" tIns="91425" rIns="91425" bIns="91425" anchor="t" anchorCtr="0">
            <a:noAutofit/>
          </a:bodyPr>
          <a:lstStyle/>
          <a:p>
            <a:pPr marL="565150" lvl="0" indent="-514350">
              <a:buSzPts val="2800"/>
              <a:buFont typeface="+mj-lt"/>
              <a:buAutoNum type="arabicPeriod"/>
            </a:pPr>
            <a:r>
              <a:rPr lang="en-US" sz="3200" dirty="0">
                <a:latin typeface="Times New Roman"/>
                <a:ea typeface="Times New Roman"/>
                <a:cs typeface="Times New Roman"/>
                <a:sym typeface="Times New Roman"/>
              </a:rPr>
              <a:t>Food, water, shelter – you can eat in class</a:t>
            </a:r>
          </a:p>
          <a:p>
            <a:pPr marL="565150" lvl="0" indent="-514350">
              <a:buSzPts val="2800"/>
              <a:buFont typeface="+mj-lt"/>
              <a:buAutoNum type="arabicPeriod"/>
            </a:pPr>
            <a:r>
              <a:rPr lang="en-US" sz="3200" dirty="0">
                <a:latin typeface="Times New Roman"/>
                <a:ea typeface="Times New Roman"/>
                <a:cs typeface="Times New Roman"/>
                <a:sym typeface="Times New Roman"/>
              </a:rPr>
              <a:t>Emotional safety – gratitude and teacher vulnerability</a:t>
            </a:r>
          </a:p>
          <a:p>
            <a:pPr marL="565150" lvl="0" indent="-514350">
              <a:buSzPts val="2800"/>
              <a:buFont typeface="+mj-lt"/>
              <a:buAutoNum type="arabicPeriod"/>
            </a:pPr>
            <a:r>
              <a:rPr lang="en-US" sz="3200" dirty="0">
                <a:latin typeface="Times New Roman"/>
                <a:ea typeface="Times New Roman"/>
                <a:cs typeface="Times New Roman"/>
                <a:sym typeface="Times New Roman"/>
              </a:rPr>
              <a:t>Healthy relationships – gratitude and teacher vulnerability</a:t>
            </a:r>
          </a:p>
          <a:p>
            <a:pPr marL="565150" lvl="0" indent="-514350">
              <a:buSzPts val="2800"/>
              <a:buFont typeface="+mj-lt"/>
              <a:buAutoNum type="arabicPeriod"/>
            </a:pPr>
            <a:r>
              <a:rPr lang="en-US" sz="3200" dirty="0">
                <a:latin typeface="Times New Roman"/>
                <a:ea typeface="Times New Roman"/>
                <a:cs typeface="Times New Roman"/>
                <a:sym typeface="Times New Roman"/>
              </a:rPr>
              <a:t>Self-esteem – celebrating individual strengths and successes</a:t>
            </a:r>
          </a:p>
          <a:p>
            <a:pPr marL="565150" lvl="0" indent="-514350">
              <a:buSzPts val="2800"/>
              <a:buFont typeface="+mj-lt"/>
              <a:buAutoNum type="arabicPeriod"/>
            </a:pPr>
            <a:r>
              <a:rPr lang="en-US" sz="3200" dirty="0">
                <a:latin typeface="Times New Roman"/>
                <a:ea typeface="Times New Roman"/>
                <a:cs typeface="Times New Roman"/>
                <a:sym typeface="Times New Roman"/>
              </a:rPr>
              <a:t>Learning about the material – clear and simple</a:t>
            </a:r>
          </a:p>
        </p:txBody>
      </p:sp>
    </p:spTree>
    <p:extLst>
      <p:ext uri="{BB962C8B-B14F-4D97-AF65-F5344CB8AC3E}">
        <p14:creationId xmlns:p14="http://schemas.microsoft.com/office/powerpoint/2010/main" val="14732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499850"/>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dirty="0">
              <a:latin typeface="Times New Roman"/>
              <a:ea typeface="Times New Roman"/>
              <a:cs typeface="Times New Roman"/>
              <a:sym typeface="Times New Roman"/>
            </a:endParaRPr>
          </a:p>
        </p:txBody>
      </p:sp>
      <p:sp>
        <p:nvSpPr>
          <p:cNvPr id="161" name="Shape 161"/>
          <p:cNvSpPr txBox="1"/>
          <p:nvPr/>
        </p:nvSpPr>
        <p:spPr>
          <a:xfrm>
            <a:off x="838200" y="1825550"/>
            <a:ext cx="10515600" cy="2425200"/>
          </a:xfrm>
          <a:prstGeom prst="rect">
            <a:avLst/>
          </a:prstGeom>
          <a:noFill/>
          <a:ln>
            <a:noFill/>
          </a:ln>
        </p:spPr>
        <p:txBody>
          <a:bodyPr spcFirstLastPara="1" wrap="square" lIns="91425" tIns="91425" rIns="91425" bIns="91425" anchor="t" anchorCtr="0">
            <a:noAutofit/>
          </a:bodyPr>
          <a:lstStyle/>
          <a:p>
            <a:pPr marL="50800" lvl="0">
              <a:buSzPts val="2800"/>
            </a:pPr>
            <a:r>
              <a:rPr lang="en-US" sz="3200" dirty="0">
                <a:latin typeface="Times New Roman"/>
                <a:ea typeface="Times New Roman"/>
                <a:cs typeface="Times New Roman"/>
                <a:sym typeface="Times New Roman"/>
              </a:rPr>
              <a:t>S</a:t>
            </a:r>
            <a:r>
              <a:rPr lang="en-US" sz="3200" dirty="0" smtClean="0">
                <a:latin typeface="Times New Roman"/>
                <a:ea typeface="Times New Roman"/>
                <a:cs typeface="Times New Roman"/>
                <a:sym typeface="Times New Roman"/>
              </a:rPr>
              <a:t>elf-actualized </a:t>
            </a:r>
            <a:r>
              <a:rPr lang="en-US" sz="3200" dirty="0">
                <a:latin typeface="Times New Roman"/>
                <a:ea typeface="Times New Roman"/>
                <a:cs typeface="Times New Roman"/>
                <a:sym typeface="Times New Roman"/>
              </a:rPr>
              <a:t>individuals </a:t>
            </a:r>
            <a:r>
              <a:rPr lang="en-US" sz="3200" dirty="0" smtClean="0">
                <a:latin typeface="Times New Roman"/>
                <a:ea typeface="Times New Roman"/>
                <a:cs typeface="Times New Roman"/>
                <a:sym typeface="Times New Roman"/>
              </a:rPr>
              <a:t>behave much better than </a:t>
            </a:r>
            <a:r>
              <a:rPr lang="en-US" sz="3200" dirty="0">
                <a:latin typeface="Times New Roman"/>
                <a:ea typeface="Times New Roman"/>
                <a:cs typeface="Times New Roman"/>
                <a:sym typeface="Times New Roman"/>
              </a:rPr>
              <a:t>people in survival mode.</a:t>
            </a:r>
          </a:p>
        </p:txBody>
      </p:sp>
    </p:spTree>
    <p:extLst>
      <p:ext uri="{BB962C8B-B14F-4D97-AF65-F5344CB8AC3E}">
        <p14:creationId xmlns:p14="http://schemas.microsoft.com/office/powerpoint/2010/main" val="4162601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499850"/>
            <a:ext cx="10515600" cy="1325700"/>
          </a:xfrm>
          <a:prstGeom prst="rect">
            <a:avLst/>
          </a:prstGeom>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Everyday You Must</a:t>
            </a:r>
            <a:endParaRPr dirty="0">
              <a:latin typeface="Times New Roman"/>
              <a:ea typeface="Times New Roman"/>
              <a:cs typeface="Times New Roman"/>
              <a:sym typeface="Times New Roman"/>
            </a:endParaRPr>
          </a:p>
        </p:txBody>
      </p:sp>
      <p:sp>
        <p:nvSpPr>
          <p:cNvPr id="161" name="Shape 161"/>
          <p:cNvSpPr txBox="1"/>
          <p:nvPr/>
        </p:nvSpPr>
        <p:spPr>
          <a:xfrm>
            <a:off x="838200" y="1825550"/>
            <a:ext cx="10967720" cy="4067250"/>
          </a:xfrm>
          <a:prstGeom prst="rect">
            <a:avLst/>
          </a:prstGeom>
          <a:noFill/>
          <a:ln>
            <a:noFill/>
          </a:ln>
        </p:spPr>
        <p:txBody>
          <a:bodyPr spcFirstLastPara="1" wrap="square" lIns="91425" tIns="91425" rIns="91425" bIns="91425" anchor="t" anchorCtr="0">
            <a:noAutofit/>
          </a:bodyPr>
          <a:lstStyle/>
          <a:p>
            <a:pPr marL="565150" lvl="0" indent="-514350">
              <a:buSzPts val="2800"/>
              <a:buFont typeface="+mj-lt"/>
              <a:buAutoNum type="arabicPeriod"/>
            </a:pPr>
            <a:r>
              <a:rPr lang="en-US" sz="3000" dirty="0">
                <a:latin typeface="Times New Roman"/>
                <a:ea typeface="Times New Roman"/>
                <a:cs typeface="Times New Roman"/>
                <a:sym typeface="Times New Roman"/>
              </a:rPr>
              <a:t>Greet every student by name as they come into class</a:t>
            </a:r>
          </a:p>
          <a:p>
            <a:pPr marL="565150" lvl="0" indent="-514350">
              <a:buSzPts val="2800"/>
              <a:buFont typeface="+mj-lt"/>
              <a:buAutoNum type="arabicPeriod"/>
            </a:pPr>
            <a:r>
              <a:rPr lang="en-US" sz="3000" dirty="0">
                <a:latin typeface="Times New Roman"/>
                <a:ea typeface="Times New Roman"/>
                <a:cs typeface="Times New Roman"/>
                <a:sym typeface="Times New Roman"/>
              </a:rPr>
              <a:t>Perform the Gratitude Exercise with no judgement, supporting individuality, and </a:t>
            </a:r>
            <a:r>
              <a:rPr lang="en-US" sz="3000" dirty="0" smtClean="0">
                <a:latin typeface="Times New Roman"/>
                <a:ea typeface="Times New Roman"/>
                <a:cs typeface="Times New Roman"/>
                <a:sym typeface="Times New Roman"/>
              </a:rPr>
              <a:t>revealing your </a:t>
            </a:r>
            <a:r>
              <a:rPr lang="en-US" sz="3000" dirty="0">
                <a:latin typeface="Times New Roman"/>
                <a:ea typeface="Times New Roman"/>
                <a:cs typeface="Times New Roman"/>
                <a:sym typeface="Times New Roman"/>
              </a:rPr>
              <a:t>vulnerability to support theirs</a:t>
            </a:r>
          </a:p>
          <a:p>
            <a:pPr marL="565150" lvl="0" indent="-514350">
              <a:buSzPts val="2800"/>
              <a:buFont typeface="+mj-lt"/>
              <a:buAutoNum type="arabicPeriod"/>
            </a:pPr>
            <a:r>
              <a:rPr lang="en-US" sz="3000" dirty="0">
                <a:latin typeface="Times New Roman"/>
                <a:ea typeface="Times New Roman"/>
                <a:cs typeface="Times New Roman"/>
                <a:sym typeface="Times New Roman"/>
              </a:rPr>
              <a:t>Catch your students doing things right and make a big deal out of it.</a:t>
            </a:r>
          </a:p>
          <a:p>
            <a:pPr marL="565150" lvl="0" indent="-514350">
              <a:buSzPts val="2800"/>
              <a:buFont typeface="+mj-lt"/>
              <a:buAutoNum type="arabicPeriod"/>
            </a:pPr>
            <a:r>
              <a:rPr lang="en-US" sz="3000" dirty="0">
                <a:latin typeface="Times New Roman"/>
                <a:ea typeface="Times New Roman"/>
                <a:cs typeface="Times New Roman"/>
                <a:sym typeface="Times New Roman"/>
              </a:rPr>
              <a:t>Require them to follow the one class rule – be nice – actively.</a:t>
            </a:r>
          </a:p>
          <a:p>
            <a:pPr marL="565150" lvl="0" indent="-514350">
              <a:buSzPts val="2800"/>
              <a:buFont typeface="+mj-lt"/>
              <a:buAutoNum type="arabicPeriod"/>
            </a:pPr>
            <a:r>
              <a:rPr lang="en-US" sz="3000" dirty="0">
                <a:latin typeface="Times New Roman"/>
                <a:ea typeface="Times New Roman"/>
                <a:cs typeface="Times New Roman"/>
                <a:sym typeface="Times New Roman"/>
              </a:rPr>
              <a:t>Let everything else go so you don’t water down the </a:t>
            </a:r>
            <a:r>
              <a:rPr lang="en-US" sz="3000" dirty="0" smtClean="0">
                <a:latin typeface="Times New Roman"/>
                <a:ea typeface="Times New Roman"/>
                <a:cs typeface="Times New Roman"/>
                <a:sym typeface="Times New Roman"/>
              </a:rPr>
              <a:t>message </a:t>
            </a:r>
          </a:p>
          <a:p>
            <a:pPr marL="50800" lvl="0">
              <a:buSzPts val="2800"/>
            </a:pPr>
            <a:r>
              <a:rPr lang="en-US" sz="3000" dirty="0" smtClean="0">
                <a:latin typeface="Times New Roman"/>
                <a:ea typeface="Times New Roman"/>
                <a:cs typeface="Times New Roman"/>
                <a:sym typeface="Times New Roman"/>
              </a:rPr>
              <a:t>                                that </a:t>
            </a:r>
            <a:r>
              <a:rPr lang="en-US" sz="3000" dirty="0">
                <a:latin typeface="Times New Roman"/>
                <a:ea typeface="Times New Roman"/>
                <a:cs typeface="Times New Roman"/>
                <a:sym typeface="Times New Roman"/>
              </a:rPr>
              <a:t>is delivered by your </a:t>
            </a:r>
            <a:r>
              <a:rPr lang="en-US" sz="3000" dirty="0" smtClean="0">
                <a:latin typeface="Times New Roman"/>
                <a:ea typeface="Times New Roman"/>
                <a:cs typeface="Times New Roman"/>
                <a:sym typeface="Times New Roman"/>
              </a:rPr>
              <a:t>priorities</a:t>
            </a:r>
            <a:endParaRPr lang="en-US" sz="30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452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 calcmode="lin" valueType="num">
                                      <p:cBhvr additive="base">
                                        <p:cTn id="7" dur="500" fill="hold"/>
                                        <p:tgtEl>
                                          <p:spTgt spid="1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
                                            <p:txEl>
                                              <p:pRg st="1" end="1"/>
                                            </p:txEl>
                                          </p:spTgt>
                                        </p:tgtEl>
                                        <p:attrNameLst>
                                          <p:attrName>style.visibility</p:attrName>
                                        </p:attrNameLst>
                                      </p:cBhvr>
                                      <p:to>
                                        <p:strVal val="visible"/>
                                      </p:to>
                                    </p:set>
                                    <p:anim calcmode="lin" valueType="num">
                                      <p:cBhvr additive="base">
                                        <p:cTn id="13" dur="500" fill="hold"/>
                                        <p:tgtEl>
                                          <p:spTgt spid="1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1">
                                            <p:txEl>
                                              <p:pRg st="2" end="2"/>
                                            </p:txEl>
                                          </p:spTgt>
                                        </p:tgtEl>
                                        <p:attrNameLst>
                                          <p:attrName>style.visibility</p:attrName>
                                        </p:attrNameLst>
                                      </p:cBhvr>
                                      <p:to>
                                        <p:strVal val="visible"/>
                                      </p:to>
                                    </p:set>
                                    <p:anim calcmode="lin" valueType="num">
                                      <p:cBhvr additive="base">
                                        <p:cTn id="19" dur="500" fill="hold"/>
                                        <p:tgtEl>
                                          <p:spTgt spid="1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1">
                                            <p:txEl>
                                              <p:pRg st="3" end="3"/>
                                            </p:txEl>
                                          </p:spTgt>
                                        </p:tgtEl>
                                        <p:attrNameLst>
                                          <p:attrName>style.visibility</p:attrName>
                                        </p:attrNameLst>
                                      </p:cBhvr>
                                      <p:to>
                                        <p:strVal val="visible"/>
                                      </p:to>
                                    </p:set>
                                    <p:anim calcmode="lin" valueType="num">
                                      <p:cBhvr additive="base">
                                        <p:cTn id="25" dur="500" fill="hold"/>
                                        <p:tgtEl>
                                          <p:spTgt spid="1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1">
                                            <p:txEl>
                                              <p:pRg st="4" end="4"/>
                                            </p:txEl>
                                          </p:spTgt>
                                        </p:tgtEl>
                                        <p:attrNameLst>
                                          <p:attrName>style.visibility</p:attrName>
                                        </p:attrNameLst>
                                      </p:cBhvr>
                                      <p:to>
                                        <p:strVal val="visible"/>
                                      </p:to>
                                    </p:set>
                                    <p:anim calcmode="lin" valueType="num">
                                      <p:cBhvr additive="base">
                                        <p:cTn id="31" dur="500" fill="hold"/>
                                        <p:tgtEl>
                                          <p:spTgt spid="16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1">
                                            <p:txEl>
                                              <p:pRg st="5" end="5"/>
                                            </p:txEl>
                                          </p:spTgt>
                                        </p:tgtEl>
                                        <p:attrNameLst>
                                          <p:attrName>style.visibility</p:attrName>
                                        </p:attrNameLst>
                                      </p:cBhvr>
                                      <p:to>
                                        <p:strVal val="visible"/>
                                      </p:to>
                                    </p:set>
                                    <p:anim calcmode="lin" valueType="num">
                                      <p:cBhvr additive="base">
                                        <p:cTn id="35" dur="500" fill="hold"/>
                                        <p:tgtEl>
                                          <p:spTgt spid="16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317700" y="502025"/>
            <a:ext cx="11698200" cy="2261496"/>
          </a:xfrm>
          <a:prstGeom prst="rect">
            <a:avLst/>
          </a:prstGeom>
          <a:noFill/>
          <a:ln>
            <a:noFill/>
          </a:ln>
        </p:spPr>
        <p:txBody>
          <a:bodyPr spcFirstLastPara="1" wrap="square" lIns="91425" tIns="45700" rIns="91425" bIns="45700" anchor="b" anchorCtr="0">
            <a:noAutofit/>
          </a:bodyPr>
          <a:lstStyle/>
          <a:p>
            <a:pPr lvl="0">
              <a:buSzPts val="5400"/>
            </a:pPr>
            <a:r>
              <a:rPr lang="en-US" sz="4400" dirty="0" smtClean="0">
                <a:latin typeface="Times New Roman"/>
                <a:ea typeface="Times New Roman"/>
                <a:cs typeface="Times New Roman"/>
                <a:sym typeface="Times New Roman"/>
              </a:rPr>
              <a:t>Gratitude</a:t>
            </a:r>
            <a:r>
              <a:rPr lang="en-US" sz="4400" dirty="0">
                <a:latin typeface="Times New Roman"/>
                <a:ea typeface="Times New Roman"/>
                <a:cs typeface="Times New Roman"/>
                <a:sym typeface="Times New Roman"/>
              </a:rPr>
              <a:t/>
            </a:r>
            <a:br>
              <a:rPr lang="en-US" sz="4400" dirty="0">
                <a:latin typeface="Times New Roman"/>
                <a:ea typeface="Times New Roman"/>
                <a:cs typeface="Times New Roman"/>
                <a:sym typeface="Times New Roman"/>
              </a:rPr>
            </a:br>
            <a:r>
              <a:rPr lang="en-US" sz="4400" dirty="0">
                <a:latin typeface="Times New Roman"/>
                <a:ea typeface="Times New Roman"/>
                <a:cs typeface="Times New Roman"/>
                <a:sym typeface="Times New Roman"/>
              </a:rPr>
              <a:t/>
            </a:r>
            <a:br>
              <a:rPr lang="en-US" sz="4400" dirty="0">
                <a:latin typeface="Times New Roman"/>
                <a:ea typeface="Times New Roman"/>
                <a:cs typeface="Times New Roman"/>
                <a:sym typeface="Times New Roman"/>
              </a:rPr>
            </a:br>
            <a:r>
              <a:rPr lang="en-US" sz="3200" dirty="0" smtClean="0">
                <a:latin typeface="Times New Roman"/>
                <a:ea typeface="Times New Roman"/>
                <a:cs typeface="Times New Roman"/>
                <a:sym typeface="Times New Roman"/>
              </a:rPr>
              <a:t>How much gratitude is in your attitude?</a:t>
            </a:r>
            <a:endParaRPr sz="3200" b="0" i="0" u="none" strike="noStrike" cap="none" dirty="0">
              <a:solidFill>
                <a:schemeClr val="dk1"/>
              </a:solidFill>
              <a:latin typeface="Times New Roman"/>
              <a:ea typeface="Times New Roman"/>
              <a:cs typeface="Times New Roman"/>
              <a:sym typeface="Times New Roman"/>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501447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Your Priorities</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65150" lvl="0" indent="-514350">
              <a:spcBef>
                <a:spcPts val="0"/>
              </a:spcBef>
              <a:buFont typeface="+mj-lt"/>
              <a:buAutoNum type="arabicPeriod"/>
            </a:pPr>
            <a:r>
              <a:rPr lang="en-US" sz="3200" dirty="0">
                <a:latin typeface="Times New Roman"/>
                <a:ea typeface="Times New Roman"/>
                <a:cs typeface="Times New Roman"/>
                <a:sym typeface="Times New Roman"/>
              </a:rPr>
              <a:t>Be grateful</a:t>
            </a:r>
          </a:p>
          <a:p>
            <a:pPr marL="565150" lvl="0" indent="-514350">
              <a:spcBef>
                <a:spcPts val="0"/>
              </a:spcBef>
              <a:buFont typeface="+mj-lt"/>
              <a:buAutoNum type="arabicPeriod"/>
            </a:pPr>
            <a:r>
              <a:rPr lang="en-US" sz="3200" dirty="0">
                <a:latin typeface="Times New Roman"/>
                <a:ea typeface="Times New Roman"/>
                <a:cs typeface="Times New Roman"/>
                <a:sym typeface="Times New Roman"/>
              </a:rPr>
              <a:t>Be actively nice</a:t>
            </a:r>
          </a:p>
          <a:p>
            <a:pPr marL="565150" lvl="0" indent="-514350">
              <a:spcBef>
                <a:spcPts val="0"/>
              </a:spcBef>
              <a:buFont typeface="+mj-lt"/>
              <a:buAutoNum type="arabicPeriod"/>
            </a:pPr>
            <a:r>
              <a:rPr lang="en-US" sz="3200" dirty="0">
                <a:latin typeface="Times New Roman"/>
                <a:ea typeface="Times New Roman"/>
                <a:cs typeface="Times New Roman"/>
                <a:sym typeface="Times New Roman"/>
              </a:rPr>
              <a:t>Be vulnerable</a:t>
            </a:r>
          </a:p>
          <a:p>
            <a:pPr marL="565150" lvl="0" indent="-514350">
              <a:spcBef>
                <a:spcPts val="0"/>
              </a:spcBef>
              <a:buFont typeface="+mj-lt"/>
              <a:buAutoNum type="arabicPeriod"/>
            </a:pPr>
            <a:r>
              <a:rPr lang="en-US" sz="3200" dirty="0">
                <a:latin typeface="Times New Roman"/>
                <a:ea typeface="Times New Roman"/>
                <a:cs typeface="Times New Roman"/>
                <a:sym typeface="Times New Roman"/>
              </a:rPr>
              <a:t>Actively look for legitimate things to praise</a:t>
            </a:r>
          </a:p>
          <a:p>
            <a:pPr marL="565150" lvl="0" indent="-514350">
              <a:spcBef>
                <a:spcPts val="0"/>
              </a:spcBef>
              <a:buFont typeface="+mj-lt"/>
              <a:buAutoNum type="arabicPeriod"/>
            </a:pPr>
            <a:r>
              <a:rPr lang="en-US" sz="3200" dirty="0">
                <a:latin typeface="Times New Roman"/>
                <a:ea typeface="Times New Roman"/>
                <a:cs typeface="Times New Roman"/>
                <a:sym typeface="Times New Roman"/>
              </a:rPr>
              <a:t>Sell your message by modeling it</a:t>
            </a:r>
          </a:p>
          <a:p>
            <a:pPr marL="565150" lvl="0" indent="-514350">
              <a:spcBef>
                <a:spcPts val="0"/>
              </a:spcBef>
              <a:buFont typeface="+mj-lt"/>
              <a:buAutoNum type="arabicPeriod"/>
            </a:pPr>
            <a:r>
              <a:rPr lang="en-US" sz="3200" dirty="0">
                <a:latin typeface="Times New Roman"/>
                <a:ea typeface="Times New Roman"/>
                <a:cs typeface="Times New Roman"/>
                <a:sym typeface="Times New Roman"/>
              </a:rPr>
              <a:t>Let everything else go</a:t>
            </a:r>
          </a:p>
          <a:p>
            <a:pPr lvl="0">
              <a:spcBef>
                <a:spcPts val="0"/>
              </a:spcBef>
              <a:buFont typeface="Times New Roman"/>
              <a:buChar char="•"/>
            </a:pPr>
            <a:endParaRPr lang="en-US" sz="3200" dirty="0">
              <a:latin typeface="Times New Roman"/>
              <a:ea typeface="Times New Roman"/>
              <a:cs typeface="Times New Roman"/>
              <a:sym typeface="Times New Roman"/>
            </a:endParaRPr>
          </a:p>
          <a:p>
            <a:pPr marL="565150" lvl="0" indent="-514350">
              <a:spcBef>
                <a:spcPts val="0"/>
              </a:spcBef>
              <a:buAutoNum type="arabicPeriod" startAt="7"/>
            </a:pPr>
            <a:r>
              <a:rPr lang="en-US" sz="3200" dirty="0" smtClean="0">
                <a:latin typeface="Times New Roman"/>
                <a:ea typeface="Times New Roman"/>
                <a:cs typeface="Times New Roman"/>
                <a:sym typeface="Times New Roman"/>
              </a:rPr>
              <a:t>P.S. </a:t>
            </a:r>
            <a:r>
              <a:rPr lang="en-US" sz="3200" dirty="0">
                <a:latin typeface="Times New Roman"/>
                <a:ea typeface="Times New Roman"/>
                <a:cs typeface="Times New Roman"/>
                <a:sym typeface="Times New Roman"/>
              </a:rPr>
              <a:t>Email parents regularly in the beginning – in the </a:t>
            </a:r>
            <a:r>
              <a:rPr lang="en-US" sz="3200" dirty="0" smtClean="0">
                <a:latin typeface="Times New Roman"/>
                <a:ea typeface="Times New Roman"/>
                <a:cs typeface="Times New Roman"/>
                <a:sym typeface="Times New Roman"/>
              </a:rPr>
              <a:t>					good old </a:t>
            </a:r>
            <a:r>
              <a:rPr lang="en-US" sz="3200" dirty="0">
                <a:latin typeface="Times New Roman"/>
                <a:ea typeface="Times New Roman"/>
                <a:cs typeface="Times New Roman"/>
                <a:sym typeface="Times New Roman"/>
              </a:rPr>
              <a:t>days.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1" end="1"/>
                                            </p:txEl>
                                          </p:spTgt>
                                        </p:tgtEl>
                                        <p:attrNameLst>
                                          <p:attrName>style.visibility</p:attrName>
                                        </p:attrNameLst>
                                      </p:cBhvr>
                                      <p:to>
                                        <p:strVal val="visible"/>
                                      </p:to>
                                    </p:set>
                                    <p:anim calcmode="lin" valueType="num">
                                      <p:cBhvr additive="base">
                                        <p:cTn id="13" dur="500" fill="hold"/>
                                        <p:tgtEl>
                                          <p:spTgt spid="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8">
                                            <p:txEl>
                                              <p:pRg st="2" end="2"/>
                                            </p:txEl>
                                          </p:spTgt>
                                        </p:tgtEl>
                                        <p:attrNameLst>
                                          <p:attrName>style.visibility</p:attrName>
                                        </p:attrNameLst>
                                      </p:cBhvr>
                                      <p:to>
                                        <p:strVal val="visible"/>
                                      </p:to>
                                    </p:set>
                                    <p:anim calcmode="lin" valueType="num">
                                      <p:cBhvr additive="base">
                                        <p:cTn id="19"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
                                            <p:txEl>
                                              <p:pRg st="3" end="3"/>
                                            </p:txEl>
                                          </p:spTgt>
                                        </p:tgtEl>
                                        <p:attrNameLst>
                                          <p:attrName>style.visibility</p:attrName>
                                        </p:attrNameLst>
                                      </p:cBhvr>
                                      <p:to>
                                        <p:strVal val="visible"/>
                                      </p:to>
                                    </p:set>
                                    <p:anim calcmode="lin" valueType="num">
                                      <p:cBhvr additive="base">
                                        <p:cTn id="25" dur="500" fill="hold"/>
                                        <p:tgtEl>
                                          <p:spTgt spid="1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8">
                                            <p:txEl>
                                              <p:pRg st="4" end="4"/>
                                            </p:txEl>
                                          </p:spTgt>
                                        </p:tgtEl>
                                        <p:attrNameLst>
                                          <p:attrName>style.visibility</p:attrName>
                                        </p:attrNameLst>
                                      </p:cBhvr>
                                      <p:to>
                                        <p:strVal val="visible"/>
                                      </p:to>
                                    </p:set>
                                    <p:anim calcmode="lin" valueType="num">
                                      <p:cBhvr additive="base">
                                        <p:cTn id="31" dur="500" fill="hold"/>
                                        <p:tgtEl>
                                          <p:spTgt spid="1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8">
                                            <p:txEl>
                                              <p:pRg st="5" end="5"/>
                                            </p:txEl>
                                          </p:spTgt>
                                        </p:tgtEl>
                                        <p:attrNameLst>
                                          <p:attrName>style.visibility</p:attrName>
                                        </p:attrNameLst>
                                      </p:cBhvr>
                                      <p:to>
                                        <p:strVal val="visible"/>
                                      </p:to>
                                    </p:set>
                                    <p:anim calcmode="lin" valueType="num">
                                      <p:cBhvr additive="base">
                                        <p:cTn id="37" dur="500" fill="hold"/>
                                        <p:tgtEl>
                                          <p:spTgt spid="17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8">
                                            <p:txEl>
                                              <p:pRg st="7" end="7"/>
                                            </p:txEl>
                                          </p:spTgt>
                                        </p:tgtEl>
                                        <p:attrNameLst>
                                          <p:attrName>style.visibility</p:attrName>
                                        </p:attrNameLst>
                                      </p:cBhvr>
                                      <p:to>
                                        <p:strVal val="visible"/>
                                      </p:to>
                                    </p:set>
                                    <p:anim calcmode="lin" valueType="num">
                                      <p:cBhvr additive="base">
                                        <p:cTn id="43" dur="500" fill="hold"/>
                                        <p:tgtEl>
                                          <p:spTgt spid="17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Gratitude</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0800" lvl="0" indent="0">
              <a:spcBef>
                <a:spcPts val="0"/>
              </a:spcBef>
              <a:buNone/>
            </a:pPr>
            <a:r>
              <a:rPr lang="en-US" sz="3200" dirty="0" smtClean="0">
                <a:latin typeface="Times New Roman"/>
                <a:ea typeface="Times New Roman"/>
                <a:cs typeface="Times New Roman"/>
                <a:sym typeface="Times New Roman"/>
              </a:rPr>
              <a:t>It</a:t>
            </a:r>
            <a:r>
              <a:rPr lang="en-US" sz="3200" dirty="0" smtClean="0">
                <a:latin typeface="Times New Roman"/>
                <a:ea typeface="Times New Roman"/>
                <a:cs typeface="Times New Roman"/>
                <a:sym typeface="Times New Roman"/>
              </a:rPr>
              <a:t>’s a practice not a saying.</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004464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Be </a:t>
            </a:r>
            <a:r>
              <a:rPr lang="en-US" dirty="0">
                <a:latin typeface="Times New Roman"/>
                <a:ea typeface="Times New Roman"/>
                <a:cs typeface="Times New Roman"/>
                <a:sym typeface="Times New Roman"/>
              </a:rPr>
              <a:t>A</a:t>
            </a:r>
            <a:r>
              <a:rPr lang="en-US" dirty="0" smtClean="0">
                <a:latin typeface="Times New Roman"/>
                <a:ea typeface="Times New Roman"/>
                <a:cs typeface="Times New Roman"/>
                <a:sym typeface="Times New Roman"/>
              </a:rPr>
              <a:t>ctively Nice</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0800" lvl="0" indent="0">
              <a:spcBef>
                <a:spcPts val="0"/>
              </a:spcBef>
              <a:buNone/>
            </a:pPr>
            <a:r>
              <a:rPr lang="en-US" sz="3200" dirty="0" smtClean="0">
                <a:latin typeface="Times New Roman"/>
                <a:ea typeface="Times New Roman"/>
                <a:cs typeface="Times New Roman"/>
                <a:sym typeface="Times New Roman"/>
              </a:rPr>
              <a:t>Look for ways to serve your students.</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r>
              <a:rPr lang="en-US" sz="3200" dirty="0" smtClean="0">
                <a:latin typeface="Times New Roman"/>
                <a:ea typeface="Times New Roman"/>
                <a:cs typeface="Times New Roman"/>
                <a:sym typeface="Times New Roman"/>
              </a:rPr>
              <a:t>You have to model the behavior you want.</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847549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anim calcmode="lin" valueType="num">
                                      <p:cBhvr additive="base">
                                        <p:cTn id="13"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Being Vulnerable…</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65150" lvl="0" indent="-514350">
              <a:spcBef>
                <a:spcPts val="0"/>
              </a:spcBef>
              <a:buFont typeface="+mj-lt"/>
              <a:buAutoNum type="arabicPeriod"/>
            </a:pPr>
            <a:r>
              <a:rPr lang="en-US" sz="3200" dirty="0" smtClean="0">
                <a:latin typeface="Times New Roman"/>
                <a:ea typeface="Times New Roman"/>
                <a:cs typeface="Times New Roman"/>
                <a:sym typeface="Times New Roman"/>
              </a:rPr>
              <a:t>Admit when your wrong</a:t>
            </a:r>
          </a:p>
          <a:p>
            <a:pPr marL="565150" lvl="0" indent="-514350">
              <a:spcBef>
                <a:spcPts val="0"/>
              </a:spcBef>
              <a:buFont typeface="+mj-lt"/>
              <a:buAutoNum type="arabicPeriod"/>
            </a:pPr>
            <a:r>
              <a:rPr lang="en-US" sz="3200" dirty="0" smtClean="0">
                <a:latin typeface="Times New Roman"/>
                <a:ea typeface="Times New Roman"/>
                <a:cs typeface="Times New Roman"/>
                <a:sym typeface="Times New Roman"/>
              </a:rPr>
              <a:t>Look for students being right</a:t>
            </a:r>
          </a:p>
          <a:p>
            <a:pPr marL="565150" lvl="0" indent="-514350">
              <a:spcBef>
                <a:spcPts val="0"/>
              </a:spcBef>
              <a:buFont typeface="+mj-lt"/>
              <a:buAutoNum type="arabicPeriod"/>
            </a:pPr>
            <a:r>
              <a:rPr lang="en-US" sz="3200" dirty="0" smtClean="0">
                <a:latin typeface="Times New Roman"/>
                <a:ea typeface="Times New Roman"/>
                <a:cs typeface="Times New Roman"/>
                <a:sym typeface="Times New Roman"/>
              </a:rPr>
              <a:t>Share your short comings</a:t>
            </a:r>
            <a:r>
              <a:rPr lang="en-US" sz="3200" dirty="0">
                <a:latin typeface="Times New Roman"/>
                <a:ea typeface="Times New Roman"/>
                <a:cs typeface="Times New Roman"/>
                <a:sym typeface="Times New Roman"/>
              </a:rPr>
              <a:t> </a:t>
            </a:r>
            <a:r>
              <a:rPr lang="en-US" sz="3200" dirty="0" smtClean="0">
                <a:latin typeface="Times New Roman"/>
                <a:ea typeface="Times New Roman"/>
                <a:cs typeface="Times New Roman"/>
                <a:sym typeface="Times New Roman"/>
              </a:rPr>
              <a:t>and how you manage them</a:t>
            </a:r>
          </a:p>
          <a:p>
            <a:pPr marL="565150" lvl="0" indent="-514350">
              <a:spcBef>
                <a:spcPts val="0"/>
              </a:spcBef>
              <a:buFont typeface="+mj-lt"/>
              <a:buAutoNum type="arabicPeriod"/>
            </a:pPr>
            <a:r>
              <a:rPr lang="en-US" sz="3200" dirty="0" smtClean="0">
                <a:latin typeface="Times New Roman"/>
                <a:ea typeface="Times New Roman"/>
                <a:cs typeface="Times New Roman"/>
                <a:sym typeface="Times New Roman"/>
              </a:rPr>
              <a:t>Share your fears and how you manage them</a:t>
            </a:r>
          </a:p>
          <a:p>
            <a:pPr marL="565150" lvl="0" indent="-514350">
              <a:spcBef>
                <a:spcPts val="0"/>
              </a:spcBef>
              <a:buFont typeface="+mj-lt"/>
              <a:buAutoNum type="arabicPeriod"/>
            </a:pPr>
            <a:r>
              <a:rPr lang="en-US" sz="3200" dirty="0" smtClean="0">
                <a:latin typeface="Times New Roman"/>
                <a:ea typeface="Times New Roman"/>
                <a:cs typeface="Times New Roman"/>
                <a:sym typeface="Times New Roman"/>
              </a:rPr>
              <a:t>Show your feelings but also show how you are in charge of them</a:t>
            </a:r>
          </a:p>
          <a:p>
            <a:pPr marL="565150" lvl="0" indent="-514350">
              <a:spcBef>
                <a:spcPts val="0"/>
              </a:spcBef>
              <a:buFont typeface="+mj-lt"/>
              <a:buAutoNum type="arabicPeriod"/>
            </a:pPr>
            <a:endParaRPr lang="en-US" sz="3200" dirty="0" smtClean="0">
              <a:latin typeface="Times New Roman"/>
              <a:ea typeface="Times New Roman"/>
              <a:cs typeface="Times New Roman"/>
              <a:sym typeface="Times New Roman"/>
            </a:endParaRPr>
          </a:p>
        </p:txBody>
      </p:sp>
    </p:spTree>
    <p:extLst>
      <p:ext uri="{BB962C8B-B14F-4D97-AF65-F5344CB8AC3E}">
        <p14:creationId xmlns:p14="http://schemas.microsoft.com/office/powerpoint/2010/main" val="34872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1" end="1"/>
                                            </p:txEl>
                                          </p:spTgt>
                                        </p:tgtEl>
                                        <p:attrNameLst>
                                          <p:attrName>style.visibility</p:attrName>
                                        </p:attrNameLst>
                                      </p:cBhvr>
                                      <p:to>
                                        <p:strVal val="visible"/>
                                      </p:to>
                                    </p:set>
                                    <p:anim calcmode="lin" valueType="num">
                                      <p:cBhvr additive="base">
                                        <p:cTn id="13" dur="500" fill="hold"/>
                                        <p:tgtEl>
                                          <p:spTgt spid="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8">
                                            <p:txEl>
                                              <p:pRg st="2" end="2"/>
                                            </p:txEl>
                                          </p:spTgt>
                                        </p:tgtEl>
                                        <p:attrNameLst>
                                          <p:attrName>style.visibility</p:attrName>
                                        </p:attrNameLst>
                                      </p:cBhvr>
                                      <p:to>
                                        <p:strVal val="visible"/>
                                      </p:to>
                                    </p:set>
                                    <p:anim calcmode="lin" valueType="num">
                                      <p:cBhvr additive="base">
                                        <p:cTn id="19"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
                                            <p:txEl>
                                              <p:pRg st="3" end="3"/>
                                            </p:txEl>
                                          </p:spTgt>
                                        </p:tgtEl>
                                        <p:attrNameLst>
                                          <p:attrName>style.visibility</p:attrName>
                                        </p:attrNameLst>
                                      </p:cBhvr>
                                      <p:to>
                                        <p:strVal val="visible"/>
                                      </p:to>
                                    </p:set>
                                    <p:anim calcmode="lin" valueType="num">
                                      <p:cBhvr additive="base">
                                        <p:cTn id="25" dur="500" fill="hold"/>
                                        <p:tgtEl>
                                          <p:spTgt spid="1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8">
                                            <p:txEl>
                                              <p:pRg st="4" end="4"/>
                                            </p:txEl>
                                          </p:spTgt>
                                        </p:tgtEl>
                                        <p:attrNameLst>
                                          <p:attrName>style.visibility</p:attrName>
                                        </p:attrNameLst>
                                      </p:cBhvr>
                                      <p:to>
                                        <p:strVal val="visible"/>
                                      </p:to>
                                    </p:set>
                                    <p:anim calcmode="lin" valueType="num">
                                      <p:cBhvr additive="base">
                                        <p:cTn id="31" dur="500" fill="hold"/>
                                        <p:tgtEl>
                                          <p:spTgt spid="1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Vulnerable is not weak</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0800" lvl="0" indent="0">
              <a:spcBef>
                <a:spcPts val="0"/>
              </a:spcBef>
              <a:buNone/>
            </a:pPr>
            <a:r>
              <a:rPr lang="en-US" sz="3200" dirty="0" smtClean="0">
                <a:latin typeface="Times New Roman"/>
                <a:ea typeface="Times New Roman"/>
                <a:cs typeface="Times New Roman"/>
                <a:sym typeface="Times New Roman"/>
              </a:rPr>
              <a:t>You’re real, not a real mess.</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r>
              <a:rPr lang="en-US" sz="3200" dirty="0" smtClean="0">
                <a:latin typeface="Times New Roman"/>
                <a:ea typeface="Times New Roman"/>
                <a:cs typeface="Times New Roman"/>
                <a:sym typeface="Times New Roman"/>
              </a:rPr>
              <a:t>Your feeling affect you; they don’t control you.</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r>
              <a:rPr lang="en-US" sz="3200" dirty="0" smtClean="0">
                <a:latin typeface="Times New Roman"/>
                <a:ea typeface="Times New Roman"/>
                <a:cs typeface="Times New Roman"/>
                <a:sym typeface="Times New Roman"/>
              </a:rPr>
              <a:t>You can empathize with everyone’s humanity.</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r>
              <a:rPr lang="en-US" sz="3200" dirty="0" smtClean="0">
                <a:latin typeface="Times New Roman"/>
                <a:ea typeface="Times New Roman"/>
                <a:cs typeface="Times New Roman"/>
                <a:sym typeface="Times New Roman"/>
              </a:rPr>
              <a:t>Let them know that life is often scaring and confusing for you 	too. But model how you manage that.</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endParaRPr lang="en-US" sz="3200" dirty="0" smtClean="0">
              <a:latin typeface="Times New Roman"/>
              <a:ea typeface="Times New Roman"/>
              <a:cs typeface="Times New Roman"/>
              <a:sym typeface="Times New Roman"/>
            </a:endParaRPr>
          </a:p>
        </p:txBody>
      </p:sp>
    </p:spTree>
    <p:extLst>
      <p:ext uri="{BB962C8B-B14F-4D97-AF65-F5344CB8AC3E}">
        <p14:creationId xmlns:p14="http://schemas.microsoft.com/office/powerpoint/2010/main" val="69708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anim calcmode="lin" valueType="num">
                                      <p:cBhvr additive="base">
                                        <p:cTn id="13"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8">
                                            <p:txEl>
                                              <p:pRg st="4" end="4"/>
                                            </p:txEl>
                                          </p:spTgt>
                                        </p:tgtEl>
                                        <p:attrNameLst>
                                          <p:attrName>style.visibility</p:attrName>
                                        </p:attrNameLst>
                                      </p:cBhvr>
                                      <p:to>
                                        <p:strVal val="visible"/>
                                      </p:to>
                                    </p:set>
                                    <p:anim calcmode="lin" valueType="num">
                                      <p:cBhvr additive="base">
                                        <p:cTn id="19" dur="500" fill="hold"/>
                                        <p:tgtEl>
                                          <p:spTgt spid="17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8">
                                            <p:txEl>
                                              <p:pRg st="6" end="6"/>
                                            </p:txEl>
                                          </p:spTgt>
                                        </p:tgtEl>
                                        <p:attrNameLst>
                                          <p:attrName>style.visibility</p:attrName>
                                        </p:attrNameLst>
                                      </p:cBhvr>
                                      <p:to>
                                        <p:strVal val="visible"/>
                                      </p:to>
                                    </p:set>
                                    <p:anim calcmode="lin" valueType="num">
                                      <p:cBhvr additive="base">
                                        <p:cTn id="25" dur="500" fill="hold"/>
                                        <p:tgtEl>
                                          <p:spTgt spid="17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Look for things to praise</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0800" lvl="0" indent="0">
              <a:spcBef>
                <a:spcPts val="0"/>
              </a:spcBef>
              <a:buNone/>
            </a:pPr>
            <a:r>
              <a:rPr lang="en-US" sz="3200" dirty="0" smtClean="0">
                <a:latin typeface="Times New Roman"/>
                <a:ea typeface="Times New Roman"/>
                <a:cs typeface="Times New Roman"/>
                <a:sym typeface="Times New Roman"/>
              </a:rPr>
              <a:t>But they have to be honest.</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610766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Model </a:t>
            </a:r>
            <a:r>
              <a:rPr lang="en-US" dirty="0" smtClean="0">
                <a:latin typeface="Times New Roman"/>
                <a:ea typeface="Times New Roman"/>
                <a:cs typeface="Times New Roman"/>
                <a:sym typeface="Times New Roman"/>
              </a:rPr>
              <a:t>it!</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4351200"/>
          </a:xfrm>
          <a:prstGeom prst="rect">
            <a:avLst/>
          </a:prstGeom>
          <a:noFill/>
          <a:ln>
            <a:noFill/>
          </a:ln>
        </p:spPr>
        <p:txBody>
          <a:bodyPr spcFirstLastPara="1" wrap="square" lIns="91425" tIns="45700" rIns="91425" bIns="45700" anchor="t" anchorCtr="0">
            <a:noAutofit/>
          </a:bodyPr>
          <a:lstStyle/>
          <a:p>
            <a:pPr marL="50800" lvl="0" indent="0">
              <a:spcBef>
                <a:spcPts val="0"/>
              </a:spcBef>
              <a:buNone/>
            </a:pPr>
            <a:r>
              <a:rPr lang="en-US" sz="3200" dirty="0" smtClean="0">
                <a:latin typeface="Times New Roman"/>
                <a:ea typeface="Times New Roman"/>
                <a:cs typeface="Times New Roman"/>
                <a:sym typeface="Times New Roman"/>
              </a:rPr>
              <a:t>Students believe what you do not what you say.</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r>
              <a:rPr lang="en-US" sz="3200" dirty="0" smtClean="0">
                <a:latin typeface="Times New Roman"/>
                <a:ea typeface="Times New Roman"/>
                <a:cs typeface="Times New Roman"/>
                <a:sym typeface="Times New Roman"/>
              </a:rPr>
              <a:t>If you’re not living it, it’s not true.</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504717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anim calcmode="lin" valueType="num">
                                      <p:cBhvr additive="base">
                                        <p:cTn id="13"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Let the rest go…</a:t>
            </a:r>
            <a:endParaRPr sz="4400" b="0" i="0" u="none" strike="noStrike" cap="none" dirty="0">
              <a:solidFill>
                <a:schemeClr val="dk1"/>
              </a:solidFill>
              <a:latin typeface="Times New Roman"/>
              <a:ea typeface="Times New Roman"/>
              <a:cs typeface="Times New Roman"/>
              <a:sym typeface="Times New Roman"/>
            </a:endParaRPr>
          </a:p>
        </p:txBody>
      </p:sp>
      <p:sp>
        <p:nvSpPr>
          <p:cNvPr id="178" name="Shape 178"/>
          <p:cNvSpPr txBox="1">
            <a:spLocks noGrp="1"/>
          </p:cNvSpPr>
          <p:nvPr>
            <p:ph type="body" idx="1"/>
          </p:nvPr>
        </p:nvSpPr>
        <p:spPr>
          <a:xfrm>
            <a:off x="838200" y="1757820"/>
            <a:ext cx="10259600" cy="1789421"/>
          </a:xfrm>
          <a:prstGeom prst="rect">
            <a:avLst/>
          </a:prstGeom>
          <a:noFill/>
          <a:ln>
            <a:noFill/>
          </a:ln>
        </p:spPr>
        <p:txBody>
          <a:bodyPr spcFirstLastPara="1" wrap="square" lIns="91425" tIns="45700" rIns="91425" bIns="45700" anchor="t" anchorCtr="0">
            <a:noAutofit/>
          </a:bodyPr>
          <a:lstStyle/>
          <a:p>
            <a:pPr marL="50800" lvl="0" indent="0">
              <a:spcBef>
                <a:spcPts val="0"/>
              </a:spcBef>
              <a:buNone/>
            </a:pPr>
            <a:r>
              <a:rPr lang="en-US" sz="3200" dirty="0" smtClean="0">
                <a:latin typeface="Times New Roman"/>
                <a:ea typeface="Times New Roman"/>
                <a:cs typeface="Times New Roman"/>
                <a:sym typeface="Times New Roman"/>
              </a:rPr>
              <a:t>What do you really want your students to leave with?</a:t>
            </a:r>
          </a:p>
          <a:p>
            <a:pPr marL="50800" lvl="0" indent="0">
              <a:spcBef>
                <a:spcPts val="0"/>
              </a:spcBef>
              <a:buNone/>
            </a:pPr>
            <a:endParaRPr lang="en-US" sz="3200" dirty="0">
              <a:latin typeface="Times New Roman"/>
              <a:ea typeface="Times New Roman"/>
              <a:cs typeface="Times New Roman"/>
              <a:sym typeface="Times New Roman"/>
            </a:endParaRPr>
          </a:p>
          <a:p>
            <a:pPr marL="50800" lvl="0" indent="0">
              <a:spcBef>
                <a:spcPts val="0"/>
              </a:spcBef>
              <a:buNone/>
            </a:pPr>
            <a:r>
              <a:rPr lang="en-US" sz="3200" dirty="0" smtClean="0">
                <a:latin typeface="Times New Roman"/>
                <a:ea typeface="Times New Roman"/>
                <a:cs typeface="Times New Roman"/>
                <a:sym typeface="Times New Roman"/>
              </a:rPr>
              <a:t>Every statement you make waters down the message soup.</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040300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fill="hold"/>
                                        <p:tgtEl>
                                          <p:spTgt spid="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anim calcmode="lin" valueType="num">
                                      <p:cBhvr additive="base">
                                        <p:cTn id="13" dur="500" fill="hold"/>
                                        <p:tgtEl>
                                          <p:spTgt spid="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From Teacher to Leader</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Great Leaders</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Put the needs of others in front of their own</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Ask themselves how what they are doing will improve the emotional state of the person in front of them.</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Leaders use their authority as a last resort because authority crushes safety and security.</a:t>
            </a:r>
          </a:p>
        </p:txBody>
      </p:sp>
    </p:spTree>
    <p:extLst>
      <p:ext uri="{BB962C8B-B14F-4D97-AF65-F5344CB8AC3E}">
        <p14:creationId xmlns:p14="http://schemas.microsoft.com/office/powerpoint/2010/main" val="585279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9">
                                            <p:txEl>
                                              <p:pRg st="2" end="2"/>
                                            </p:txEl>
                                          </p:spTgt>
                                        </p:tgtEl>
                                        <p:attrNameLst>
                                          <p:attrName>style.visibility</p:attrName>
                                        </p:attrNameLst>
                                      </p:cBhvr>
                                      <p:to>
                                        <p:strVal val="visible"/>
                                      </p:to>
                                    </p:set>
                                    <p:anim calcmode="lin" valueType="num">
                                      <p:cBhvr additive="base">
                                        <p:cTn id="13"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9">
                                            <p:txEl>
                                              <p:pRg st="4" end="4"/>
                                            </p:txEl>
                                          </p:spTgt>
                                        </p:tgtEl>
                                        <p:attrNameLst>
                                          <p:attrName>style.visibility</p:attrName>
                                        </p:attrNameLst>
                                      </p:cBhvr>
                                      <p:to>
                                        <p:strVal val="visible"/>
                                      </p:to>
                                    </p:set>
                                    <p:anim calcmode="lin" valueType="num">
                                      <p:cBhvr additive="base">
                                        <p:cTn id="19" dur="500" fill="hold"/>
                                        <p:tgtEl>
                                          <p:spTgt spid="1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940526" y="502025"/>
            <a:ext cx="11075373" cy="821678"/>
          </a:xfrm>
          <a:prstGeom prst="rect">
            <a:avLst/>
          </a:prstGeom>
          <a:noFill/>
          <a:ln>
            <a:noFill/>
          </a:ln>
        </p:spPr>
        <p:txBody>
          <a:bodyPr spcFirstLastPara="1" wrap="square" lIns="91425" tIns="45700" rIns="91425" bIns="45700" anchor="b" anchorCtr="0">
            <a:noAutofit/>
          </a:bodyPr>
          <a:lstStyle/>
          <a:p>
            <a:pPr lvl="0" algn="l">
              <a:buSzPts val="5400"/>
            </a:pPr>
            <a:r>
              <a:rPr lang="en-US" sz="4400" dirty="0" smtClean="0">
                <a:latin typeface="Times New Roman"/>
                <a:ea typeface="Times New Roman"/>
                <a:cs typeface="Times New Roman"/>
                <a:sym typeface="Times New Roman"/>
              </a:rPr>
              <a:t>Show of Hands</a:t>
            </a:r>
            <a:endParaRPr sz="3200" b="0" i="0" u="none" strike="noStrike" cap="none" dirty="0">
              <a:solidFill>
                <a:schemeClr val="dk1"/>
              </a:solidFill>
              <a:latin typeface="Times New Roman"/>
              <a:ea typeface="Times New Roman"/>
              <a:cs typeface="Times New Roman"/>
              <a:sym typeface="Times New Roman"/>
            </a:endParaRPr>
          </a:p>
        </p:txBody>
      </p:sp>
      <p:sp>
        <p:nvSpPr>
          <p:cNvPr id="2" name="Subtitle 1"/>
          <p:cNvSpPr>
            <a:spLocks noGrp="1"/>
          </p:cNvSpPr>
          <p:nvPr>
            <p:ph type="subTitle" idx="1"/>
          </p:nvPr>
        </p:nvSpPr>
        <p:spPr>
          <a:xfrm>
            <a:off x="940526" y="1477145"/>
            <a:ext cx="10737668" cy="3957003"/>
          </a:xfrm>
        </p:spPr>
        <p:txBody>
          <a:bodyPr/>
          <a:lstStyle/>
          <a:p>
            <a:pPr algn="l"/>
            <a:r>
              <a:rPr lang="en-US" sz="3200" dirty="0" smtClean="0">
                <a:latin typeface="Times New Roman" panose="02020603050405020304" pitchFamily="18" charset="0"/>
                <a:cs typeface="Times New Roman" panose="02020603050405020304" pitchFamily="18" charset="0"/>
              </a:rPr>
              <a:t>Are you here because you are specifically interested in Massage?</a:t>
            </a:r>
          </a:p>
          <a:p>
            <a:pPr algn="l"/>
            <a:endParaRPr lang="en-US" sz="3200" dirty="0">
              <a:latin typeface="Times New Roman" panose="02020603050405020304" pitchFamily="18" charset="0"/>
              <a:cs typeface="Times New Roman" panose="02020603050405020304" pitchFamily="18" charset="0"/>
            </a:endParaRPr>
          </a:p>
          <a:p>
            <a:pPr algn="l"/>
            <a:r>
              <a:rPr lang="en-US" sz="3200" dirty="0" smtClean="0">
                <a:latin typeface="Times New Roman" panose="02020603050405020304" pitchFamily="18" charset="0"/>
                <a:cs typeface="Times New Roman" panose="02020603050405020304" pitchFamily="18" charset="0"/>
              </a:rPr>
              <a:t>Are you here because you are in a Health and Wellness field other than Massage?</a:t>
            </a:r>
          </a:p>
          <a:p>
            <a:pPr algn="l"/>
            <a:endParaRPr lang="en-US" sz="3200" dirty="0">
              <a:latin typeface="Times New Roman" panose="02020603050405020304" pitchFamily="18" charset="0"/>
              <a:cs typeface="Times New Roman" panose="02020603050405020304" pitchFamily="18" charset="0"/>
            </a:endParaRPr>
          </a:p>
          <a:p>
            <a:pPr algn="l"/>
            <a:r>
              <a:rPr lang="en-US" sz="3200" dirty="0" smtClean="0">
                <a:latin typeface="Times New Roman" panose="02020603050405020304" pitchFamily="18" charset="0"/>
                <a:cs typeface="Times New Roman" panose="02020603050405020304" pitchFamily="18" charset="0"/>
              </a:rPr>
              <a:t>Who’s left?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183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Zappos</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"At Zappos, our belief is that if you get the culture right, most of the other stuff - like great customer service, or building a great long-term brand, or passionate employees and customers - will happen naturally on its own</a:t>
            </a:r>
            <a:r>
              <a:rPr lang="en-US" sz="3200" dirty="0" smtClean="0">
                <a:latin typeface="Times New Roman"/>
                <a:ea typeface="Times New Roman"/>
                <a:cs typeface="Times New Roman"/>
                <a:sym typeface="Times New Roman"/>
              </a:rPr>
              <a:t>.”</a:t>
            </a:r>
            <a:endParaRPr lang="en-US" sz="3200" dirty="0" smtClean="0">
              <a:latin typeface="Times New Roman"/>
              <a:ea typeface="Times New Roman"/>
              <a:cs typeface="Times New Roman"/>
              <a:sym typeface="Times New Roman"/>
            </a:endParaRP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Tony Hsieh</a:t>
            </a:r>
          </a:p>
          <a:p>
            <a:pPr marL="0" lvl="0" indent="0">
              <a:spcBef>
                <a:spcPts val="0"/>
              </a:spcBef>
              <a:buNone/>
            </a:pP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56014303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Microsoft</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“If I was down to my last dollar I would spend it on Public Relations.”</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Bill Gates</a:t>
            </a:r>
          </a:p>
        </p:txBody>
      </p:sp>
    </p:spTree>
    <p:extLst>
      <p:ext uri="{BB962C8B-B14F-4D97-AF65-F5344CB8AC3E}">
        <p14:creationId xmlns:p14="http://schemas.microsoft.com/office/powerpoint/2010/main" val="202554288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The Container Store</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“You can build a much more wonderful company on love than you can on fear.”</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Kip </a:t>
            </a:r>
            <a:r>
              <a:rPr lang="en-US" sz="3200" dirty="0" err="1">
                <a:latin typeface="Times New Roman"/>
                <a:ea typeface="Times New Roman"/>
                <a:cs typeface="Times New Roman"/>
                <a:sym typeface="Times New Roman"/>
              </a:rPr>
              <a:t>Tindell</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20763947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National Information Solutions Cooperative</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“I used to believe that culture was ‘soft,’ and had little bearing on our bottom line. What I believe today is that our culture has everything to do with our bottom line, now and into the future.”</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Vern </a:t>
            </a:r>
            <a:r>
              <a:rPr lang="en-US" sz="3200" dirty="0" err="1">
                <a:latin typeface="Times New Roman"/>
                <a:ea typeface="Times New Roman"/>
                <a:cs typeface="Times New Roman"/>
                <a:sym typeface="Times New Roman"/>
              </a:rPr>
              <a:t>Dosch</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88897199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Netflix</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“Over the years we learned that if we asked people to rely on logic and common sense instead of on formal policies, most of the time we would get better results, and at lower cost.”</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Patty McCord, Chief Talent Officer</a:t>
            </a:r>
          </a:p>
        </p:txBody>
      </p:sp>
    </p:spTree>
    <p:extLst>
      <p:ext uri="{BB962C8B-B14F-4D97-AF65-F5344CB8AC3E}">
        <p14:creationId xmlns:p14="http://schemas.microsoft.com/office/powerpoint/2010/main" val="17849928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smtClean="0">
                <a:latin typeface="Times New Roman"/>
                <a:ea typeface="Times New Roman"/>
                <a:cs typeface="Times New Roman"/>
                <a:sym typeface="Times New Roman"/>
              </a:rPr>
              <a:t>Switching Gears</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smtClean="0">
                <a:latin typeface="Times New Roman"/>
                <a:ea typeface="Times New Roman"/>
                <a:cs typeface="Times New Roman"/>
                <a:sym typeface="Times New Roman"/>
              </a:rPr>
              <a:t>From culture to curriculum</a:t>
            </a:r>
            <a:endParaRPr lang="en-US" sz="3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474823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There is no state requirement for specific Massage Curriculum.</a:t>
            </a:r>
          </a:p>
        </p:txBody>
      </p:sp>
    </p:spTree>
    <p:extLst>
      <p:ext uri="{BB962C8B-B14F-4D97-AF65-F5344CB8AC3E}">
        <p14:creationId xmlns:p14="http://schemas.microsoft.com/office/powerpoint/2010/main" val="3299933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endParaRPr sz="4400" b="0" i="0" u="none" strike="noStrike" cap="none" dirty="0">
              <a:solidFill>
                <a:schemeClr val="dk1"/>
              </a:solidFill>
              <a:latin typeface="Times New Roman"/>
              <a:ea typeface="Times New Roman"/>
              <a:cs typeface="Times New Roman"/>
              <a:sym typeface="Times New Roman"/>
            </a:endParaRP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You can teach to the text book.</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You can teach to the </a:t>
            </a:r>
            <a:r>
              <a:rPr lang="en-US" sz="3200" dirty="0" err="1">
                <a:latin typeface="Times New Roman"/>
                <a:ea typeface="Times New Roman"/>
                <a:cs typeface="Times New Roman"/>
                <a:sym typeface="Times New Roman"/>
              </a:rPr>
              <a:t>MBLEx</a:t>
            </a:r>
            <a:r>
              <a:rPr lang="en-US" sz="3200" dirty="0">
                <a:latin typeface="Times New Roman"/>
                <a:ea typeface="Times New Roman"/>
                <a:cs typeface="Times New Roman"/>
                <a:sym typeface="Times New Roman"/>
              </a:rPr>
              <a:t> or the Arizona CTE Standards.</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You can teach to the job.</a:t>
            </a:r>
          </a:p>
        </p:txBody>
      </p:sp>
    </p:spTree>
    <p:extLst>
      <p:ext uri="{BB962C8B-B14F-4D97-AF65-F5344CB8AC3E}">
        <p14:creationId xmlns:p14="http://schemas.microsoft.com/office/powerpoint/2010/main" val="444768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9">
                                            <p:txEl>
                                              <p:pRg st="2" end="2"/>
                                            </p:txEl>
                                          </p:spTgt>
                                        </p:tgtEl>
                                        <p:attrNameLst>
                                          <p:attrName>style.visibility</p:attrName>
                                        </p:attrNameLst>
                                      </p:cBhvr>
                                      <p:to>
                                        <p:strVal val="visible"/>
                                      </p:to>
                                    </p:set>
                                    <p:anim calcmode="lin" valueType="num">
                                      <p:cBhvr additive="base">
                                        <p:cTn id="13"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9">
                                            <p:txEl>
                                              <p:pRg st="4" end="4"/>
                                            </p:txEl>
                                          </p:spTgt>
                                        </p:tgtEl>
                                        <p:attrNameLst>
                                          <p:attrName>style.visibility</p:attrName>
                                        </p:attrNameLst>
                                      </p:cBhvr>
                                      <p:to>
                                        <p:strVal val="visible"/>
                                      </p:to>
                                    </p:set>
                                    <p:anim calcmode="lin" valueType="num">
                                      <p:cBhvr additive="base">
                                        <p:cTn id="19" dur="500" fill="hold"/>
                                        <p:tgtEl>
                                          <p:spTgt spid="1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Industry Feedback</a:t>
            </a:r>
          </a:p>
        </p:txBody>
      </p:sp>
      <p:sp>
        <p:nvSpPr>
          <p:cNvPr id="199" name="Shape 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“They don’t know their anatomy.”</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“They can’t do deep tissue.”</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“And they don’t have people skills.”</a:t>
            </a:r>
          </a:p>
          <a:p>
            <a:pPr marL="0" lvl="0" indent="0">
              <a:spcBef>
                <a:spcPts val="0"/>
              </a:spcBef>
              <a:buNone/>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“Oh, and that’s if they show up at all.”</a:t>
            </a:r>
          </a:p>
        </p:txBody>
      </p:sp>
    </p:spTree>
    <p:extLst>
      <p:ext uri="{BB962C8B-B14F-4D97-AF65-F5344CB8AC3E}">
        <p14:creationId xmlns:p14="http://schemas.microsoft.com/office/powerpoint/2010/main" val="1309967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9">
                                            <p:txEl>
                                              <p:pRg st="2" end="2"/>
                                            </p:txEl>
                                          </p:spTgt>
                                        </p:tgtEl>
                                        <p:attrNameLst>
                                          <p:attrName>style.visibility</p:attrName>
                                        </p:attrNameLst>
                                      </p:cBhvr>
                                      <p:to>
                                        <p:strVal val="visible"/>
                                      </p:to>
                                    </p:set>
                                    <p:anim calcmode="lin" valueType="num">
                                      <p:cBhvr additive="base">
                                        <p:cTn id="13"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9">
                                            <p:txEl>
                                              <p:pRg st="4" end="4"/>
                                            </p:txEl>
                                          </p:spTgt>
                                        </p:tgtEl>
                                        <p:attrNameLst>
                                          <p:attrName>style.visibility</p:attrName>
                                        </p:attrNameLst>
                                      </p:cBhvr>
                                      <p:to>
                                        <p:strVal val="visible"/>
                                      </p:to>
                                    </p:set>
                                    <p:anim calcmode="lin" valueType="num">
                                      <p:cBhvr additive="base">
                                        <p:cTn id="19" dur="500" fill="hold"/>
                                        <p:tgtEl>
                                          <p:spTgt spid="1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9">
                                            <p:txEl>
                                              <p:pRg st="6" end="6"/>
                                            </p:txEl>
                                          </p:spTgt>
                                        </p:tgtEl>
                                        <p:attrNameLst>
                                          <p:attrName>style.visibility</p:attrName>
                                        </p:attrNameLst>
                                      </p:cBhvr>
                                      <p:to>
                                        <p:strVal val="visible"/>
                                      </p:to>
                                    </p:set>
                                    <p:anim calcmode="lin" valueType="num">
                                      <p:cBhvr additive="base">
                                        <p:cTn id="25" dur="500" fill="hold"/>
                                        <p:tgtEl>
                                          <p:spTgt spid="1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Workforce trends as we see them</a:t>
            </a:r>
          </a:p>
        </p:txBody>
      </p:sp>
      <p:sp>
        <p:nvSpPr>
          <p:cNvPr id="4" name="TextBox 3"/>
          <p:cNvSpPr txBox="1"/>
          <p:nvPr/>
        </p:nvSpPr>
        <p:spPr>
          <a:xfrm>
            <a:off x="749300" y="2057400"/>
            <a:ext cx="2054860" cy="2404586"/>
          </a:xfrm>
          <a:prstGeom prst="upArrowCallout">
            <a:avLst/>
          </a:prstGeom>
          <a:solidFill>
            <a:sysClr val="window" lastClr="FFFFFF">
              <a:lumMod val="95000"/>
            </a:sysClr>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Consumers utilizing massage</a:t>
            </a:r>
          </a:p>
        </p:txBody>
      </p:sp>
      <p:sp>
        <p:nvSpPr>
          <p:cNvPr id="5" name="TextBox 4"/>
          <p:cNvSpPr txBox="1"/>
          <p:nvPr/>
        </p:nvSpPr>
        <p:spPr>
          <a:xfrm>
            <a:off x="3497897" y="2328704"/>
            <a:ext cx="2486978" cy="1650206"/>
          </a:xfrm>
          <a:prstGeom prst="upArrowCallou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Employment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demand</a:t>
            </a:r>
          </a:p>
        </p:txBody>
      </p:sp>
      <p:sp>
        <p:nvSpPr>
          <p:cNvPr id="6" name="TextBox 5"/>
          <p:cNvSpPr txBox="1"/>
          <p:nvPr/>
        </p:nvSpPr>
        <p:spPr>
          <a:xfrm>
            <a:off x="6452234" y="2349024"/>
            <a:ext cx="1594485" cy="1650206"/>
          </a:xfrm>
          <a:prstGeom prst="upArrowCallou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Big schools</a:t>
            </a:r>
          </a:p>
        </p:txBody>
      </p:sp>
      <p:sp>
        <p:nvSpPr>
          <p:cNvPr id="7" name="TextBox 6"/>
          <p:cNvSpPr txBox="1"/>
          <p:nvPr/>
        </p:nvSpPr>
        <p:spPr>
          <a:xfrm>
            <a:off x="8528366" y="2937034"/>
            <a:ext cx="2209165" cy="895826"/>
          </a:xfrm>
          <a:prstGeom prst="downArrowCallou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Enrollment </a:t>
            </a:r>
          </a:p>
        </p:txBody>
      </p:sp>
      <p:sp>
        <p:nvSpPr>
          <p:cNvPr id="8" name="TextBox 7"/>
          <p:cNvSpPr txBox="1"/>
          <p:nvPr/>
        </p:nvSpPr>
        <p:spPr>
          <a:xfrm>
            <a:off x="4675662" y="4461986"/>
            <a:ext cx="6395720" cy="584775"/>
          </a:xfrm>
          <a:prstGeom prst="rightArrowCallout">
            <a:avLst>
              <a:gd name="adj1" fmla="val 44498"/>
              <a:gd name="adj2" fmla="val 41505"/>
              <a:gd name="adj3" fmla="val 25000"/>
              <a:gd name="adj4" fmla="val 92232"/>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Pay (adjusted for inflation) is flat</a:t>
            </a:r>
          </a:p>
        </p:txBody>
      </p:sp>
    </p:spTree>
    <p:extLst>
      <p:ext uri="{BB962C8B-B14F-4D97-AF65-F5344CB8AC3E}">
        <p14:creationId xmlns:p14="http://schemas.microsoft.com/office/powerpoint/2010/main" val="2648801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554350" y="337675"/>
            <a:ext cx="10515600" cy="1325700"/>
          </a:xfrm>
          <a:prstGeom prst="rect">
            <a:avLst/>
          </a:prstGeom>
          <a:noFill/>
          <a:ln>
            <a:noFill/>
          </a:ln>
        </p:spPr>
        <p:txBody>
          <a:bodyPr spcFirstLastPara="1" wrap="square" lIns="91425" tIns="45700" rIns="91425" bIns="45700" anchor="ctr" anchorCtr="0">
            <a:noAutofit/>
          </a:bodyPr>
          <a:lstStyle/>
          <a:p>
            <a:pPr lvl="0" algn="ctr"/>
            <a:r>
              <a:rPr lang="en-US" dirty="0">
                <a:latin typeface="Times New Roman"/>
                <a:ea typeface="Times New Roman"/>
                <a:cs typeface="Times New Roman"/>
                <a:sym typeface="Times New Roman"/>
              </a:rPr>
              <a:t>Original Title for This Course</a:t>
            </a:r>
            <a:endParaRPr sz="4400" b="0" i="0" u="none" strike="noStrike" cap="none" dirty="0">
              <a:solidFill>
                <a:schemeClr val="dk1"/>
              </a:solidFill>
              <a:latin typeface="Times New Roman"/>
              <a:ea typeface="Times New Roman"/>
              <a:cs typeface="Times New Roman"/>
              <a:sym typeface="Times New Roman"/>
            </a:endParaRPr>
          </a:p>
        </p:txBody>
      </p:sp>
      <p:sp>
        <p:nvSpPr>
          <p:cNvPr id="99" name="Shape 99"/>
          <p:cNvSpPr txBox="1">
            <a:spLocks noGrp="1"/>
          </p:cNvSpPr>
          <p:nvPr>
            <p:ph type="body" idx="1"/>
          </p:nvPr>
        </p:nvSpPr>
        <p:spPr>
          <a:xfrm>
            <a:off x="554350" y="2563318"/>
            <a:ext cx="10515600" cy="801975"/>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n-US" sz="4400" dirty="0">
                <a:latin typeface="Times New Roman"/>
                <a:ea typeface="Times New Roman"/>
                <a:cs typeface="Times New Roman"/>
                <a:sym typeface="Times New Roman"/>
              </a:rPr>
              <a:t>17-Year-Olds, Nudity, and Oil</a:t>
            </a:r>
            <a:r>
              <a:rPr lang="en-US" sz="4400" dirty="0" smtClean="0">
                <a:latin typeface="Times New Roman"/>
                <a:ea typeface="Times New Roman"/>
                <a:cs typeface="Times New Roman"/>
                <a:sym typeface="Times New Roman"/>
              </a:rPr>
              <a:t>:</a:t>
            </a:r>
          </a:p>
        </p:txBody>
      </p:sp>
      <p:sp>
        <p:nvSpPr>
          <p:cNvPr id="2" name="Rectangle 1"/>
          <p:cNvSpPr/>
          <p:nvPr/>
        </p:nvSpPr>
        <p:spPr>
          <a:xfrm>
            <a:off x="2131494" y="3539154"/>
            <a:ext cx="7361311" cy="769441"/>
          </a:xfrm>
          <a:prstGeom prst="rect">
            <a:avLst/>
          </a:prstGeom>
        </p:spPr>
        <p:txBody>
          <a:bodyPr wrap="none">
            <a:spAutoFit/>
          </a:bodyPr>
          <a:lstStyle/>
          <a:p>
            <a:r>
              <a:rPr lang="en-US" sz="4400" dirty="0">
                <a:latin typeface="Times New Roman" panose="02020603050405020304" pitchFamily="18" charset="0"/>
                <a:cs typeface="Times New Roman" panose="02020603050405020304" pitchFamily="18" charset="0"/>
              </a:rPr>
              <a:t>What could possibly go wrong?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fill="hold"/>
                                        <p:tgtEl>
                                          <p:spTgt spid="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p>
        </p:txBody>
      </p:sp>
      <p:sp>
        <p:nvSpPr>
          <p:cNvPr id="8" name="TextBox 7"/>
          <p:cNvSpPr txBox="1"/>
          <p:nvPr/>
        </p:nvSpPr>
        <p:spPr>
          <a:xfrm>
            <a:off x="838200" y="1840706"/>
            <a:ext cx="10515600" cy="1077218"/>
          </a:xfrm>
          <a:prstGeom prst="rightArrowCallout">
            <a:avLst>
              <a:gd name="adj1" fmla="val 44498"/>
              <a:gd name="adj2" fmla="val 41505"/>
              <a:gd name="adj3" fmla="val 25000"/>
              <a:gd name="adj4" fmla="val 92232"/>
            </a:avLst>
          </a:prstGeom>
          <a:solidFill>
            <a:sysClr val="window" lastClr="FFFFFF"/>
          </a:solidFill>
        </p:spPr>
        <p:txBody>
          <a:bodyPr wrap="square" rtlCol="0">
            <a:spAutoFit/>
          </a:bodyPr>
          <a:lstStyle/>
          <a:p>
            <a:pPr lvl="0">
              <a:buClrTx/>
            </a:pPr>
            <a:r>
              <a:rPr lang="en-US" sz="3200" kern="1200" dirty="0">
                <a:solidFill>
                  <a:prstClr val="black"/>
                </a:solidFill>
                <a:latin typeface="Times New Roman" panose="02020603050405020304" pitchFamily="18" charset="0"/>
                <a:ea typeface="+mn-ea"/>
                <a:cs typeface="Times New Roman" panose="02020603050405020304" pitchFamily="18" charset="0"/>
              </a:rPr>
              <a:t>The economics </a:t>
            </a:r>
            <a:r>
              <a:rPr lang="en-US" sz="3200" kern="1200" dirty="0" smtClean="0">
                <a:solidFill>
                  <a:prstClr val="black"/>
                </a:solidFill>
                <a:latin typeface="Times New Roman" panose="02020603050405020304" pitchFamily="18" charset="0"/>
                <a:ea typeface="+mn-ea"/>
                <a:cs typeface="Times New Roman" panose="02020603050405020304" pitchFamily="18" charset="0"/>
              </a:rPr>
              <a:t>do </a:t>
            </a:r>
            <a:r>
              <a:rPr lang="en-US" sz="3200" kern="1200" dirty="0">
                <a:solidFill>
                  <a:prstClr val="black"/>
                </a:solidFill>
                <a:latin typeface="Times New Roman" panose="02020603050405020304" pitchFamily="18" charset="0"/>
                <a:ea typeface="+mn-ea"/>
                <a:cs typeface="Times New Roman" panose="02020603050405020304" pitchFamily="18" charset="0"/>
              </a:rPr>
              <a:t>not support more </a:t>
            </a:r>
            <a:r>
              <a:rPr lang="en-US" sz="3200" kern="1200" dirty="0" smtClean="0">
                <a:solidFill>
                  <a:prstClr val="black"/>
                </a:solidFill>
                <a:latin typeface="Times New Roman" panose="02020603050405020304" pitchFamily="18" charset="0"/>
                <a:ea typeface="+mn-ea"/>
                <a:cs typeface="Times New Roman" panose="02020603050405020304" pitchFamily="18" charset="0"/>
              </a:rPr>
              <a:t>education or longer programs.</a:t>
            </a:r>
            <a:endParaRPr lang="en-US" sz="320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2950761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p>
        </p:txBody>
      </p:sp>
      <p:sp>
        <p:nvSpPr>
          <p:cNvPr id="4" name="TextBox 3"/>
          <p:cNvSpPr txBox="1"/>
          <p:nvPr/>
        </p:nvSpPr>
        <p:spPr>
          <a:xfrm>
            <a:off x="838200" y="1690688"/>
            <a:ext cx="1828800" cy="3984427"/>
          </a:xfrm>
          <a:prstGeom prst="downArrow">
            <a:avLst/>
          </a:prstGeom>
          <a:solidFill>
            <a:srgbClr val="FFFFFF"/>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D</a:t>
            </a:r>
          </a:p>
          <a:p>
            <a:pPr algn="ctr"/>
            <a:r>
              <a:rPr lang="en-US" sz="3200" dirty="0" smtClean="0">
                <a:latin typeface="Times New Roman" panose="02020603050405020304" pitchFamily="18" charset="0"/>
                <a:cs typeface="Times New Roman" panose="02020603050405020304" pitchFamily="18" charset="0"/>
              </a:rPr>
              <a:t>E</a:t>
            </a:r>
          </a:p>
          <a:p>
            <a:pPr algn="ctr"/>
            <a:r>
              <a:rPr lang="en-US" sz="3200" dirty="0" smtClean="0">
                <a:latin typeface="Times New Roman" panose="02020603050405020304" pitchFamily="18" charset="0"/>
                <a:cs typeface="Times New Roman" panose="02020603050405020304" pitchFamily="18" charset="0"/>
              </a:rPr>
              <a:t>P</a:t>
            </a:r>
          </a:p>
          <a:p>
            <a:pPr algn="ctr"/>
            <a:r>
              <a:rPr lang="en-US" sz="3200" dirty="0" smtClean="0">
                <a:latin typeface="Times New Roman" panose="02020603050405020304" pitchFamily="18" charset="0"/>
                <a:cs typeface="Times New Roman" panose="02020603050405020304" pitchFamily="18" charset="0"/>
              </a:rPr>
              <a:t>T</a:t>
            </a:r>
          </a:p>
          <a:p>
            <a:pPr algn="ctr"/>
            <a:r>
              <a:rPr lang="en-US" sz="3200" dirty="0" smtClean="0">
                <a:latin typeface="Times New Roman" panose="02020603050405020304" pitchFamily="18" charset="0"/>
                <a:cs typeface="Times New Roman" panose="02020603050405020304" pitchFamily="18" charset="0"/>
              </a:rPr>
              <a:t>H</a:t>
            </a:r>
          </a:p>
          <a:p>
            <a:pPr algn="ct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vs.</a:t>
            </a:r>
          </a:p>
        </p:txBody>
      </p:sp>
      <p:sp>
        <p:nvSpPr>
          <p:cNvPr id="5" name="TextBox 4"/>
          <p:cNvSpPr txBox="1"/>
          <p:nvPr/>
        </p:nvSpPr>
        <p:spPr>
          <a:xfrm>
            <a:off x="2915920" y="4642465"/>
            <a:ext cx="5791200" cy="584775"/>
          </a:xfrm>
          <a:prstGeom prst="rect">
            <a:avLst/>
          </a:prstGeom>
          <a:solidFill>
            <a:srgbClr val="FFFFFF"/>
          </a:solidFill>
        </p:spPr>
        <p:txBody>
          <a:bodyPr wrap="square" rtlCol="0">
            <a:spAutoFit/>
          </a:bodyPr>
          <a:lstStyle/>
          <a:p>
            <a:pPr>
              <a:buClrTx/>
              <a:buFontTx/>
              <a:buNone/>
            </a:pPr>
            <a:r>
              <a:rPr lang="en-US" sz="3200" kern="1200" dirty="0" smtClean="0">
                <a:solidFill>
                  <a:prstClr val="black"/>
                </a:solidFill>
                <a:latin typeface="Times New Roman" panose="02020603050405020304" pitchFamily="18" charset="0"/>
                <a:ea typeface="+mn-ea"/>
                <a:cs typeface="Times New Roman" panose="02020603050405020304" pitchFamily="18" charset="0"/>
              </a:rPr>
              <a:t>B      r      e      a      d      t      h</a:t>
            </a:r>
            <a:endParaRPr lang="en-US" sz="32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4572000" y="2335579"/>
            <a:ext cx="3048000" cy="584775"/>
          </a:xfrm>
          <a:prstGeom prst="rect">
            <a:avLst/>
          </a:prstGeom>
          <a:solidFill>
            <a:srgbClr val="FFFFFF"/>
          </a:solidFill>
        </p:spPr>
        <p:txBody>
          <a:bodyPr wrap="square" rtlCol="0">
            <a:spAutoFit/>
          </a:bodyPr>
          <a:lstStyle/>
          <a:p>
            <a:pPr>
              <a:buClrTx/>
              <a:buFontTx/>
              <a:buNone/>
            </a:pPr>
            <a:r>
              <a:rPr lang="en-US" sz="3200" kern="1200" dirty="0" smtClean="0">
                <a:solidFill>
                  <a:prstClr val="black"/>
                </a:solidFill>
                <a:latin typeface="Times New Roman" panose="02020603050405020304" pitchFamily="18" charset="0"/>
                <a:ea typeface="+mn-ea"/>
                <a:cs typeface="Times New Roman" panose="02020603050405020304" pitchFamily="18" charset="0"/>
              </a:rPr>
              <a:t>700 Hours</a:t>
            </a:r>
            <a:endParaRPr lang="en-US" sz="3200"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0812305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p>
        </p:txBody>
      </p:sp>
      <p:sp>
        <p:nvSpPr>
          <p:cNvPr id="7" name="TextBox 6"/>
          <p:cNvSpPr txBox="1"/>
          <p:nvPr/>
        </p:nvSpPr>
        <p:spPr>
          <a:xfrm rot="19487201">
            <a:off x="670305" y="2749713"/>
            <a:ext cx="367774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Massage is a skill,</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rot="2613677">
            <a:off x="3661646" y="2969738"/>
            <a:ext cx="3839015" cy="584775"/>
          </a:xfrm>
          <a:prstGeom prst="rect">
            <a:avLst/>
          </a:prstGeom>
          <a:noFill/>
        </p:spPr>
        <p:txBody>
          <a:bodyPr wrap="square" rtlCol="0">
            <a:spAutoFit/>
          </a:bodyPr>
          <a:lstStyle/>
          <a:p>
            <a:pPr>
              <a:buClrTx/>
              <a:buFontTx/>
              <a:buNone/>
            </a:pPr>
            <a:r>
              <a:rPr lang="en-US" sz="3200" kern="1200" dirty="0">
                <a:solidFill>
                  <a:prstClr val="black"/>
                </a:solidFill>
                <a:latin typeface="Times New Roman" panose="02020603050405020304" pitchFamily="18" charset="0"/>
                <a:ea typeface="+mn-ea"/>
                <a:cs typeface="Times New Roman" panose="02020603050405020304" pitchFamily="18" charset="0"/>
              </a:rPr>
              <a:t>b</a:t>
            </a:r>
            <a:r>
              <a:rPr lang="en-US" sz="3200" kern="1200" dirty="0" smtClean="0">
                <a:solidFill>
                  <a:prstClr val="black"/>
                </a:solidFill>
                <a:latin typeface="Times New Roman" panose="02020603050405020304" pitchFamily="18" charset="0"/>
                <a:ea typeface="+mn-ea"/>
                <a:cs typeface="Times New Roman" panose="02020603050405020304" pitchFamily="18" charset="0"/>
              </a:rPr>
              <a:t>uilt on a foundation</a:t>
            </a:r>
            <a:endParaRPr lang="en-US" sz="32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858161" y="4393515"/>
            <a:ext cx="3834704" cy="584775"/>
          </a:xfrm>
          <a:prstGeom prst="rect">
            <a:avLst/>
          </a:prstGeom>
        </p:spPr>
        <p:txBody>
          <a:bodyPr wrap="none">
            <a:spAutoFit/>
          </a:bodyPr>
          <a:lstStyle/>
          <a:p>
            <a:pPr lvl="0">
              <a:buClrTx/>
            </a:pPr>
            <a:r>
              <a:rPr lang="en-US" sz="3200" kern="1200" dirty="0">
                <a:solidFill>
                  <a:prstClr val="black"/>
                </a:solidFill>
                <a:latin typeface="Times New Roman" panose="02020603050405020304" pitchFamily="18" charset="0"/>
                <a:ea typeface="+mn-ea"/>
                <a:cs typeface="Times New Roman" panose="02020603050405020304" pitchFamily="18" charset="0"/>
              </a:rPr>
              <a:t>of basics and practice.</a:t>
            </a:r>
          </a:p>
        </p:txBody>
      </p:sp>
    </p:spTree>
    <p:extLst>
      <p:ext uri="{BB962C8B-B14F-4D97-AF65-F5344CB8AC3E}">
        <p14:creationId xmlns:p14="http://schemas.microsoft.com/office/powerpoint/2010/main" val="2120134801"/>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p>
        </p:txBody>
      </p:sp>
      <p:sp>
        <p:nvSpPr>
          <p:cNvPr id="3" name="Rectangle 2"/>
          <p:cNvSpPr/>
          <p:nvPr/>
        </p:nvSpPr>
        <p:spPr>
          <a:xfrm>
            <a:off x="838200" y="1690688"/>
            <a:ext cx="10723880"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Attendance, Attitude, and </a:t>
            </a:r>
            <a:r>
              <a:rPr lang="en-US" sz="3200" dirty="0" smtClean="0">
                <a:latin typeface="Times New Roman" panose="02020603050405020304" pitchFamily="18" charset="0"/>
                <a:cs typeface="Times New Roman" panose="02020603050405020304" pitchFamily="18" charset="0"/>
              </a:rPr>
              <a:t>Anatomy</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Gratitude everyday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Anatomy everyday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Massage everyday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Three clinics per program</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Focus on deep </a:t>
            </a:r>
            <a:r>
              <a:rPr lang="en-US" sz="3200" dirty="0" smtClean="0">
                <a:latin typeface="Times New Roman" panose="02020603050405020304" pitchFamily="18" charset="0"/>
                <a:cs typeface="Times New Roman" panose="02020603050405020304" pitchFamily="18" charset="0"/>
              </a:rPr>
              <a:t>tissue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329494"/>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Curriculum</a:t>
            </a:r>
          </a:p>
        </p:txBody>
      </p:sp>
      <p:sp>
        <p:nvSpPr>
          <p:cNvPr id="3" name="Rectangle 2"/>
          <p:cNvSpPr/>
          <p:nvPr/>
        </p:nvSpPr>
        <p:spPr>
          <a:xfrm>
            <a:off x="838200" y="1690688"/>
            <a:ext cx="10723880" cy="3539430"/>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Train: Attendance</a:t>
            </a:r>
            <a:r>
              <a:rPr lang="en-US" sz="3200" dirty="0">
                <a:latin typeface="Times New Roman" panose="02020603050405020304" pitchFamily="18" charset="0"/>
                <a:cs typeface="Times New Roman" panose="02020603050405020304" pitchFamily="18" charset="0"/>
              </a:rPr>
              <a:t>, Attitude, and </a:t>
            </a:r>
            <a:r>
              <a:rPr lang="en-US" sz="3200" dirty="0" smtClean="0">
                <a:latin typeface="Times New Roman" panose="02020603050405020304" pitchFamily="18" charset="0"/>
                <a:cs typeface="Times New Roman" panose="02020603050405020304" pitchFamily="18" charset="0"/>
              </a:rPr>
              <a:t>Anatomy</a:t>
            </a: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Gratitude everyday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Anatomy everyday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Massage everyday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Three clinics per program</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Focus on deep </a:t>
            </a:r>
            <a:r>
              <a:rPr lang="en-US" sz="3200" dirty="0" smtClean="0">
                <a:latin typeface="Times New Roman" panose="02020603050405020304" pitchFamily="18" charset="0"/>
                <a:cs typeface="Times New Roman" panose="02020603050405020304" pitchFamily="18" charset="0"/>
              </a:rPr>
              <a:t>tissue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384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Shape 30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dirty="0" smtClean="0">
                <a:latin typeface="Times New Roman"/>
                <a:ea typeface="Times New Roman"/>
                <a:cs typeface="Times New Roman"/>
                <a:sym typeface="Times New Roman"/>
              </a:rPr>
              <a:t>What did you learn today?</a:t>
            </a:r>
            <a:endParaRPr dirty="0">
              <a:latin typeface="Times New Roman"/>
              <a:ea typeface="Times New Roman"/>
              <a:cs typeface="Times New Roman"/>
              <a:sym typeface="Times New Roman"/>
            </a:endParaRPr>
          </a:p>
        </p:txBody>
      </p:sp>
      <p:sp>
        <p:nvSpPr>
          <p:cNvPr id="2" name="Rectangle 1"/>
          <p:cNvSpPr/>
          <p:nvPr/>
        </p:nvSpPr>
        <p:spPr>
          <a:xfrm>
            <a:off x="838200" y="4697512"/>
            <a:ext cx="6287299" cy="584775"/>
          </a:xfrm>
          <a:prstGeom prst="rect">
            <a:avLst/>
          </a:prstGeom>
        </p:spPr>
        <p:txBody>
          <a:bodyPr wrap="none">
            <a:spAutoFit/>
          </a:bodyPr>
          <a:lstStyle/>
          <a:p>
            <a:r>
              <a:rPr lang="en-US" sz="3200" smtClean="0"/>
              <a:t>Students </a:t>
            </a:r>
            <a:r>
              <a:rPr lang="en-US" sz="3200" dirty="0"/>
              <a:t>have to choose to learn.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ctrTitle"/>
          </p:nvPr>
        </p:nvSpPr>
        <p:spPr>
          <a:xfrm>
            <a:off x="1599150" y="1155525"/>
            <a:ext cx="9144000" cy="38988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sz="4400" dirty="0">
                <a:latin typeface="Times New Roman"/>
                <a:ea typeface="Times New Roman"/>
                <a:cs typeface="Times New Roman"/>
                <a:sym typeface="Times New Roman"/>
              </a:rPr>
              <a:t>Thank you for participating! </a:t>
            </a:r>
            <a:endParaRPr sz="4400" dirty="0">
              <a:latin typeface="Times New Roman"/>
              <a:ea typeface="Times New Roman"/>
              <a:cs typeface="Times New Roman"/>
              <a:sym typeface="Times New Roman"/>
            </a:endParaRPr>
          </a:p>
          <a:p>
            <a:pPr marL="0" lvl="0" indent="0">
              <a:spcBef>
                <a:spcPts val="0"/>
              </a:spcBef>
              <a:spcAft>
                <a:spcPts val="0"/>
              </a:spcAft>
              <a:buNone/>
            </a:pPr>
            <a:r>
              <a:rPr lang="en-US" sz="4400" dirty="0" smtClean="0">
                <a:latin typeface="Times New Roman"/>
                <a:ea typeface="Times New Roman"/>
                <a:cs typeface="Times New Roman"/>
                <a:sym typeface="Times New Roman"/>
              </a:rPr>
              <a:t/>
            </a:r>
            <a:br>
              <a:rPr lang="en-US" sz="4400" dirty="0" smtClean="0">
                <a:latin typeface="Times New Roman"/>
                <a:ea typeface="Times New Roman"/>
                <a:cs typeface="Times New Roman"/>
                <a:sym typeface="Times New Roman"/>
              </a:rPr>
            </a:br>
            <a:r>
              <a:rPr lang="en-US" sz="4400" dirty="0" smtClean="0">
                <a:latin typeface="Times New Roman"/>
                <a:ea typeface="Times New Roman"/>
                <a:cs typeface="Times New Roman"/>
                <a:sym typeface="Times New Roman"/>
              </a:rPr>
              <a:t>Questions</a:t>
            </a:r>
            <a:r>
              <a:rPr lang="en-US" sz="4400" dirty="0">
                <a:latin typeface="Times New Roman"/>
                <a:ea typeface="Times New Roman"/>
                <a:cs typeface="Times New Roman"/>
                <a:sym typeface="Times New Roman"/>
              </a:rPr>
              <a:t>: </a:t>
            </a:r>
            <a:r>
              <a:rPr lang="en-US" sz="4800" dirty="0" smtClean="0">
                <a:latin typeface="Times New Roman"/>
                <a:ea typeface="Times New Roman"/>
                <a:cs typeface="Times New Roman"/>
                <a:sym typeface="Times New Roman"/>
              </a:rPr>
              <a:t/>
            </a:r>
            <a:br>
              <a:rPr lang="en-US" sz="4800" dirty="0" smtClean="0">
                <a:latin typeface="Times New Roman"/>
                <a:ea typeface="Times New Roman"/>
                <a:cs typeface="Times New Roman"/>
                <a:sym typeface="Times New Roman"/>
              </a:rPr>
            </a:br>
            <a:r>
              <a:rPr lang="en-US" sz="4800" dirty="0">
                <a:latin typeface="Times New Roman"/>
                <a:ea typeface="Times New Roman"/>
                <a:cs typeface="Times New Roman"/>
                <a:sym typeface="Times New Roman"/>
              </a:rPr>
              <a:t/>
            </a:r>
            <a:br>
              <a:rPr lang="en-US" sz="4800" dirty="0">
                <a:latin typeface="Times New Roman"/>
                <a:ea typeface="Times New Roman"/>
                <a:cs typeface="Times New Roman"/>
                <a:sym typeface="Times New Roman"/>
              </a:rPr>
            </a:br>
            <a:endParaRPr sz="4800" dirty="0">
              <a:latin typeface="Times New Roman"/>
              <a:ea typeface="Times New Roman"/>
              <a:cs typeface="Times New Roman"/>
              <a:sym typeface="Times New Roman"/>
            </a:endParaRPr>
          </a:p>
          <a:p>
            <a:pPr marL="0" lvl="0" indent="0">
              <a:spcBef>
                <a:spcPts val="0"/>
              </a:spcBef>
              <a:spcAft>
                <a:spcPts val="0"/>
              </a:spcAft>
              <a:buNone/>
            </a:pPr>
            <a:r>
              <a:rPr lang="en-US" sz="3200" dirty="0" smtClean="0">
                <a:latin typeface="Times New Roman"/>
                <a:ea typeface="Times New Roman"/>
                <a:cs typeface="Times New Roman"/>
                <a:sym typeface="Times New Roman"/>
              </a:rPr>
              <a:t>Michael Tapscott</a:t>
            </a:r>
            <a:endParaRPr sz="3200" dirty="0">
              <a:latin typeface="Times New Roman"/>
              <a:ea typeface="Times New Roman"/>
              <a:cs typeface="Times New Roman"/>
              <a:sym typeface="Times New Roman"/>
            </a:endParaRPr>
          </a:p>
          <a:p>
            <a:pPr marL="0" lvl="0" indent="0">
              <a:spcBef>
                <a:spcPts val="0"/>
              </a:spcBef>
              <a:spcAft>
                <a:spcPts val="0"/>
              </a:spcAft>
              <a:buNone/>
            </a:pPr>
            <a:r>
              <a:rPr lang="en-US" sz="3200" u="sng" dirty="0">
                <a:solidFill>
                  <a:schemeClr val="hlink"/>
                </a:solidFill>
                <a:latin typeface="Times New Roman"/>
                <a:ea typeface="Times New Roman"/>
                <a:cs typeface="Times New Roman"/>
                <a:sym typeface="Times New Roman"/>
              </a:rPr>
              <a:t>m</a:t>
            </a:r>
            <a:r>
              <a:rPr lang="en-US" sz="3200" u="sng" dirty="0" smtClean="0">
                <a:solidFill>
                  <a:schemeClr val="hlink"/>
                </a:solidFill>
                <a:latin typeface="Times New Roman"/>
                <a:ea typeface="Times New Roman"/>
                <a:cs typeface="Times New Roman"/>
                <a:sym typeface="Times New Roman"/>
              </a:rPr>
              <a:t>ichael.Tapscott@gatewaycc.edu</a:t>
            </a:r>
            <a:r>
              <a:rPr lang="en-US" sz="3200" dirty="0" smtClean="0"/>
              <a:t> </a:t>
            </a:r>
            <a:endParaRPr sz="3200" dirty="0"/>
          </a:p>
        </p:txBody>
      </p:sp>
      <p:pic>
        <p:nvPicPr>
          <p:cNvPr id="2" name="Picture 1"/>
          <p:cNvPicPr>
            <a:picLocks noChangeAspect="1"/>
          </p:cNvPicPr>
          <p:nvPr/>
        </p:nvPicPr>
        <p:blipFill>
          <a:blip r:embed="rId3"/>
          <a:stretch>
            <a:fillRect/>
          </a:stretch>
        </p:blipFill>
        <p:spPr>
          <a:xfrm>
            <a:off x="9256979" y="4226560"/>
            <a:ext cx="1867857" cy="124523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ctrTitle"/>
          </p:nvPr>
        </p:nvSpPr>
        <p:spPr>
          <a:xfrm>
            <a:off x="1599150" y="1155525"/>
            <a:ext cx="9144000" cy="937435"/>
          </a:xfrm>
          <a:prstGeom prst="rect">
            <a:avLst/>
          </a:prstGeom>
        </p:spPr>
        <p:txBody>
          <a:bodyPr spcFirstLastPara="1" wrap="square" lIns="91425" tIns="45700" rIns="91425" bIns="45700" anchor="b" anchorCtr="0">
            <a:noAutofit/>
          </a:bodyPr>
          <a:lstStyle/>
          <a:p>
            <a:pPr marL="0" lvl="0" indent="0" algn="l">
              <a:spcBef>
                <a:spcPts val="0"/>
              </a:spcBef>
              <a:spcAft>
                <a:spcPts val="0"/>
              </a:spcAft>
              <a:buNone/>
            </a:pPr>
            <a:r>
              <a:rPr lang="en-US" sz="4800" dirty="0" smtClean="0">
                <a:latin typeface="Times New Roman"/>
                <a:ea typeface="Times New Roman"/>
                <a:cs typeface="Times New Roman"/>
                <a:sym typeface="Times New Roman"/>
              </a:rPr>
              <a:t/>
            </a:r>
            <a:br>
              <a:rPr lang="en-US" sz="4800" dirty="0" smtClean="0">
                <a:latin typeface="Times New Roman"/>
                <a:ea typeface="Times New Roman"/>
                <a:cs typeface="Times New Roman"/>
                <a:sym typeface="Times New Roman"/>
              </a:rPr>
            </a:br>
            <a:endParaRPr sz="3200" dirty="0"/>
          </a:p>
        </p:txBody>
      </p:sp>
      <p:sp>
        <p:nvSpPr>
          <p:cNvPr id="3" name="Rectangle 2"/>
          <p:cNvSpPr/>
          <p:nvPr/>
        </p:nvSpPr>
        <p:spPr>
          <a:xfrm>
            <a:off x="780798" y="770804"/>
            <a:ext cx="4414991"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Rate My Professor</a:t>
            </a:r>
            <a:endParaRPr kumimoji="0" lang="en-US" sz="4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80798" y="1600280"/>
            <a:ext cx="10659362" cy="3693319"/>
          </a:xfrm>
          <a:prstGeom prst="rect">
            <a:avLst/>
          </a:prstGeom>
        </p:spPr>
        <p:txBody>
          <a:bodyPr wrap="square">
            <a:spAutoFit/>
          </a:bodyPr>
          <a:lstStyle/>
          <a:p>
            <a:r>
              <a:rPr lang="en-US" sz="1800" dirty="0"/>
              <a:t>Best Teacher ever ! Changed my life &amp; helped me with problems! He was like another father to me. </a:t>
            </a:r>
          </a:p>
          <a:p>
            <a:endParaRPr lang="en-US" sz="1800" dirty="0"/>
          </a:p>
          <a:p>
            <a:r>
              <a:rPr lang="en-US" sz="1800" dirty="0"/>
              <a:t>Taking this class was one of the best decisions of my life. The Class, especially the teacher, made it interesting, fun and it was a major growing experience overall.</a:t>
            </a:r>
          </a:p>
          <a:p>
            <a:endParaRPr lang="en-US" sz="1800" dirty="0"/>
          </a:p>
          <a:p>
            <a:r>
              <a:rPr lang="en-US" sz="1800" dirty="0"/>
              <a:t>Such an amazing teacher and mentor. He gives excellent feedback and critique while encouraging you to utilize your own form of massage. He is knowledgeable and reliable. If you have any concerns he encourages sending him an email and he will help how he can. </a:t>
            </a:r>
          </a:p>
          <a:p>
            <a:endParaRPr lang="en-US" sz="1800" dirty="0"/>
          </a:p>
          <a:p>
            <a:r>
              <a:rPr lang="en-US" sz="1800" dirty="0"/>
              <a:t>Tapscott was the most amazing teacher ever and his class was so professional and fun at the same time. Everything we did related directly to class and I've never been in a better learning environment. He made this class the best and ultimately, I would recommend him and his class to every single person. </a:t>
            </a:r>
          </a:p>
        </p:txBody>
      </p:sp>
    </p:spTree>
    <p:extLst>
      <p:ext uri="{BB962C8B-B14F-4D97-AF65-F5344CB8AC3E}">
        <p14:creationId xmlns:p14="http://schemas.microsoft.com/office/powerpoint/2010/main" val="1831852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ctrTitle"/>
          </p:nvPr>
        </p:nvSpPr>
        <p:spPr>
          <a:xfrm>
            <a:off x="1599150" y="1155525"/>
            <a:ext cx="9144000" cy="937435"/>
          </a:xfrm>
          <a:prstGeom prst="rect">
            <a:avLst/>
          </a:prstGeom>
        </p:spPr>
        <p:txBody>
          <a:bodyPr spcFirstLastPara="1" wrap="square" lIns="91425" tIns="45700" rIns="91425" bIns="45700" anchor="b" anchorCtr="0">
            <a:noAutofit/>
          </a:bodyPr>
          <a:lstStyle/>
          <a:p>
            <a:pPr marL="0" lvl="0" indent="0" algn="l">
              <a:spcBef>
                <a:spcPts val="0"/>
              </a:spcBef>
              <a:spcAft>
                <a:spcPts val="0"/>
              </a:spcAft>
              <a:buNone/>
            </a:pPr>
            <a:r>
              <a:rPr lang="en-US" sz="4800" dirty="0" smtClean="0">
                <a:latin typeface="Times New Roman"/>
                <a:ea typeface="Times New Roman"/>
                <a:cs typeface="Times New Roman"/>
                <a:sym typeface="Times New Roman"/>
              </a:rPr>
              <a:t/>
            </a:r>
            <a:br>
              <a:rPr lang="en-US" sz="4800" dirty="0" smtClean="0">
                <a:latin typeface="Times New Roman"/>
                <a:ea typeface="Times New Roman"/>
                <a:cs typeface="Times New Roman"/>
                <a:sym typeface="Times New Roman"/>
              </a:rPr>
            </a:br>
            <a:endParaRPr sz="3200" dirty="0"/>
          </a:p>
        </p:txBody>
      </p:sp>
      <p:sp>
        <p:nvSpPr>
          <p:cNvPr id="3" name="Rectangle 2"/>
          <p:cNvSpPr/>
          <p:nvPr/>
        </p:nvSpPr>
        <p:spPr>
          <a:xfrm>
            <a:off x="780798" y="770804"/>
            <a:ext cx="1224631" cy="769441"/>
          </a:xfrm>
          <a:prstGeom prst="rect">
            <a:avLst/>
          </a:prstGeom>
        </p:spPr>
        <p:txBody>
          <a:bodyPr wrap="none">
            <a:spAutoFit/>
          </a:bodyPr>
          <a:lstStyle/>
          <a:p>
            <a:pPr lvl="0">
              <a:buClrTx/>
            </a:pPr>
            <a:r>
              <a:rPr lang="en-US" sz="4400" kern="1200" dirty="0">
                <a:solidFill>
                  <a:prstClr val="black"/>
                </a:solidFill>
                <a:latin typeface="Times New Roman" panose="02020603050405020304" pitchFamily="18" charset="0"/>
                <a:ea typeface="+mj-ea"/>
                <a:cs typeface="Times New Roman" panose="02020603050405020304" pitchFamily="18" charset="0"/>
              </a:rPr>
              <a:t>Yelp</a:t>
            </a:r>
            <a:endParaRPr kumimoji="0" lang="en-US" sz="4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80798" y="1600280"/>
            <a:ext cx="10659362" cy="3693319"/>
          </a:xfrm>
          <a:prstGeom prst="rect">
            <a:avLst/>
          </a:prstGeom>
        </p:spPr>
        <p:txBody>
          <a:bodyPr wrap="square">
            <a:spAutoFit/>
          </a:bodyPr>
          <a:lstStyle/>
          <a:p>
            <a:r>
              <a:rPr lang="en-US" sz="1800" dirty="0"/>
              <a:t>I had the honor and privilege of being enrolled in the Massage Therapy program through West </a:t>
            </a:r>
            <a:r>
              <a:rPr lang="en-US" sz="1800" dirty="0" err="1"/>
              <a:t>Mec</a:t>
            </a:r>
            <a:r>
              <a:rPr lang="en-US" sz="1800" dirty="0"/>
              <a:t>. Our instructor, Michael Tapscott made everyday an absolute BLAST! The way he cares for his students and takes the time to help us with any situation, whether it's at school or in our personal lives is truly inspirational. He's a big advocate on creating a positive environment for his students, and not allowing drama to be a factor in his classroom. The ENTIRE class became one big family and we all got along with each other. I feel incredibly blessed to have been a part of the West </a:t>
            </a:r>
            <a:r>
              <a:rPr lang="en-US" sz="1800" dirty="0" err="1"/>
              <a:t>Mec</a:t>
            </a:r>
            <a:r>
              <a:rPr lang="en-US" sz="1800" dirty="0"/>
              <a:t> Massage Therapy program, and I'm going to miss every second of it dearly. </a:t>
            </a:r>
          </a:p>
          <a:p>
            <a:endParaRPr lang="en-US" sz="1800" dirty="0"/>
          </a:p>
          <a:p>
            <a:r>
              <a:rPr lang="en-US" sz="1800" dirty="0"/>
              <a:t>My instructor was Michael Tapscott. He was the instructor for the Massage Therapy program at the Deer Valley campus. I absolutely loved everything about the program and the instructor. We learned a ton about anatomy, physiology, massage and so much more. He is extremely kind and sees the good in everyone! You will learn things in this course that you won't learn anywhere else! I strongly recommend the program and Michael Tapscott as an instructor. </a:t>
            </a:r>
          </a:p>
        </p:txBody>
      </p:sp>
    </p:spTree>
    <p:extLst>
      <p:ext uri="{BB962C8B-B14F-4D97-AF65-F5344CB8AC3E}">
        <p14:creationId xmlns:p14="http://schemas.microsoft.com/office/powerpoint/2010/main" val="1847452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5" name="Picture 4"/>
          <p:cNvPicPr>
            <a:picLocks noChangeAspect="1"/>
          </p:cNvPicPr>
          <p:nvPr/>
        </p:nvPicPr>
        <p:blipFill rotWithShape="1">
          <a:blip r:embed="rId3"/>
          <a:srcRect l="10813" t="12090" r="6592" b="38377"/>
          <a:stretch/>
        </p:blipFill>
        <p:spPr>
          <a:xfrm>
            <a:off x="1419726" y="1596190"/>
            <a:ext cx="9323424" cy="3854111"/>
          </a:xfrm>
          <a:prstGeom prst="rect">
            <a:avLst/>
          </a:prstGeom>
        </p:spPr>
      </p:pic>
      <p:sp>
        <p:nvSpPr>
          <p:cNvPr id="316" name="Shape 316"/>
          <p:cNvSpPr txBox="1">
            <a:spLocks noGrp="1"/>
          </p:cNvSpPr>
          <p:nvPr>
            <p:ph type="ctrTitle"/>
          </p:nvPr>
        </p:nvSpPr>
        <p:spPr>
          <a:xfrm>
            <a:off x="1599150" y="1155525"/>
            <a:ext cx="9144000" cy="937435"/>
          </a:xfrm>
          <a:prstGeom prst="rect">
            <a:avLst/>
          </a:prstGeom>
        </p:spPr>
        <p:txBody>
          <a:bodyPr spcFirstLastPara="1" wrap="square" lIns="91425" tIns="45700" rIns="91425" bIns="45700" anchor="b" anchorCtr="0">
            <a:noAutofit/>
          </a:bodyPr>
          <a:lstStyle/>
          <a:p>
            <a:pPr marL="0" lvl="0" indent="0" algn="l">
              <a:spcBef>
                <a:spcPts val="0"/>
              </a:spcBef>
              <a:spcAft>
                <a:spcPts val="0"/>
              </a:spcAft>
              <a:buNone/>
            </a:pPr>
            <a:r>
              <a:rPr lang="en-US" sz="4800" dirty="0" smtClean="0">
                <a:latin typeface="Times New Roman"/>
                <a:ea typeface="Times New Roman"/>
                <a:cs typeface="Times New Roman"/>
                <a:sym typeface="Times New Roman"/>
              </a:rPr>
              <a:t/>
            </a:r>
            <a:br>
              <a:rPr lang="en-US" sz="4800" dirty="0" smtClean="0">
                <a:latin typeface="Times New Roman"/>
                <a:ea typeface="Times New Roman"/>
                <a:cs typeface="Times New Roman"/>
                <a:sym typeface="Times New Roman"/>
              </a:rPr>
            </a:br>
            <a:endParaRPr sz="3200" dirty="0"/>
          </a:p>
        </p:txBody>
      </p:sp>
      <p:sp>
        <p:nvSpPr>
          <p:cNvPr id="3" name="Rectangle 2"/>
          <p:cNvSpPr/>
          <p:nvPr/>
        </p:nvSpPr>
        <p:spPr>
          <a:xfrm>
            <a:off x="780798" y="770804"/>
            <a:ext cx="6312626" cy="769441"/>
          </a:xfrm>
          <a:prstGeom prst="rect">
            <a:avLst/>
          </a:prstGeom>
        </p:spPr>
        <p:txBody>
          <a:bodyPr wrap="none">
            <a:spAutoFit/>
          </a:bodyPr>
          <a:lstStyle/>
          <a:p>
            <a:pPr lvl="0">
              <a:buClrTx/>
            </a:pPr>
            <a:r>
              <a:rPr lang="en-US" sz="4400" kern="1200" dirty="0">
                <a:solidFill>
                  <a:prstClr val="black"/>
                </a:solidFill>
                <a:latin typeface="Times New Roman" panose="02020603050405020304" pitchFamily="18" charset="0"/>
                <a:ea typeface="+mj-ea"/>
                <a:cs typeface="Times New Roman" panose="02020603050405020304" pitchFamily="18" charset="0"/>
              </a:rPr>
              <a:t>West-</a:t>
            </a:r>
            <a:r>
              <a:rPr lang="en-US" sz="4400" kern="1200" dirty="0" err="1">
                <a:solidFill>
                  <a:prstClr val="black"/>
                </a:solidFill>
                <a:latin typeface="Times New Roman" panose="02020603050405020304" pitchFamily="18" charset="0"/>
                <a:ea typeface="+mj-ea"/>
                <a:cs typeface="Times New Roman" panose="02020603050405020304" pitchFamily="18" charset="0"/>
              </a:rPr>
              <a:t>Mec</a:t>
            </a:r>
            <a:r>
              <a:rPr lang="en-US" sz="4400" kern="1200" dirty="0">
                <a:solidFill>
                  <a:prstClr val="black"/>
                </a:solidFill>
                <a:latin typeface="Times New Roman" panose="02020603050405020304" pitchFamily="18" charset="0"/>
                <a:ea typeface="+mj-ea"/>
                <a:cs typeface="Times New Roman" panose="02020603050405020304" pitchFamily="18" charset="0"/>
              </a:rPr>
              <a:t> Student Surveys</a:t>
            </a:r>
            <a:endParaRPr kumimoji="0" lang="en-US" sz="4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88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950925" y="421500"/>
            <a:ext cx="10515600" cy="1325700"/>
          </a:xfrm>
          <a:prstGeom prst="rect">
            <a:avLst/>
          </a:prstGeom>
        </p:spPr>
        <p:txBody>
          <a:bodyPr spcFirstLastPara="1" wrap="square" lIns="91425" tIns="45700" rIns="91425" bIns="45700" anchor="ctr" anchorCtr="0">
            <a:noAutofit/>
          </a:bodyPr>
          <a:lstStyle/>
          <a:p>
            <a:pPr lvl="0"/>
            <a:r>
              <a:rPr lang="en-US" dirty="0">
                <a:latin typeface="Times New Roman" panose="02020603050405020304" pitchFamily="18" charset="0"/>
                <a:cs typeface="Times New Roman" panose="02020603050405020304" pitchFamily="18" charset="0"/>
              </a:rPr>
              <a:t>Identify the </a:t>
            </a:r>
            <a:r>
              <a:rPr lang="en-US" dirty="0" smtClean="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Could Go </a:t>
            </a:r>
            <a:r>
              <a:rPr lang="en-US" dirty="0" smtClean="0">
                <a:latin typeface="Times New Roman" panose="02020603050405020304" pitchFamily="18" charset="0"/>
                <a:cs typeface="Times New Roman" panose="02020603050405020304" pitchFamily="18" charset="0"/>
              </a:rPr>
              <a:t>Wrong?”</a:t>
            </a:r>
            <a:endParaRPr dirty="0">
              <a:latin typeface="Times New Roman" panose="02020603050405020304" pitchFamily="18" charset="0"/>
              <a:cs typeface="Times New Roman" panose="02020603050405020304" pitchFamily="18" charset="0"/>
            </a:endParaRPr>
          </a:p>
        </p:txBody>
      </p:sp>
      <p:sp>
        <p:nvSpPr>
          <p:cNvPr id="106" name="Shape 106"/>
          <p:cNvSpPr txBox="1">
            <a:spLocks noGrp="1"/>
          </p:cNvSpPr>
          <p:nvPr>
            <p:ph type="body" idx="1"/>
          </p:nvPr>
        </p:nvSpPr>
        <p:spPr>
          <a:xfrm>
            <a:off x="838199" y="1825625"/>
            <a:ext cx="10628325" cy="4351200"/>
          </a:xfrm>
          <a:prstGeom prst="rect">
            <a:avLst/>
          </a:prstGeom>
        </p:spPr>
        <p:txBody>
          <a:bodyPr spcFirstLastPara="1" wrap="square" lIns="91425" tIns="45700" rIns="91425" bIns="45700" anchor="t" anchorCtr="0">
            <a:noAutofit/>
          </a:bodyPr>
          <a:lstStyle/>
          <a:p>
            <a:pPr indent="-457200"/>
            <a:r>
              <a:rPr lang="en-US" sz="3200" dirty="0">
                <a:latin typeface="Times New Roman" panose="02020603050405020304" pitchFamily="18" charset="0"/>
                <a:cs typeface="Times New Roman" panose="02020603050405020304" pitchFamily="18" charset="0"/>
              </a:rPr>
              <a:t>Students </a:t>
            </a:r>
            <a:r>
              <a:rPr lang="en-US" sz="3200" dirty="0" smtClean="0">
                <a:latin typeface="Times New Roman" panose="02020603050405020304" pitchFamily="18" charset="0"/>
                <a:cs typeface="Times New Roman" panose="02020603050405020304" pitchFamily="18" charset="0"/>
              </a:rPr>
              <a:t>refuse </a:t>
            </a:r>
            <a:r>
              <a:rPr lang="en-US" sz="3200" dirty="0">
                <a:latin typeface="Times New Roman" panose="02020603050405020304" pitchFamily="18" charset="0"/>
                <a:cs typeface="Times New Roman" panose="02020603050405020304" pitchFamily="18" charset="0"/>
              </a:rPr>
              <a:t>to be worked on by </a:t>
            </a:r>
            <a:r>
              <a:rPr lang="en-US" sz="3200" dirty="0" smtClean="0">
                <a:latin typeface="Times New Roman" panose="02020603050405020304" pitchFamily="18" charset="0"/>
                <a:cs typeface="Times New Roman" panose="02020603050405020304" pitchFamily="18" charset="0"/>
              </a:rPr>
              <a:t>certain</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students</a:t>
            </a:r>
            <a:endParaRPr lang="en-US" sz="3200" dirty="0">
              <a:latin typeface="Times New Roman" panose="02020603050405020304" pitchFamily="18" charset="0"/>
              <a:cs typeface="Times New Roman" panose="02020603050405020304" pitchFamily="18" charset="0"/>
            </a:endParaRPr>
          </a:p>
          <a:p>
            <a:pPr indent="-457200"/>
            <a:r>
              <a:rPr lang="en-US" sz="3200" dirty="0">
                <a:latin typeface="Times New Roman" panose="02020603050405020304" pitchFamily="18" charset="0"/>
                <a:cs typeface="Times New Roman" panose="02020603050405020304" pitchFamily="18" charset="0"/>
              </a:rPr>
              <a:t>Parents create obstacles that make learning hard or nearly </a:t>
            </a:r>
            <a:r>
              <a:rPr lang="en-US" sz="3200" dirty="0" smtClean="0">
                <a:latin typeface="Times New Roman" panose="02020603050405020304" pitchFamily="18" charset="0"/>
                <a:cs typeface="Times New Roman" panose="02020603050405020304" pitchFamily="18" charset="0"/>
              </a:rPr>
              <a:t>impossible</a:t>
            </a:r>
            <a:endParaRPr lang="en-US" sz="3200" dirty="0">
              <a:latin typeface="Times New Roman" panose="02020603050405020304" pitchFamily="18" charset="0"/>
              <a:cs typeface="Times New Roman" panose="02020603050405020304" pitchFamily="18" charset="0"/>
            </a:endParaRPr>
          </a:p>
          <a:p>
            <a:pPr indent="-457200"/>
            <a:r>
              <a:rPr lang="en-US" sz="3200" dirty="0">
                <a:latin typeface="Times New Roman" panose="02020603050405020304" pitchFamily="18" charset="0"/>
                <a:cs typeface="Times New Roman" panose="02020603050405020304" pitchFamily="18" charset="0"/>
              </a:rPr>
              <a:t>Students touch one another </a:t>
            </a:r>
            <a:r>
              <a:rPr lang="en-US" sz="3200" dirty="0" smtClean="0">
                <a:latin typeface="Times New Roman" panose="02020603050405020304" pitchFamily="18" charset="0"/>
                <a:cs typeface="Times New Roman" panose="02020603050405020304" pitchFamily="18" charset="0"/>
              </a:rPr>
              <a:t>inappropriately</a:t>
            </a:r>
            <a:endParaRPr lang="en-US" sz="3200" dirty="0">
              <a:latin typeface="Times New Roman" panose="02020603050405020304" pitchFamily="18" charset="0"/>
              <a:cs typeface="Times New Roman" panose="02020603050405020304" pitchFamily="18" charset="0"/>
            </a:endParaRPr>
          </a:p>
          <a:p>
            <a:pPr indent="-457200"/>
            <a:r>
              <a:rPr lang="en-US" sz="3200" dirty="0">
                <a:latin typeface="Times New Roman" panose="02020603050405020304" pitchFamily="18" charset="0"/>
                <a:cs typeface="Times New Roman" panose="02020603050405020304" pitchFamily="18" charset="0"/>
              </a:rPr>
              <a:t>Students claim teacher touched them </a:t>
            </a:r>
            <a:r>
              <a:rPr lang="en-US" sz="3200" dirty="0" smtClean="0">
                <a:latin typeface="Times New Roman" panose="02020603050405020304" pitchFamily="18" charset="0"/>
                <a:cs typeface="Times New Roman" panose="02020603050405020304" pitchFamily="18" charset="0"/>
              </a:rPr>
              <a:t>inappropriately</a:t>
            </a:r>
          </a:p>
          <a:p>
            <a:pPr marL="0" indent="0" algn="ctr">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world as I know it ends!</a:t>
            </a:r>
          </a:p>
          <a:p>
            <a:pPr marL="0" lvl="0" indent="0">
              <a:spcBef>
                <a:spcPts val="1000"/>
              </a:spcBef>
              <a:spcAft>
                <a:spcPts val="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
                                            <p:txEl>
                                              <p:pRg st="1" end="1"/>
                                            </p:txEl>
                                          </p:spTgt>
                                        </p:tgtEl>
                                        <p:attrNameLst>
                                          <p:attrName>style.visibility</p:attrName>
                                        </p:attrNameLst>
                                      </p:cBhvr>
                                      <p:to>
                                        <p:strVal val="visible"/>
                                      </p:to>
                                    </p:set>
                                    <p:anim calcmode="lin" valueType="num">
                                      <p:cBhvr additive="base">
                                        <p:cTn id="13" dur="500" fill="hold"/>
                                        <p:tgtEl>
                                          <p:spTgt spid="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anim calcmode="lin" valueType="num">
                                      <p:cBhvr additive="base">
                                        <p:cTn id="19" dur="500" fill="hold"/>
                                        <p:tgtEl>
                                          <p:spTgt spid="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anim calcmode="lin" valueType="num">
                                      <p:cBhvr additive="base">
                                        <p:cTn id="25" dur="500" fill="hold"/>
                                        <p:tgtEl>
                                          <p:spTgt spid="1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6">
                                            <p:txEl>
                                              <p:pRg st="4" end="4"/>
                                            </p:txEl>
                                          </p:spTgt>
                                        </p:tgtEl>
                                        <p:attrNameLst>
                                          <p:attrName>style.visibility</p:attrName>
                                        </p:attrNameLst>
                                      </p:cBhvr>
                                      <p:to>
                                        <p:strVal val="visible"/>
                                      </p:to>
                                    </p:set>
                                    <p:anim calcmode="lin" valueType="num">
                                      <p:cBhvr additive="base">
                                        <p:cTn id="31" dur="500" fill="hold"/>
                                        <p:tgtEl>
                                          <p:spTgt spid="1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ctrTitle"/>
          </p:nvPr>
        </p:nvSpPr>
        <p:spPr>
          <a:xfrm>
            <a:off x="1599150" y="1155525"/>
            <a:ext cx="9144000" cy="937435"/>
          </a:xfrm>
          <a:prstGeom prst="rect">
            <a:avLst/>
          </a:prstGeom>
        </p:spPr>
        <p:txBody>
          <a:bodyPr spcFirstLastPara="1" wrap="square" lIns="91425" tIns="45700" rIns="91425" bIns="45700" anchor="b" anchorCtr="0">
            <a:noAutofit/>
          </a:bodyPr>
          <a:lstStyle/>
          <a:p>
            <a:pPr marL="0" lvl="0" indent="0" algn="l">
              <a:spcBef>
                <a:spcPts val="0"/>
              </a:spcBef>
              <a:spcAft>
                <a:spcPts val="0"/>
              </a:spcAft>
              <a:buNone/>
            </a:pPr>
            <a:r>
              <a:rPr lang="en-US" sz="4800" dirty="0" smtClean="0">
                <a:latin typeface="Times New Roman"/>
                <a:ea typeface="Times New Roman"/>
                <a:cs typeface="Times New Roman"/>
                <a:sym typeface="Times New Roman"/>
              </a:rPr>
              <a:t/>
            </a:r>
            <a:br>
              <a:rPr lang="en-US" sz="4800" dirty="0" smtClean="0">
                <a:latin typeface="Times New Roman"/>
                <a:ea typeface="Times New Roman"/>
                <a:cs typeface="Times New Roman"/>
                <a:sym typeface="Times New Roman"/>
              </a:rPr>
            </a:br>
            <a:endParaRPr sz="3200" dirty="0"/>
          </a:p>
        </p:txBody>
      </p:sp>
      <p:sp>
        <p:nvSpPr>
          <p:cNvPr id="3" name="Rectangle 2"/>
          <p:cNvSpPr/>
          <p:nvPr/>
        </p:nvSpPr>
        <p:spPr>
          <a:xfrm>
            <a:off x="780798" y="770804"/>
            <a:ext cx="6312626" cy="769441"/>
          </a:xfrm>
          <a:prstGeom prst="rect">
            <a:avLst/>
          </a:prstGeom>
        </p:spPr>
        <p:txBody>
          <a:bodyPr wrap="none">
            <a:spAutoFit/>
          </a:bodyPr>
          <a:lstStyle/>
          <a:p>
            <a:pPr lvl="0">
              <a:buClrTx/>
            </a:pPr>
            <a:r>
              <a:rPr lang="en-US" sz="4400" kern="1200" dirty="0">
                <a:solidFill>
                  <a:prstClr val="black"/>
                </a:solidFill>
                <a:latin typeface="Times New Roman" panose="02020603050405020304" pitchFamily="18" charset="0"/>
                <a:ea typeface="+mj-ea"/>
                <a:cs typeface="Times New Roman" panose="02020603050405020304" pitchFamily="18" charset="0"/>
              </a:rPr>
              <a:t>West-</a:t>
            </a:r>
            <a:r>
              <a:rPr lang="en-US" sz="4400" kern="1200" dirty="0" err="1">
                <a:solidFill>
                  <a:prstClr val="black"/>
                </a:solidFill>
                <a:latin typeface="Times New Roman" panose="02020603050405020304" pitchFamily="18" charset="0"/>
                <a:ea typeface="+mj-ea"/>
                <a:cs typeface="Times New Roman" panose="02020603050405020304" pitchFamily="18" charset="0"/>
              </a:rPr>
              <a:t>Mec</a:t>
            </a:r>
            <a:r>
              <a:rPr lang="en-US" sz="4400" kern="1200" dirty="0">
                <a:solidFill>
                  <a:prstClr val="black"/>
                </a:solidFill>
                <a:latin typeface="Times New Roman" panose="02020603050405020304" pitchFamily="18" charset="0"/>
                <a:ea typeface="+mj-ea"/>
                <a:cs typeface="Times New Roman" panose="02020603050405020304" pitchFamily="18" charset="0"/>
              </a:rPr>
              <a:t> Student Surveys</a:t>
            </a:r>
            <a:endParaRPr kumimoji="0" lang="en-US" sz="44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b="40005"/>
          <a:stretch/>
        </p:blipFill>
        <p:spPr>
          <a:xfrm>
            <a:off x="780798" y="1624242"/>
            <a:ext cx="4815109" cy="3585432"/>
          </a:xfrm>
          <a:prstGeom prst="rect">
            <a:avLst/>
          </a:prstGeom>
        </p:spPr>
      </p:pic>
      <p:pic>
        <p:nvPicPr>
          <p:cNvPr id="4" name="Picture 3"/>
          <p:cNvPicPr>
            <a:picLocks noChangeAspect="1"/>
          </p:cNvPicPr>
          <p:nvPr/>
        </p:nvPicPr>
        <p:blipFill rotWithShape="1">
          <a:blip r:embed="rId3"/>
          <a:srcRect t="61052"/>
          <a:stretch/>
        </p:blipFill>
        <p:spPr>
          <a:xfrm>
            <a:off x="6293131" y="1924965"/>
            <a:ext cx="5426075" cy="2622971"/>
          </a:xfrm>
          <a:prstGeom prst="rect">
            <a:avLst/>
          </a:prstGeom>
        </p:spPr>
      </p:pic>
    </p:spTree>
    <p:extLst>
      <p:ext uri="{BB962C8B-B14F-4D97-AF65-F5344CB8AC3E}">
        <p14:creationId xmlns:p14="http://schemas.microsoft.com/office/powerpoint/2010/main" val="562539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Times New Roman"/>
              <a:buNone/>
            </a:pPr>
            <a:r>
              <a:rPr lang="en-US" sz="4400" b="0" i="0" u="none" strike="noStrike" cap="none" dirty="0" smtClean="0">
                <a:solidFill>
                  <a:schemeClr val="dk1"/>
                </a:solidFill>
                <a:latin typeface="Times New Roman"/>
                <a:ea typeface="Times New Roman"/>
                <a:cs typeface="Times New Roman"/>
                <a:sym typeface="Times New Roman"/>
              </a:rPr>
              <a:t>Strategies to Mitigate</a:t>
            </a:r>
            <a:endParaRPr sz="4400" b="0" i="0" u="none" strike="noStrike" cap="none" dirty="0">
              <a:solidFill>
                <a:schemeClr val="dk1"/>
              </a:solidFill>
              <a:latin typeface="Times New Roman"/>
              <a:ea typeface="Times New Roman"/>
              <a:cs typeface="Times New Roman"/>
              <a:sym typeface="Times New Roman"/>
            </a:endParaRPr>
          </a:p>
        </p:txBody>
      </p:sp>
      <p:sp>
        <p:nvSpPr>
          <p:cNvPr id="112" name="Shape 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Times New Roman"/>
              <a:buChar char="•"/>
            </a:pPr>
            <a:r>
              <a:rPr lang="en-US" sz="3200" dirty="0" smtClean="0"/>
              <a:t>Strict rules</a:t>
            </a:r>
          </a:p>
          <a:p>
            <a:pPr marL="228600" marR="0" lvl="0" indent="-228600" algn="l" rtl="0">
              <a:lnSpc>
                <a:spcPct val="90000"/>
              </a:lnSpc>
              <a:spcBef>
                <a:spcPts val="0"/>
              </a:spcBef>
              <a:spcAft>
                <a:spcPts val="0"/>
              </a:spcAft>
              <a:buClr>
                <a:schemeClr val="dk1"/>
              </a:buClr>
              <a:buSzPts val="2800"/>
              <a:buFont typeface="Times New Roman"/>
              <a:buChar char="•"/>
            </a:pPr>
            <a:r>
              <a:rPr lang="en-US" sz="3200" dirty="0" smtClean="0"/>
              <a:t>Stricter consequences</a:t>
            </a:r>
          </a:p>
          <a:p>
            <a:pPr marL="228600" marR="0" lvl="0" indent="-228600" algn="l" rtl="0">
              <a:lnSpc>
                <a:spcPct val="90000"/>
              </a:lnSpc>
              <a:spcBef>
                <a:spcPts val="0"/>
              </a:spcBef>
              <a:spcAft>
                <a:spcPts val="0"/>
              </a:spcAft>
              <a:buClr>
                <a:schemeClr val="dk1"/>
              </a:buClr>
              <a:buSzPts val="2800"/>
              <a:buFont typeface="Times New Roman"/>
              <a:buChar char="•"/>
            </a:pPr>
            <a:r>
              <a:rPr lang="en-US" sz="3200" dirty="0" smtClean="0"/>
              <a:t>Lots and lots of release forms</a:t>
            </a:r>
            <a:endParaRPr sz="3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fill="hold"/>
                                        <p:tgtEl>
                                          <p:spTgt spid="1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
                                            <p:txEl>
                                              <p:pRg st="1" end="1"/>
                                            </p:txEl>
                                          </p:spTgt>
                                        </p:tgtEl>
                                        <p:attrNameLst>
                                          <p:attrName>style.visibility</p:attrName>
                                        </p:attrNameLst>
                                      </p:cBhvr>
                                      <p:to>
                                        <p:strVal val="visible"/>
                                      </p:to>
                                    </p:set>
                                    <p:anim calcmode="lin" valueType="num">
                                      <p:cBhvr additive="base">
                                        <p:cTn id="13" dur="500" fill="hold"/>
                                        <p:tgtEl>
                                          <p:spTgt spid="1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
                                            <p:txEl>
                                              <p:pRg st="2" end="2"/>
                                            </p:txEl>
                                          </p:spTgt>
                                        </p:tgtEl>
                                        <p:attrNameLst>
                                          <p:attrName>style.visibility</p:attrName>
                                        </p:attrNameLst>
                                      </p:cBhvr>
                                      <p:to>
                                        <p:strVal val="visible"/>
                                      </p:to>
                                    </p:set>
                                    <p:anim calcmode="lin" valueType="num">
                                      <p:cBhvr additive="base">
                                        <p:cTn id="19" dur="500" fill="hold"/>
                                        <p:tgtEl>
                                          <p:spTgt spid="1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dirty="0" smtClean="0">
                <a:latin typeface="Times New Roman"/>
                <a:ea typeface="Times New Roman"/>
                <a:cs typeface="Times New Roman"/>
                <a:sym typeface="Times New Roman"/>
              </a:rPr>
              <a:t>Rules and Standard Classroom Management</a:t>
            </a:r>
            <a:endParaRPr dirty="0"/>
          </a:p>
        </p:txBody>
      </p:sp>
      <p:sp>
        <p:nvSpPr>
          <p:cNvPr id="119" name="Shape 1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50800" lvl="0" indent="0" rtl="0">
              <a:lnSpc>
                <a:spcPct val="80000"/>
              </a:lnSpc>
              <a:spcBef>
                <a:spcPts val="0"/>
              </a:spcBef>
              <a:spcAft>
                <a:spcPts val="0"/>
              </a:spcAft>
              <a:buSzPts val="2800"/>
              <a:buNone/>
            </a:pPr>
            <a:r>
              <a:rPr lang="en-US" sz="3200" dirty="0" smtClean="0">
                <a:latin typeface="Times New Roman"/>
                <a:ea typeface="Times New Roman"/>
                <a:cs typeface="Times New Roman"/>
                <a:sym typeface="Times New Roman"/>
              </a:rPr>
              <a:t>Textbook teaching</a:t>
            </a:r>
          </a:p>
          <a:p>
            <a:pPr marL="457200" lvl="0" indent="-406400" rtl="0">
              <a:lnSpc>
                <a:spcPct val="80000"/>
              </a:lnSpc>
              <a:spcBef>
                <a:spcPts val="0"/>
              </a:spcBef>
              <a:spcAft>
                <a:spcPts val="0"/>
              </a:spcAft>
              <a:buSzPts val="2800"/>
              <a:buFont typeface="Times New Roman"/>
              <a:buChar char="•"/>
            </a:pPr>
            <a:endParaRPr lang="en-US" sz="3200" dirty="0" smtClean="0"/>
          </a:p>
          <a:p>
            <a:pPr marL="50800" lvl="0" indent="0" rtl="0">
              <a:lnSpc>
                <a:spcPct val="80000"/>
              </a:lnSpc>
              <a:spcBef>
                <a:spcPts val="0"/>
              </a:spcBef>
              <a:spcAft>
                <a:spcPts val="0"/>
              </a:spcAft>
              <a:buSzPts val="2800"/>
              <a:buNone/>
            </a:pPr>
            <a:r>
              <a:rPr lang="en-US" sz="3200" dirty="0" smtClean="0">
                <a:latin typeface="Times New Roman" panose="02020603050405020304" pitchFamily="18" charset="0"/>
                <a:cs typeface="Times New Roman" panose="02020603050405020304" pitchFamily="18" charset="0"/>
              </a:rPr>
              <a:t>But does it work?</a:t>
            </a:r>
            <a:endParaRPr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anim calcmode="lin" valueType="num">
                                      <p:cBhvr additive="base">
                                        <p:cTn id="13"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199" y="336038"/>
            <a:ext cx="11189973" cy="1325700"/>
          </a:xfrm>
          <a:prstGeom prst="rect">
            <a:avLst/>
          </a:prstGeom>
          <a:noFill/>
          <a:ln>
            <a:noFill/>
          </a:ln>
        </p:spPr>
        <p:txBody>
          <a:bodyPr spcFirstLastPara="1" wrap="square" lIns="91425" tIns="45700" rIns="91425" bIns="45700" anchor="ctr" anchorCtr="0">
            <a:noAutofit/>
          </a:bodyPr>
          <a:lstStyle/>
          <a:p>
            <a:pPr lvl="0"/>
            <a:r>
              <a:rPr lang="en-US" dirty="0">
                <a:latin typeface="Times New Roman"/>
                <a:ea typeface="Times New Roman"/>
                <a:cs typeface="Times New Roman"/>
                <a:sym typeface="Times New Roman"/>
              </a:rPr>
              <a:t>Culture</a:t>
            </a:r>
            <a:endParaRPr sz="4400" b="0" i="0" u="none" strike="noStrike" cap="none" dirty="0">
              <a:solidFill>
                <a:schemeClr val="dk1"/>
              </a:solidFill>
              <a:latin typeface="Times New Roman"/>
              <a:ea typeface="Times New Roman"/>
              <a:cs typeface="Times New Roman"/>
              <a:sym typeface="Times New Roman"/>
            </a:endParaRPr>
          </a:p>
        </p:txBody>
      </p:sp>
      <p:sp>
        <p:nvSpPr>
          <p:cNvPr id="126" name="Shape 1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3200" dirty="0">
                <a:latin typeface="Times New Roman"/>
                <a:ea typeface="Times New Roman"/>
                <a:cs typeface="Times New Roman"/>
                <a:sym typeface="Times New Roman"/>
              </a:rPr>
              <a:t>Rules are what you follow when someone is watching.</a:t>
            </a:r>
          </a:p>
          <a:p>
            <a:pPr marL="228600" lvl="0" indent="-228600">
              <a:spcBef>
                <a:spcPts val="0"/>
              </a:spcBef>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Culture is what you follow when no one is watching.</a:t>
            </a:r>
          </a:p>
          <a:p>
            <a:pPr marL="228600" lvl="0" indent="-228600">
              <a:spcBef>
                <a:spcPts val="0"/>
              </a:spcBef>
            </a:pPr>
            <a:endParaRPr lang="en-US" sz="3200" dirty="0">
              <a:latin typeface="Times New Roman"/>
              <a:ea typeface="Times New Roman"/>
              <a:cs typeface="Times New Roman"/>
              <a:sym typeface="Times New Roman"/>
            </a:endParaRPr>
          </a:p>
          <a:p>
            <a:pPr marL="0" lvl="0" indent="0">
              <a:spcBef>
                <a:spcPts val="0"/>
              </a:spcBef>
              <a:buNone/>
            </a:pPr>
            <a:r>
              <a:rPr lang="en-US" sz="3200" dirty="0">
                <a:latin typeface="Times New Roman"/>
                <a:ea typeface="Times New Roman"/>
                <a:cs typeface="Times New Roman"/>
                <a:sym typeface="Times New Roman"/>
              </a:rPr>
              <a:t>And only one affects desire itself…</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xEl>
                                              <p:pRg st="2" end="2"/>
                                            </p:txEl>
                                          </p:spTgt>
                                        </p:tgtEl>
                                        <p:attrNameLst>
                                          <p:attrName>style.visibility</p:attrName>
                                        </p:attrNameLst>
                                      </p:cBhvr>
                                      <p:to>
                                        <p:strVal val="visible"/>
                                      </p:to>
                                    </p:set>
                                    <p:anim calcmode="lin" valueType="num">
                                      <p:cBhvr additive="base">
                                        <p:cTn id="13"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
                                            <p:txEl>
                                              <p:pRg st="4" end="4"/>
                                            </p:txEl>
                                          </p:spTgt>
                                        </p:tgtEl>
                                        <p:attrNameLst>
                                          <p:attrName>style.visibility</p:attrName>
                                        </p:attrNameLst>
                                      </p:cBhvr>
                                      <p:to>
                                        <p:strVal val="visible"/>
                                      </p:to>
                                    </p:set>
                                    <p:anim calcmode="lin" valueType="num">
                                      <p:cBhvr additive="base">
                                        <p:cTn id="19"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lvl="0"/>
            <a:r>
              <a:rPr lang="en-US" dirty="0"/>
              <a:t>Culture</a:t>
            </a:r>
            <a:endParaRPr dirty="0"/>
          </a:p>
        </p:txBody>
      </p:sp>
      <p:sp>
        <p:nvSpPr>
          <p:cNvPr id="133" name="Shape 1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50800" lvl="0" indent="0">
              <a:buNone/>
            </a:pPr>
            <a:r>
              <a:rPr lang="en-US" sz="3200" dirty="0">
                <a:latin typeface="Times New Roman"/>
                <a:ea typeface="Times New Roman"/>
                <a:cs typeface="Times New Roman"/>
                <a:sym typeface="Times New Roman"/>
              </a:rPr>
              <a:t>“Culture is </a:t>
            </a:r>
            <a:r>
              <a:rPr lang="en-US" sz="3200" dirty="0" smtClean="0">
                <a:latin typeface="Times New Roman"/>
                <a:ea typeface="Times New Roman"/>
                <a:cs typeface="Times New Roman"/>
                <a:sym typeface="Times New Roman"/>
              </a:rPr>
              <a:t>important, </a:t>
            </a:r>
            <a:r>
              <a:rPr lang="en-US" sz="3200" dirty="0">
                <a:latin typeface="Times New Roman"/>
                <a:ea typeface="Times New Roman"/>
                <a:cs typeface="Times New Roman"/>
                <a:sym typeface="Times New Roman"/>
              </a:rPr>
              <a:t>but I have lots of important things to do. I just don’t ever have enough time.”</a:t>
            </a:r>
          </a:p>
          <a:p>
            <a:pPr marL="50800" lvl="0" indent="0">
              <a:buNone/>
            </a:pPr>
            <a:endParaRPr lang="en-US" sz="3200" dirty="0">
              <a:latin typeface="Times New Roman"/>
              <a:ea typeface="Times New Roman"/>
              <a:cs typeface="Times New Roman"/>
              <a:sym typeface="Times New Roman"/>
            </a:endParaRPr>
          </a:p>
          <a:p>
            <a:pPr marL="50800" lvl="0" indent="0">
              <a:buNone/>
            </a:pPr>
            <a:r>
              <a:rPr lang="en-US" sz="3200" dirty="0">
                <a:latin typeface="Times New Roman"/>
                <a:ea typeface="Times New Roman"/>
                <a:cs typeface="Times New Roman"/>
                <a:sym typeface="Times New Roman"/>
              </a:rPr>
              <a:t>If you don’t have enough time for creating an effective culture, you won’t have enough time for dealing with all the problems that follow…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xEl>
                                              <p:pRg st="2" end="2"/>
                                            </p:txEl>
                                          </p:spTgt>
                                        </p:tgtEl>
                                        <p:attrNameLst>
                                          <p:attrName>style.visibility</p:attrName>
                                        </p:attrNameLst>
                                      </p:cBhvr>
                                      <p:to>
                                        <p:strVal val="visible"/>
                                      </p:to>
                                    </p:set>
                                    <p:anim calcmode="lin" valueType="num">
                                      <p:cBhvr additive="base">
                                        <p:cTn id="7"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1550</Words>
  <Application>Microsoft Office PowerPoint</Application>
  <PresentationFormat>Widescreen</PresentationFormat>
  <Paragraphs>247</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Times New Roman</vt:lpstr>
      <vt:lpstr>Office Theme</vt:lpstr>
      <vt:lpstr>Welcome to  Behind the Curtain: Intimate Skills for Health and Wellness Careers </vt:lpstr>
      <vt:lpstr>Gratitude  How much gratitude is in your attitude?</vt:lpstr>
      <vt:lpstr>Show of Hands</vt:lpstr>
      <vt:lpstr>Original Title for This Course</vt:lpstr>
      <vt:lpstr>Identify the “What Could Go Wrong?”</vt:lpstr>
      <vt:lpstr>Strategies to Mitigate</vt:lpstr>
      <vt:lpstr>Rules and Standard Classroom Management</vt:lpstr>
      <vt:lpstr>Culture</vt:lpstr>
      <vt:lpstr>Culture</vt:lpstr>
      <vt:lpstr>Culture</vt:lpstr>
      <vt:lpstr>Culture</vt:lpstr>
      <vt:lpstr>Culture</vt:lpstr>
      <vt:lpstr>Culture</vt:lpstr>
      <vt:lpstr>Culture</vt:lpstr>
      <vt:lpstr>Culture</vt:lpstr>
      <vt:lpstr>Culture</vt:lpstr>
      <vt:lpstr>Culture</vt:lpstr>
      <vt:lpstr>Culture</vt:lpstr>
      <vt:lpstr>Everyday You Must</vt:lpstr>
      <vt:lpstr>Your Priorities</vt:lpstr>
      <vt:lpstr>Gratitude</vt:lpstr>
      <vt:lpstr>Be Actively Nice</vt:lpstr>
      <vt:lpstr>Being Vulnerable…</vt:lpstr>
      <vt:lpstr>Vulnerable is not weak</vt:lpstr>
      <vt:lpstr>Look for things to praise</vt:lpstr>
      <vt:lpstr>Model it!</vt:lpstr>
      <vt:lpstr>Let the rest go…</vt:lpstr>
      <vt:lpstr>From Teacher to Leader</vt:lpstr>
      <vt:lpstr>Great Leaders</vt:lpstr>
      <vt:lpstr>Zappos</vt:lpstr>
      <vt:lpstr>Microsoft</vt:lpstr>
      <vt:lpstr>The Container Store</vt:lpstr>
      <vt:lpstr>National Information Solutions Cooperative</vt:lpstr>
      <vt:lpstr>Netflix</vt:lpstr>
      <vt:lpstr>Switching Gears</vt:lpstr>
      <vt:lpstr>Curriculum</vt:lpstr>
      <vt:lpstr>Curriculum</vt:lpstr>
      <vt:lpstr>Industry Feedback</vt:lpstr>
      <vt:lpstr>Workforce trends as we see them</vt:lpstr>
      <vt:lpstr>Curriculum</vt:lpstr>
      <vt:lpstr>Curriculum</vt:lpstr>
      <vt:lpstr>Curriculum</vt:lpstr>
      <vt:lpstr>Curriculum</vt:lpstr>
      <vt:lpstr>Curriculum</vt:lpstr>
      <vt:lpstr>What did you learn today?</vt:lpstr>
      <vt:lpstr>Thank you for participating!   Questions:    Michael Tapscott michael.Tapscott@gatewaycc.edu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Gateway Community College’s  Behind the Curtain  Intimate Skills for Health and Wellness Careers</dc:title>
  <dc:creator>Tapscott,Michael Kevin</dc:creator>
  <cp:lastModifiedBy>Tapscott,Michael Kevin</cp:lastModifiedBy>
  <cp:revision>17</cp:revision>
  <dcterms:modified xsi:type="dcterms:W3CDTF">2018-07-10T17:49:17Z</dcterms:modified>
</cp:coreProperties>
</file>