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0" r:id="rId6"/>
    <p:sldId id="261" r:id="rId7"/>
    <p:sldId id="262" r:id="rId8"/>
    <p:sldId id="263" r:id="rId9"/>
    <p:sldId id="266" r:id="rId10"/>
    <p:sldId id="274" r:id="rId11"/>
    <p:sldId id="265" r:id="rId12"/>
    <p:sldId id="264" r:id="rId13"/>
    <p:sldId id="267" r:id="rId14"/>
    <p:sldId id="269" r:id="rId15"/>
    <p:sldId id="286" r:id="rId16"/>
    <p:sldId id="288" r:id="rId17"/>
    <p:sldId id="289" r:id="rId18"/>
    <p:sldId id="290" r:id="rId19"/>
    <p:sldId id="291" r:id="rId20"/>
    <p:sldId id="287" r:id="rId21"/>
    <p:sldId id="270" r:id="rId22"/>
    <p:sldId id="278" r:id="rId23"/>
    <p:sldId id="272" r:id="rId24"/>
    <p:sldId id="271" r:id="rId25"/>
    <p:sldId id="280" r:id="rId26"/>
    <p:sldId id="281" r:id="rId27"/>
    <p:sldId id="282" r:id="rId28"/>
    <p:sldId id="283" r:id="rId29"/>
    <p:sldId id="285" r:id="rId30"/>
    <p:sldId id="284" r:id="rId31"/>
    <p:sldId id="276" r:id="rId32"/>
    <p:sldId id="279"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A274C-F3ED-4907-9B9E-E69D90A3206B}" type="datetimeFigureOut">
              <a:rPr lang="en-US" smtClean="0"/>
              <a:t>7/2/2015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35DFAD-E3AF-4546-8768-06EF771FCE58}" type="slidenum">
              <a:rPr lang="en-US" smtClean="0"/>
              <a:t>‹#›</a:t>
            </a:fld>
            <a:endParaRPr lang="en-US"/>
          </a:p>
        </p:txBody>
      </p:sp>
    </p:spTree>
    <p:extLst>
      <p:ext uri="{BB962C8B-B14F-4D97-AF65-F5344CB8AC3E}">
        <p14:creationId xmlns:p14="http://schemas.microsoft.com/office/powerpoint/2010/main" val="149793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a:t>
            </a:r>
            <a:r>
              <a:rPr lang="en-US" baseline="0" dirty="0" smtClean="0"/>
              <a:t> Magazine:  The School That Will Get You a Job.  February 13, 2014</a:t>
            </a:r>
          </a:p>
          <a:p>
            <a:r>
              <a:rPr lang="en-US" baseline="0" dirty="0" smtClean="0"/>
              <a:t>USA Today:  Career Education Classes Explode in Variety.  February 16, 2014</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NPR: Ready to Work--</a:t>
            </a:r>
            <a:r>
              <a:rPr lang="en-US" sz="1200" kern="1200" dirty="0" smtClean="0">
                <a:solidFill>
                  <a:schemeClr val="tx1"/>
                </a:solidFill>
                <a:effectLst/>
                <a:latin typeface="+mn-lt"/>
                <a:ea typeface="+mn-ea"/>
                <a:cs typeface="+mn-cs"/>
              </a:rPr>
              <a:t>http://www.americanradioworks.org/documentaries“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www.AmericanRadioWorks.org/documentaries</a:t>
            </a:r>
          </a:p>
          <a:p>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3</a:t>
            </a:fld>
            <a:endParaRPr lang="en-US"/>
          </a:p>
        </p:txBody>
      </p:sp>
    </p:spTree>
    <p:extLst>
      <p:ext uri="{BB962C8B-B14F-4D97-AF65-F5344CB8AC3E}">
        <p14:creationId xmlns:p14="http://schemas.microsoft.com/office/powerpoint/2010/main" val="1108379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Jim Stone, National Center for Research in CTE</a:t>
            </a:r>
          </a:p>
          <a:p>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17</a:t>
            </a:fld>
            <a:endParaRPr lang="en-US"/>
          </a:p>
        </p:txBody>
      </p:sp>
    </p:spTree>
    <p:extLst>
      <p:ext uri="{BB962C8B-B14F-4D97-AF65-F5344CB8AC3E}">
        <p14:creationId xmlns:p14="http://schemas.microsoft.com/office/powerpoint/2010/main" val="2679936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Jim Stone, National Center for Research in CTE</a:t>
            </a:r>
          </a:p>
          <a:p>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18</a:t>
            </a:fld>
            <a:endParaRPr lang="en-US"/>
          </a:p>
        </p:txBody>
      </p:sp>
    </p:spTree>
    <p:extLst>
      <p:ext uri="{BB962C8B-B14F-4D97-AF65-F5344CB8AC3E}">
        <p14:creationId xmlns:p14="http://schemas.microsoft.com/office/powerpoint/2010/main" val="2527532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Jim Stone, National Center for Research in CTE</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19</a:t>
            </a:fld>
            <a:endParaRPr lang="en-US"/>
          </a:p>
        </p:txBody>
      </p:sp>
    </p:spTree>
    <p:extLst>
      <p:ext uri="{BB962C8B-B14F-4D97-AF65-F5344CB8AC3E}">
        <p14:creationId xmlns:p14="http://schemas.microsoft.com/office/powerpoint/2010/main" val="2031934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AZ. Gov.  Arizona Report Cards.  Spring 2015.</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20</a:t>
            </a:fld>
            <a:endParaRPr lang="en-US"/>
          </a:p>
        </p:txBody>
      </p:sp>
    </p:spTree>
    <p:extLst>
      <p:ext uri="{BB962C8B-B14F-4D97-AF65-F5344CB8AC3E}">
        <p14:creationId xmlns:p14="http://schemas.microsoft.com/office/powerpoint/2010/main" val="2950385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NRCCTE:  Rigorous Tests</a:t>
            </a:r>
            <a:r>
              <a:rPr lang="en-US" baseline="0" dirty="0" smtClean="0"/>
              <a:t> of Student Outcomes in CTE Programs of Study:  Final Report: http://www.nrccte.org/resources/publications/rigorous-tests-student-outcomes-cte-programs-study-final-report</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21</a:t>
            </a:fld>
            <a:endParaRPr lang="en-US"/>
          </a:p>
        </p:txBody>
      </p:sp>
    </p:spTree>
    <p:extLst>
      <p:ext uri="{BB962C8B-B14F-4D97-AF65-F5344CB8AC3E}">
        <p14:creationId xmlns:p14="http://schemas.microsoft.com/office/powerpoint/2010/main" val="114037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Washington Post:  The Majority of U.S. Public School Students Live in Poverty. http://www.washingtonpost.com/local/education/majority-of-us-public-school-students-are-in-poverty/2015/01/15/df7171d0-9ce9-11e4-a7ee-526210d665b4_story.html </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23</a:t>
            </a:fld>
            <a:endParaRPr lang="en-US"/>
          </a:p>
        </p:txBody>
      </p:sp>
    </p:spTree>
    <p:extLst>
      <p:ext uri="{BB962C8B-B14F-4D97-AF65-F5344CB8AC3E}">
        <p14:creationId xmlns:p14="http://schemas.microsoft.com/office/powerpoint/2010/main" val="1469474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Holzer</a:t>
            </a:r>
            <a:r>
              <a:rPr lang="en-US" dirty="0" smtClean="0"/>
              <a:t>, Linn and </a:t>
            </a:r>
            <a:r>
              <a:rPr lang="en-US" dirty="0" err="1" smtClean="0"/>
              <a:t>Monthey</a:t>
            </a:r>
            <a:r>
              <a:rPr lang="en-US" dirty="0" smtClean="0"/>
              <a:t>.  </a:t>
            </a:r>
            <a:r>
              <a:rPr lang="en-US" i="1" dirty="0" smtClean="0"/>
              <a:t>The Promise of High Quality Career and Technical Education</a:t>
            </a:r>
            <a:r>
              <a:rPr lang="en-US" dirty="0" smtClean="0"/>
              <a:t>. October 2013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OECD. </a:t>
            </a:r>
            <a:r>
              <a:rPr lang="en-US" i="1" dirty="0" smtClean="0"/>
              <a:t>Skills Beyond School—Synthesis Report</a:t>
            </a:r>
            <a:r>
              <a:rPr lang="en-US" dirty="0" smtClean="0"/>
              <a:t>. November 13, 2014</a:t>
            </a:r>
          </a:p>
          <a:p>
            <a:endParaRPr lang="en-US" dirty="0" smtClean="0"/>
          </a:p>
        </p:txBody>
      </p:sp>
      <p:sp>
        <p:nvSpPr>
          <p:cNvPr id="4" name="Slide Number Placeholder 3"/>
          <p:cNvSpPr>
            <a:spLocks noGrp="1"/>
          </p:cNvSpPr>
          <p:nvPr>
            <p:ph type="sldNum" sz="quarter" idx="10"/>
          </p:nvPr>
        </p:nvSpPr>
        <p:spPr/>
        <p:txBody>
          <a:bodyPr/>
          <a:lstStyle/>
          <a:p>
            <a:fld id="{F735DFAD-E3AF-4546-8768-06EF771FCE58}" type="slidenum">
              <a:rPr lang="en-US" smtClean="0"/>
              <a:t>26</a:t>
            </a:fld>
            <a:endParaRPr lang="en-US"/>
          </a:p>
        </p:txBody>
      </p:sp>
    </p:spTree>
    <p:extLst>
      <p:ext uri="{BB962C8B-B14F-4D97-AF65-F5344CB8AC3E}">
        <p14:creationId xmlns:p14="http://schemas.microsoft.com/office/powerpoint/2010/main" val="335528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a:t>
            </a:r>
            <a:r>
              <a:rPr lang="en-US" baseline="0" dirty="0" smtClean="0"/>
              <a:t> Federation of Teachers: American Educator. Winter 2014-15</a:t>
            </a:r>
          </a:p>
          <a:p>
            <a:r>
              <a:rPr lang="en-US" baseline="0" dirty="0" smtClean="0"/>
              <a:t>OECD:  Skills Beyond High School.  February 13, 2014</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4</a:t>
            </a:fld>
            <a:endParaRPr lang="en-US"/>
          </a:p>
        </p:txBody>
      </p:sp>
    </p:spTree>
    <p:extLst>
      <p:ext uri="{BB962C8B-B14F-4D97-AF65-F5344CB8AC3E}">
        <p14:creationId xmlns:p14="http://schemas.microsoft.com/office/powerpoint/2010/main" val="323679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Promise of High Quality</a:t>
            </a:r>
            <a:r>
              <a:rPr lang="en-US" baseline="0" dirty="0" smtClean="0"/>
              <a:t> CTE:  http://www.careertechnj.org/wp-content/uploads/2013/11/Georgetown.BR_.CB-CTE-report-11.2013.pdf</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5</a:t>
            </a:fld>
            <a:endParaRPr lang="en-US"/>
          </a:p>
        </p:txBody>
      </p:sp>
    </p:spTree>
    <p:extLst>
      <p:ext uri="{BB962C8B-B14F-4D97-AF65-F5344CB8AC3E}">
        <p14:creationId xmlns:p14="http://schemas.microsoft.com/office/powerpoint/2010/main" val="268664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NPR:  A Lost Generation of Workers:  http://www.npr.org/2014/07/02/327058018/a-lost-generation-of-workers-the-cost-of-youth-unemployment</a:t>
            </a:r>
          </a:p>
          <a:p>
            <a:r>
              <a:rPr lang="en-US" dirty="0" smtClean="0"/>
              <a:t>5.8 million</a:t>
            </a:r>
            <a:r>
              <a:rPr lang="en-US" baseline="0" dirty="0" smtClean="0"/>
              <a:t> young people are neither in school or working</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7</a:t>
            </a:fld>
            <a:endParaRPr lang="en-US"/>
          </a:p>
        </p:txBody>
      </p:sp>
    </p:spTree>
    <p:extLst>
      <p:ext uri="{BB962C8B-B14F-4D97-AF65-F5344CB8AC3E}">
        <p14:creationId xmlns:p14="http://schemas.microsoft.com/office/powerpoint/2010/main" val="281749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Slate:  http://www.slate.com/articles/business/moneybox/2014/03/graduate_school_debt_is_it_a_crisis.html</a:t>
            </a:r>
          </a:p>
          <a:p>
            <a:endParaRPr lang="en-US" dirty="0" smtClean="0"/>
          </a:p>
          <a:p>
            <a:r>
              <a:rPr lang="en-US" dirty="0" smtClean="0"/>
              <a:t>African American students are more likely to borrow to attend a public college than their white and Hispanic counterparts suggesting that student debt is perpetuating racial inequality.  Market Watch.  Mary 19, 2015</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8</a:t>
            </a:fld>
            <a:endParaRPr lang="en-US"/>
          </a:p>
        </p:txBody>
      </p:sp>
    </p:spTree>
    <p:extLst>
      <p:ext uri="{BB962C8B-B14F-4D97-AF65-F5344CB8AC3E}">
        <p14:creationId xmlns:p14="http://schemas.microsoft.com/office/powerpoint/2010/main" val="3231626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William Symonds.  Global Pathways Institute</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9</a:t>
            </a:fld>
            <a:endParaRPr lang="en-US"/>
          </a:p>
        </p:txBody>
      </p:sp>
    </p:spTree>
    <p:extLst>
      <p:ext uri="{BB962C8B-B14F-4D97-AF65-F5344CB8AC3E}">
        <p14:creationId xmlns:p14="http://schemas.microsoft.com/office/powerpoint/2010/main" val="3847555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Harvard Business</a:t>
            </a:r>
            <a:r>
              <a:rPr lang="en-US" baseline="0" dirty="0" smtClean="0"/>
              <a:t> Review, </a:t>
            </a:r>
            <a:r>
              <a:rPr lang="en-US" dirty="0" err="1" smtClean="0"/>
              <a:t>Kochan</a:t>
            </a:r>
            <a:r>
              <a:rPr lang="en-US" dirty="0" smtClean="0"/>
              <a:t>, </a:t>
            </a:r>
            <a:r>
              <a:rPr lang="en-US" dirty="0" err="1" smtClean="0"/>
              <a:t>Finegold</a:t>
            </a:r>
            <a:r>
              <a:rPr lang="en-US" dirty="0" smtClean="0"/>
              <a:t> and </a:t>
            </a:r>
            <a:r>
              <a:rPr lang="en-US" dirty="0" err="1" smtClean="0"/>
              <a:t>Osterman</a:t>
            </a:r>
            <a:r>
              <a:rPr lang="en-US" dirty="0" smtClean="0"/>
              <a:t>:  Who Can Fix the Middle Skills Gap?</a:t>
            </a:r>
          </a:p>
          <a:p>
            <a:r>
              <a:rPr lang="en-US" sz="1200" b="1" i="0" kern="1200" dirty="0" smtClean="0">
                <a:solidFill>
                  <a:schemeClr val="tx1"/>
                </a:solidFill>
                <a:effectLst/>
                <a:latin typeface="+mn-lt"/>
                <a:ea typeface="+mn-ea"/>
                <a:cs typeface="+mn-cs"/>
              </a:rPr>
              <a:t>Who Can Fix the “Middle-Skills” Gap? </a:t>
            </a:r>
            <a:r>
              <a:rPr lang="en-US" sz="1200" b="0" i="0" kern="1200" dirty="0" smtClean="0">
                <a:solidFill>
                  <a:schemeClr val="tx1"/>
                </a:solidFill>
                <a:effectLst/>
                <a:latin typeface="+mn-lt"/>
                <a:ea typeface="+mn-ea"/>
                <a:cs typeface="+mn-cs"/>
              </a:rPr>
              <a:t>https://hbr.org/2012/12/who-can-fix-the-middle-skills-gap?utm_source=Middle+Skills+Gap+-+Looming+or+present+crisis%3F&amp;utm_campaign=middle-skills_gap&amp;utm_medium=email</a:t>
            </a:r>
          </a:p>
        </p:txBody>
      </p:sp>
      <p:sp>
        <p:nvSpPr>
          <p:cNvPr id="4" name="Slide Number Placeholder 3"/>
          <p:cNvSpPr>
            <a:spLocks noGrp="1"/>
          </p:cNvSpPr>
          <p:nvPr>
            <p:ph type="sldNum" sz="quarter" idx="10"/>
          </p:nvPr>
        </p:nvSpPr>
        <p:spPr/>
        <p:txBody>
          <a:bodyPr/>
          <a:lstStyle/>
          <a:p>
            <a:fld id="{F735DFAD-E3AF-4546-8768-06EF771FCE58}" type="slidenum">
              <a:rPr lang="en-US" smtClean="0"/>
              <a:t>11</a:t>
            </a:fld>
            <a:endParaRPr lang="en-US"/>
          </a:p>
        </p:txBody>
      </p:sp>
    </p:spTree>
    <p:extLst>
      <p:ext uri="{BB962C8B-B14F-4D97-AF65-F5344CB8AC3E}">
        <p14:creationId xmlns:p14="http://schemas.microsoft.com/office/powerpoint/2010/main" val="1263489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Where Dropping Out Is Going Up, The Atlantic;  May 15, 2015</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15</a:t>
            </a:fld>
            <a:endParaRPr lang="en-US"/>
          </a:p>
        </p:txBody>
      </p:sp>
    </p:spTree>
    <p:extLst>
      <p:ext uri="{BB962C8B-B14F-4D97-AF65-F5344CB8AC3E}">
        <p14:creationId xmlns:p14="http://schemas.microsoft.com/office/powerpoint/2010/main" val="163750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Jim Stone, National Center for Research in CTE</a:t>
            </a:r>
            <a:endParaRPr lang="en-US" dirty="0"/>
          </a:p>
        </p:txBody>
      </p:sp>
      <p:sp>
        <p:nvSpPr>
          <p:cNvPr id="4" name="Slide Number Placeholder 3"/>
          <p:cNvSpPr>
            <a:spLocks noGrp="1"/>
          </p:cNvSpPr>
          <p:nvPr>
            <p:ph type="sldNum" sz="quarter" idx="10"/>
          </p:nvPr>
        </p:nvSpPr>
        <p:spPr/>
        <p:txBody>
          <a:bodyPr/>
          <a:lstStyle/>
          <a:p>
            <a:fld id="{F735DFAD-E3AF-4546-8768-06EF771FCE58}" type="slidenum">
              <a:rPr lang="en-US" smtClean="0"/>
              <a:t>16</a:t>
            </a:fld>
            <a:endParaRPr lang="en-US"/>
          </a:p>
        </p:txBody>
      </p:sp>
    </p:spTree>
    <p:extLst>
      <p:ext uri="{BB962C8B-B14F-4D97-AF65-F5344CB8AC3E}">
        <p14:creationId xmlns:p14="http://schemas.microsoft.com/office/powerpoint/2010/main" val="898554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E15C8CD-18B0-4186-9317-E6436AF7AEFF}" type="datetimeFigureOut">
              <a:rPr lang="en-US" smtClean="0"/>
              <a:t>7/2/2015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6AE44BE-BC37-41AD-BE8B-F671B54E3A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15C8CD-18B0-4186-9317-E6436AF7AEFF}" type="datetimeFigureOut">
              <a:rPr lang="en-US" smtClean="0"/>
              <a:t>7/2/2015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AE44BE-BC37-41AD-BE8B-F671B54E3A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15C8CD-18B0-4186-9317-E6436AF7AEFF}" type="datetimeFigureOut">
              <a:rPr lang="en-US" smtClean="0"/>
              <a:t>7/2/2015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AE44BE-BC37-41AD-BE8B-F671B54E3A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E15C8CD-18B0-4186-9317-E6436AF7AEFF}" type="datetimeFigureOut">
              <a:rPr lang="en-US" smtClean="0"/>
              <a:t>7/2/2015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AE44BE-BC37-41AD-BE8B-F671B54E3AD5}"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E15C8CD-18B0-4186-9317-E6436AF7AEFF}" type="datetimeFigureOut">
              <a:rPr lang="en-US" smtClean="0"/>
              <a:t>7/2/2015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6AE44BE-BC37-41AD-BE8B-F671B54E3AD5}"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E15C8CD-18B0-4186-9317-E6436AF7AEFF}" type="datetimeFigureOut">
              <a:rPr lang="en-US" smtClean="0"/>
              <a:t>7/2/2015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AE44BE-BC37-41AD-BE8B-F671B54E3AD5}"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E15C8CD-18B0-4186-9317-E6436AF7AEFF}" type="datetimeFigureOut">
              <a:rPr lang="en-US" smtClean="0"/>
              <a:t>7/2/2015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6AE44BE-BC37-41AD-BE8B-F671B54E3AD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E15C8CD-18B0-4186-9317-E6436AF7AEFF}" type="datetimeFigureOut">
              <a:rPr lang="en-US" smtClean="0"/>
              <a:t>7/2/2015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6AE44BE-BC37-41AD-BE8B-F671B54E3AD5}"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E15C8CD-18B0-4186-9317-E6436AF7AEFF}" type="datetimeFigureOut">
              <a:rPr lang="en-US" smtClean="0"/>
              <a:t>7/2/2015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6AE44BE-BC37-41AD-BE8B-F671B54E3A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E15C8CD-18B0-4186-9317-E6436AF7AEFF}" type="datetimeFigureOut">
              <a:rPr lang="en-US" smtClean="0"/>
              <a:t>7/2/2015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6AE44BE-BC37-41AD-BE8B-F671B54E3AD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E15C8CD-18B0-4186-9317-E6436AF7AEFF}" type="datetimeFigureOut">
              <a:rPr lang="en-US" smtClean="0"/>
              <a:t>7/2/2015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6AE44BE-BC37-41AD-BE8B-F671B54E3AD5}"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E15C8CD-18B0-4186-9317-E6436AF7AEFF}" type="datetimeFigureOut">
              <a:rPr lang="en-US" smtClean="0"/>
              <a:t>7/2/2015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6AE44BE-BC37-41AD-BE8B-F671B54E3A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rccte.org/" TargetMode="External"/><Relationship Id="rId2" Type="http://schemas.openxmlformats.org/officeDocument/2006/relationships/hyperlink" Target="http://www.acteonline.org/clearinghouse.aspx" TargetMode="External"/><Relationship Id="rId1" Type="http://schemas.openxmlformats.org/officeDocument/2006/relationships/slideLayout" Target="../slideLayouts/slideLayout2.xml"/><Relationship Id="rId4" Type="http://schemas.openxmlformats.org/officeDocument/2006/relationships/hyperlink" Target="http://www.acteonline.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the Research Says</a:t>
            </a:r>
            <a:br>
              <a:rPr lang="en-US" dirty="0" smtClean="0"/>
            </a:br>
            <a:r>
              <a:rPr lang="en-US" dirty="0" smtClean="0"/>
              <a:t>July 2015</a:t>
            </a:r>
            <a:endParaRPr lang="en-US" dirty="0"/>
          </a:p>
        </p:txBody>
      </p:sp>
      <p:sp>
        <p:nvSpPr>
          <p:cNvPr id="3" name="Subtitle 2"/>
          <p:cNvSpPr>
            <a:spLocks noGrp="1"/>
          </p:cNvSpPr>
          <p:nvPr>
            <p:ph type="subTitle" idx="1"/>
          </p:nvPr>
        </p:nvSpPr>
        <p:spPr/>
        <p:txBody>
          <a:bodyPr/>
          <a:lstStyle/>
          <a:p>
            <a:r>
              <a:rPr lang="en-US" dirty="0" smtClean="0"/>
              <a:t>Brought to you by </a:t>
            </a:r>
            <a:r>
              <a:rPr lang="en-US" i="1" dirty="0" smtClean="0"/>
              <a:t>your</a:t>
            </a:r>
            <a:r>
              <a:rPr lang="en-US" dirty="0" smtClean="0"/>
              <a:t> ACTEAZ</a:t>
            </a:r>
            <a:endParaRPr lang="en-US" dirty="0"/>
          </a:p>
        </p:txBody>
      </p:sp>
    </p:spTree>
    <p:extLst>
      <p:ext uri="{BB962C8B-B14F-4D97-AF65-F5344CB8AC3E}">
        <p14:creationId xmlns:p14="http://schemas.microsoft.com/office/powerpoint/2010/main" val="3688702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The Skills Gap</a:t>
            </a:r>
            <a:endParaRPr lang="en-US" dirty="0"/>
          </a:p>
        </p:txBody>
      </p:sp>
      <p:pic>
        <p:nvPicPr>
          <p:cNvPr id="4" name="Picture 3" descr="figure_4.jpg"/>
          <p:cNvPicPr>
            <a:picLocks noChangeAspect="1"/>
          </p:cNvPicPr>
          <p:nvPr/>
        </p:nvPicPr>
        <p:blipFill>
          <a:blip r:embed="rId2" cstate="print"/>
          <a:stretch>
            <a:fillRect/>
          </a:stretch>
        </p:blipFill>
        <p:spPr>
          <a:xfrm>
            <a:off x="663574" y="1172755"/>
            <a:ext cx="8099426" cy="4345395"/>
          </a:xfrm>
          <a:prstGeom prst="rect">
            <a:avLst/>
          </a:prstGeom>
        </p:spPr>
      </p:pic>
      <p:sp>
        <p:nvSpPr>
          <p:cNvPr id="6" name="TextBox 5"/>
          <p:cNvSpPr txBox="1"/>
          <p:nvPr/>
        </p:nvSpPr>
        <p:spPr>
          <a:xfrm>
            <a:off x="568776" y="5750653"/>
            <a:ext cx="8534400" cy="215444"/>
          </a:xfrm>
          <a:prstGeom prst="rect">
            <a:avLst/>
          </a:prstGeom>
          <a:noFill/>
        </p:spPr>
        <p:txBody>
          <a:bodyPr wrap="square" rtlCol="0">
            <a:spAutoFit/>
          </a:bodyPr>
          <a:lstStyle/>
          <a:p>
            <a:pPr fontAlgn="base">
              <a:spcBef>
                <a:spcPct val="0"/>
              </a:spcBef>
              <a:spcAft>
                <a:spcPct val="0"/>
              </a:spcAft>
            </a:pPr>
            <a:r>
              <a:rPr lang="en-US" sz="1200" baseline="30000" dirty="0" smtClean="0">
                <a:solidFill>
                  <a:srgbClr val="191919"/>
                </a:solidFill>
              </a:rPr>
              <a:t>Source: March CPS data, various years; Center on Education and the Workforce forecast of educational demand to 2018.</a:t>
            </a:r>
          </a:p>
        </p:txBody>
      </p:sp>
    </p:spTree>
    <p:extLst>
      <p:ext uri="{BB962C8B-B14F-4D97-AF65-F5344CB8AC3E}">
        <p14:creationId xmlns:p14="http://schemas.microsoft.com/office/powerpoint/2010/main" val="4027231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Middle skill jobs currently represent 48% of workforce (69 million jobs)</a:t>
            </a:r>
          </a:p>
          <a:p>
            <a:r>
              <a:rPr lang="en-US" dirty="0" smtClean="0"/>
              <a:t>Boomers retiring</a:t>
            </a:r>
          </a:p>
          <a:p>
            <a:r>
              <a:rPr lang="en-US" dirty="0" smtClean="0"/>
              <a:t>47% of all new job openings from 2010 to 2020 will fall into the middle skill range</a:t>
            </a:r>
          </a:p>
          <a:p>
            <a:endParaRPr lang="en-US" dirty="0"/>
          </a:p>
          <a:p>
            <a:pPr marL="0" indent="0">
              <a:buNone/>
            </a:pPr>
            <a:endParaRPr lang="en-US" dirty="0" smtClean="0"/>
          </a:p>
          <a:p>
            <a:pPr marL="0" indent="0">
              <a:buNone/>
            </a:pPr>
            <a:endParaRPr lang="en-US" dirty="0" smtClean="0"/>
          </a:p>
          <a:p>
            <a:pPr marL="0" indent="0">
              <a:buNone/>
            </a:pPr>
            <a:r>
              <a:rPr lang="en-US" sz="1800" dirty="0" smtClean="0"/>
              <a:t>Source: Harvard Business Review </a:t>
            </a:r>
          </a:p>
          <a:p>
            <a:pPr marL="0" indent="0">
              <a:buNone/>
            </a:pPr>
            <a:r>
              <a:rPr lang="en-US" sz="1800" dirty="0" smtClean="0"/>
              <a:t>Who Can Fix the Middle-Skills Gap?  January 2015</a:t>
            </a:r>
            <a:endParaRPr lang="en-US" sz="1800" dirty="0"/>
          </a:p>
        </p:txBody>
      </p:sp>
      <p:sp>
        <p:nvSpPr>
          <p:cNvPr id="2" name="Title 1"/>
          <p:cNvSpPr>
            <a:spLocks noGrp="1"/>
          </p:cNvSpPr>
          <p:nvPr>
            <p:ph type="title"/>
          </p:nvPr>
        </p:nvSpPr>
        <p:spPr/>
        <p:txBody>
          <a:bodyPr>
            <a:normAutofit/>
          </a:bodyPr>
          <a:lstStyle/>
          <a:p>
            <a:r>
              <a:rPr lang="en-US" dirty="0" smtClean="0"/>
              <a:t>The Skills Gap, Take Two</a:t>
            </a:r>
            <a:endParaRPr lang="en-US" dirty="0"/>
          </a:p>
        </p:txBody>
      </p:sp>
    </p:spTree>
    <p:extLst>
      <p:ext uri="{BB962C8B-B14F-4D97-AF65-F5344CB8AC3E}">
        <p14:creationId xmlns:p14="http://schemas.microsoft.com/office/powerpoint/2010/main" val="3381759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39280" y="1185438"/>
            <a:ext cx="6461720" cy="482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Achievement</a:t>
            </a:r>
            <a:endParaRPr lang="en-US" dirty="0"/>
          </a:p>
        </p:txBody>
      </p:sp>
    </p:spTree>
    <p:extLst>
      <p:ext uri="{BB962C8B-B14F-4D97-AF65-F5344CB8AC3E}">
        <p14:creationId xmlns:p14="http://schemas.microsoft.com/office/powerpoint/2010/main" val="3341533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8\Mulcahy 1_7.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27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a:buNone/>
            </a:pPr>
            <a:r>
              <a:rPr lang="en-US" dirty="0" smtClean="0"/>
              <a:t>      Graduation rate</a:t>
            </a:r>
          </a:p>
          <a:p>
            <a:endParaRPr lang="en-US" dirty="0" smtClean="0"/>
          </a:p>
          <a:p>
            <a:endParaRPr lang="en-US" dirty="0" smtClean="0"/>
          </a:p>
          <a:p>
            <a:pPr>
              <a:buNone/>
            </a:pPr>
            <a:r>
              <a:rPr lang="en-US" dirty="0" smtClean="0"/>
              <a:t>      Drop out  rate</a:t>
            </a:r>
          </a:p>
          <a:p>
            <a:pPr>
              <a:buNone/>
            </a:pPr>
            <a:endParaRPr lang="en-US" dirty="0" smtClean="0"/>
          </a:p>
          <a:p>
            <a:pPr>
              <a:buNone/>
            </a:pPr>
            <a:endParaRPr lang="en-US" dirty="0" smtClean="0"/>
          </a:p>
          <a:p>
            <a:pPr>
              <a:buNone/>
            </a:pPr>
            <a:r>
              <a:rPr lang="en-US" dirty="0" smtClean="0"/>
              <a:t>      Postsecondary education completion rate</a:t>
            </a:r>
          </a:p>
          <a:p>
            <a:pPr>
              <a:buNone/>
            </a:pPr>
            <a:endParaRPr lang="en-US" dirty="0" smtClean="0"/>
          </a:p>
          <a:p>
            <a:pPr>
              <a:buNone/>
            </a:pPr>
            <a:endParaRPr lang="en-US" dirty="0" smtClean="0"/>
          </a:p>
          <a:p>
            <a:pPr>
              <a:buNone/>
            </a:pPr>
            <a:r>
              <a:rPr lang="en-US" dirty="0" smtClean="0"/>
              <a:t>      Credential acquisition</a:t>
            </a:r>
          </a:p>
        </p:txBody>
      </p:sp>
      <p:sp>
        <p:nvSpPr>
          <p:cNvPr id="2" name="Title 1"/>
          <p:cNvSpPr>
            <a:spLocks noGrp="1"/>
          </p:cNvSpPr>
          <p:nvPr>
            <p:ph type="title"/>
          </p:nvPr>
        </p:nvSpPr>
        <p:spPr>
          <a:xfrm>
            <a:off x="457200" y="152400"/>
            <a:ext cx="8229600" cy="990600"/>
          </a:xfrm>
        </p:spPr>
        <p:txBody>
          <a:bodyPr/>
          <a:lstStyle/>
          <a:p>
            <a:r>
              <a:rPr lang="en-US" b="1" dirty="0" smtClean="0"/>
              <a:t>CTE Outcomes</a:t>
            </a:r>
            <a:endParaRPr lang="en-US" b="1" dirty="0"/>
          </a:p>
        </p:txBody>
      </p:sp>
      <p:sp>
        <p:nvSpPr>
          <p:cNvPr id="4" name="Up Arrow 3"/>
          <p:cNvSpPr/>
          <p:nvPr/>
        </p:nvSpPr>
        <p:spPr>
          <a:xfrm>
            <a:off x="570885" y="9906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7663" y="2286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587663" y="35814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595521" y="486491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582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Graduation rate for 2013—81%</a:t>
            </a:r>
          </a:p>
          <a:p>
            <a:r>
              <a:rPr lang="en-US" dirty="0" smtClean="0"/>
              <a:t>Students of color are making the biggest gains</a:t>
            </a:r>
          </a:p>
          <a:p>
            <a:r>
              <a:rPr lang="en-US" dirty="0" smtClean="0"/>
              <a:t>Graduation rate for low-income kids is 15% lower than their more affluent counterparts</a:t>
            </a:r>
          </a:p>
          <a:p>
            <a:r>
              <a:rPr lang="en-US" dirty="0" smtClean="0"/>
              <a:t>More than one dozen states fell below the national average—including AZ.  Income-based graduation rates widened, too.</a:t>
            </a:r>
            <a:endParaRPr lang="en-US" dirty="0"/>
          </a:p>
        </p:txBody>
      </p:sp>
      <p:sp>
        <p:nvSpPr>
          <p:cNvPr id="3" name="Title 2"/>
          <p:cNvSpPr>
            <a:spLocks noGrp="1"/>
          </p:cNvSpPr>
          <p:nvPr>
            <p:ph type="title"/>
          </p:nvPr>
        </p:nvSpPr>
        <p:spPr/>
        <p:txBody>
          <a:bodyPr/>
          <a:lstStyle/>
          <a:p>
            <a:r>
              <a:rPr lang="en-US" dirty="0" smtClean="0"/>
              <a:t>Student Engagement Update</a:t>
            </a:r>
            <a:endParaRPr lang="en-US" dirty="0"/>
          </a:p>
        </p:txBody>
      </p:sp>
    </p:spTree>
    <p:extLst>
      <p:ext uri="{BB962C8B-B14F-4D97-AF65-F5344CB8AC3E}">
        <p14:creationId xmlns:p14="http://schemas.microsoft.com/office/powerpoint/2010/main" val="2940307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2"/>
            <a:ext cx="7996237" cy="600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24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3"/>
            <a:ext cx="7715249"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585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7709422"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286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image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4763"/>
            <a:ext cx="7615237" cy="571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30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edia-cache-ak0.pinimg.com/236x/9d/1c/52/9d1c52307644a855e6339fe6adcff13b.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838200"/>
            <a:ext cx="6248400" cy="5181600"/>
          </a:xfrm>
          <a:prstGeom prst="rect">
            <a:avLst/>
          </a:prstGeom>
          <a:noFill/>
          <a:ln>
            <a:noFill/>
          </a:ln>
        </p:spPr>
      </p:pic>
    </p:spTree>
    <p:extLst>
      <p:ext uri="{BB962C8B-B14F-4D97-AF65-F5344CB8AC3E}">
        <p14:creationId xmlns:p14="http://schemas.microsoft.com/office/powerpoint/2010/main" val="4187220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15% increase in number of degrees and certificates awarded by AZ community colleges between 2011and 2013</a:t>
            </a:r>
          </a:p>
          <a:p>
            <a:r>
              <a:rPr lang="en-US" dirty="0" smtClean="0"/>
              <a:t>On track to reach goal of 44,000 associate degrees and/or certificates per year by 2020</a:t>
            </a:r>
            <a:endParaRPr lang="en-US" dirty="0"/>
          </a:p>
        </p:txBody>
      </p:sp>
      <p:sp>
        <p:nvSpPr>
          <p:cNvPr id="3" name="Title 2"/>
          <p:cNvSpPr>
            <a:spLocks noGrp="1"/>
          </p:cNvSpPr>
          <p:nvPr>
            <p:ph type="title"/>
          </p:nvPr>
        </p:nvSpPr>
        <p:spPr/>
        <p:txBody>
          <a:bodyPr/>
          <a:lstStyle/>
          <a:p>
            <a:r>
              <a:rPr lang="en-US" dirty="0" smtClean="0"/>
              <a:t>Community College Update</a:t>
            </a:r>
            <a:endParaRPr lang="en-US" dirty="0"/>
          </a:p>
        </p:txBody>
      </p:sp>
    </p:spTree>
    <p:extLst>
      <p:ext uri="{BB962C8B-B14F-4D97-AF65-F5344CB8AC3E}">
        <p14:creationId xmlns:p14="http://schemas.microsoft.com/office/powerpoint/2010/main" val="1342593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i="1" dirty="0" smtClean="0"/>
              <a:t>Rigorous Test of Student Outcomes in CTE Programs of Study:  Final Report</a:t>
            </a:r>
          </a:p>
          <a:p>
            <a:endParaRPr lang="en-US" i="1" dirty="0" smtClean="0"/>
          </a:p>
          <a:p>
            <a:pPr marL="0" indent="0">
              <a:buNone/>
            </a:pPr>
            <a:r>
              <a:rPr lang="en-US" dirty="0" smtClean="0"/>
              <a:t>	“Earning more CTE credits was associated 	with graduation”</a:t>
            </a:r>
          </a:p>
          <a:p>
            <a:pPr marL="0" indent="0">
              <a:buNone/>
            </a:pPr>
            <a:endParaRPr lang="en-US" dirty="0" smtClean="0"/>
          </a:p>
          <a:p>
            <a:pPr marL="0" indent="0">
              <a:buNone/>
            </a:pPr>
            <a:r>
              <a:rPr lang="en-US" dirty="0" smtClean="0"/>
              <a:t>	“Students in programs of study/career 	pathways outperformed their peers on the 	number of credits they earned in STEM 	and AP classes”</a:t>
            </a:r>
            <a:endParaRPr lang="en-US" dirty="0"/>
          </a:p>
        </p:txBody>
      </p:sp>
      <p:sp>
        <p:nvSpPr>
          <p:cNvPr id="2" name="Title 1"/>
          <p:cNvSpPr>
            <a:spLocks noGrp="1"/>
          </p:cNvSpPr>
          <p:nvPr>
            <p:ph type="title"/>
          </p:nvPr>
        </p:nvSpPr>
        <p:spPr/>
        <p:txBody>
          <a:bodyPr/>
          <a:lstStyle/>
          <a:p>
            <a:r>
              <a:rPr lang="en-US" dirty="0" smtClean="0"/>
              <a:t>Programs of Study Research</a:t>
            </a:r>
            <a:endParaRPr lang="en-US" dirty="0"/>
          </a:p>
        </p:txBody>
      </p:sp>
    </p:spTree>
    <p:extLst>
      <p:ext uri="{BB962C8B-B14F-4D97-AF65-F5344CB8AC3E}">
        <p14:creationId xmlns:p14="http://schemas.microsoft.com/office/powerpoint/2010/main" val="3268544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038600"/>
          </a:xfrm>
        </p:spPr>
        <p:txBody>
          <a:bodyPr/>
          <a:lstStyle/>
          <a:p>
            <a:r>
              <a:rPr lang="en-US" dirty="0" smtClean="0"/>
              <a:t>Pathways to Prosperity</a:t>
            </a:r>
          </a:p>
          <a:p>
            <a:r>
              <a:rPr lang="en-US" i="1" dirty="0" smtClean="0"/>
              <a:t>Necessary but Not Sufficient</a:t>
            </a:r>
            <a:r>
              <a:rPr lang="en-US" dirty="0" smtClean="0"/>
              <a:t>:  A report by the Arizona Ready Education Council’s Graduation Rate Task Force </a:t>
            </a:r>
          </a:p>
          <a:p>
            <a:r>
              <a:rPr lang="en-US" dirty="0" smtClean="0"/>
              <a:t>Skills Beyond School by OECD</a:t>
            </a:r>
          </a:p>
          <a:p>
            <a:r>
              <a:rPr lang="en-US" dirty="0" smtClean="0"/>
              <a:t>The Global Pathways Institute</a:t>
            </a:r>
          </a:p>
          <a:p>
            <a:r>
              <a:rPr lang="en-US" dirty="0" smtClean="0"/>
              <a:t>And more………</a:t>
            </a:r>
            <a:endParaRPr lang="en-US" dirty="0"/>
          </a:p>
        </p:txBody>
      </p:sp>
      <p:sp>
        <p:nvSpPr>
          <p:cNvPr id="2" name="Title 1"/>
          <p:cNvSpPr>
            <a:spLocks noGrp="1"/>
          </p:cNvSpPr>
          <p:nvPr>
            <p:ph type="title"/>
          </p:nvPr>
        </p:nvSpPr>
        <p:spPr/>
        <p:txBody>
          <a:bodyPr>
            <a:normAutofit fontScale="90000"/>
          </a:bodyPr>
          <a:lstStyle/>
          <a:p>
            <a:r>
              <a:rPr lang="en-US" dirty="0" smtClean="0"/>
              <a:t>Everyone Is Talking About</a:t>
            </a:r>
            <a:br>
              <a:rPr lang="en-US" dirty="0" smtClean="0"/>
            </a:br>
            <a:r>
              <a:rPr lang="en-US" dirty="0" smtClean="0"/>
              <a:t>Career Literacy</a:t>
            </a:r>
            <a:endParaRPr lang="en-US" dirty="0"/>
          </a:p>
        </p:txBody>
      </p:sp>
    </p:spTree>
    <p:extLst>
      <p:ext uri="{BB962C8B-B14F-4D97-AF65-F5344CB8AC3E}">
        <p14:creationId xmlns:p14="http://schemas.microsoft.com/office/powerpoint/2010/main" val="23945721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191000" cy="4191000"/>
          </a:xfrm>
        </p:spPr>
        <p:txBody>
          <a:bodyPr/>
          <a:lstStyle/>
          <a:p>
            <a:r>
              <a:rPr lang="en-US" dirty="0" smtClean="0"/>
              <a:t>For the first time in 50 years, a majority of U.S. public school students come from low income families.</a:t>
            </a:r>
          </a:p>
          <a:p>
            <a:r>
              <a:rPr lang="en-US" dirty="0" smtClean="0"/>
              <a:t>CTE can fix the “mobility escalator”</a:t>
            </a:r>
            <a:endParaRPr lang="en-US" dirty="0"/>
          </a:p>
        </p:txBody>
      </p:sp>
      <p:pic>
        <p:nvPicPr>
          <p:cNvPr id="5" name="Content Placeholder 4" descr="http://image.made-in-china.com/2f0j00BvVtdHNGlnrK/Commercial-Escalator-XNFT-002-.jpg"/>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8200" y="1752600"/>
            <a:ext cx="4038600" cy="3762767"/>
          </a:xfrm>
          <a:prstGeom prst="rect">
            <a:avLst/>
          </a:prstGeom>
          <a:noFill/>
          <a:ln>
            <a:noFill/>
          </a:ln>
        </p:spPr>
      </p:pic>
      <p:sp>
        <p:nvSpPr>
          <p:cNvPr id="2" name="Title 1"/>
          <p:cNvSpPr>
            <a:spLocks noGrp="1"/>
          </p:cNvSpPr>
          <p:nvPr>
            <p:ph type="title"/>
          </p:nvPr>
        </p:nvSpPr>
        <p:spPr/>
        <p:txBody>
          <a:bodyPr/>
          <a:lstStyle/>
          <a:p>
            <a:r>
              <a:rPr lang="en-US" dirty="0" smtClean="0"/>
              <a:t>Children in Poverty</a:t>
            </a:r>
            <a:endParaRPr lang="en-US" dirty="0"/>
          </a:p>
        </p:txBody>
      </p:sp>
    </p:spTree>
    <p:extLst>
      <p:ext uri="{BB962C8B-B14F-4D97-AF65-F5344CB8AC3E}">
        <p14:creationId xmlns:p14="http://schemas.microsoft.com/office/powerpoint/2010/main" val="506040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1-8\Mulcahy 1_7.00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453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46920" y="1614686"/>
            <a:ext cx="4182480" cy="4328914"/>
          </a:xfrm>
          <a:prstGeom prst="rect">
            <a:avLst/>
          </a:prstGeom>
        </p:spPr>
      </p:pic>
      <p:sp>
        <p:nvSpPr>
          <p:cNvPr id="5" name="Title 4"/>
          <p:cNvSpPr>
            <a:spLocks noGrp="1"/>
          </p:cNvSpPr>
          <p:nvPr>
            <p:ph type="title"/>
          </p:nvPr>
        </p:nvSpPr>
        <p:spPr/>
        <p:txBody>
          <a:bodyPr/>
          <a:lstStyle/>
          <a:p>
            <a:r>
              <a:rPr lang="en-US" dirty="0" smtClean="0"/>
              <a:t>CTE Delivery Model</a:t>
            </a:r>
            <a:endParaRPr lang="en-US" dirty="0"/>
          </a:p>
        </p:txBody>
      </p:sp>
    </p:spTree>
    <p:extLst>
      <p:ext uri="{BB962C8B-B14F-4D97-AF65-F5344CB8AC3E}">
        <p14:creationId xmlns:p14="http://schemas.microsoft.com/office/powerpoint/2010/main" val="36911908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Strong career options for all students</a:t>
            </a:r>
          </a:p>
          <a:p>
            <a:r>
              <a:rPr lang="en-US" dirty="0" smtClean="0"/>
              <a:t>Career development</a:t>
            </a:r>
          </a:p>
          <a:p>
            <a:r>
              <a:rPr lang="en-US" dirty="0" smtClean="0"/>
              <a:t>Academic integration</a:t>
            </a:r>
          </a:p>
          <a:p>
            <a:r>
              <a:rPr lang="en-US" dirty="0" smtClean="0"/>
              <a:t>Rigorous curricula addressing technical and employability skills</a:t>
            </a:r>
          </a:p>
          <a:p>
            <a:r>
              <a:rPr lang="en-US" dirty="0" smtClean="0"/>
              <a:t>Project based and work-based learning</a:t>
            </a:r>
          </a:p>
          <a:p>
            <a:r>
              <a:rPr lang="en-US" dirty="0" smtClean="0"/>
              <a:t>Appropriate assessments</a:t>
            </a:r>
            <a:endParaRPr lang="en-US" dirty="0"/>
          </a:p>
        </p:txBody>
      </p:sp>
      <p:sp>
        <p:nvSpPr>
          <p:cNvPr id="2" name="Title 1"/>
          <p:cNvSpPr>
            <a:spLocks noGrp="1"/>
          </p:cNvSpPr>
          <p:nvPr>
            <p:ph type="title"/>
          </p:nvPr>
        </p:nvSpPr>
        <p:spPr/>
        <p:txBody>
          <a:bodyPr/>
          <a:lstStyle/>
          <a:p>
            <a:r>
              <a:rPr lang="en-US" dirty="0" smtClean="0"/>
              <a:t>Challenges/Aspirations</a:t>
            </a:r>
            <a:endParaRPr lang="en-US" dirty="0"/>
          </a:p>
        </p:txBody>
      </p:sp>
    </p:spTree>
    <p:extLst>
      <p:ext uri="{BB962C8B-B14F-4D97-AF65-F5344CB8AC3E}">
        <p14:creationId xmlns:p14="http://schemas.microsoft.com/office/powerpoint/2010/main" val="3883787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3400" y="1371600"/>
            <a:ext cx="4495800" cy="4525963"/>
          </a:xfrm>
        </p:spPr>
        <p:txBody>
          <a:bodyPr>
            <a:normAutofit/>
          </a:bodyPr>
          <a:lstStyle/>
          <a:p>
            <a:r>
              <a:rPr lang="en-US" dirty="0" smtClean="0"/>
              <a:t>“Not all CTE we find in today’s public schools provides the proper beginning of a career pathway—a pathway that builds on credentials business and industry recognize and value.”</a:t>
            </a:r>
          </a:p>
          <a:p>
            <a:pPr marL="0" indent="0">
              <a:buNone/>
            </a:pPr>
            <a:r>
              <a:rPr lang="en-US" sz="2000" dirty="0" smtClean="0"/>
              <a:t>James Stone, NRCCTE</a:t>
            </a:r>
            <a:endParaRPr lang="en-US" sz="2000" dirty="0"/>
          </a:p>
        </p:txBody>
      </p:sp>
      <p:pic>
        <p:nvPicPr>
          <p:cNvPr id="7" name="Content Placeholder 6" descr="http://2012.ccpc-conference.net/sites/2012.ccpc-conference.net/files/imagecache/speaker_detail/speakerpictures/stone.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3429000" cy="3657600"/>
          </a:xfrm>
          <a:prstGeom prst="rect">
            <a:avLst/>
          </a:prstGeom>
          <a:noFill/>
          <a:ln>
            <a:noFill/>
          </a:ln>
        </p:spPr>
      </p:pic>
      <p:sp>
        <p:nvSpPr>
          <p:cNvPr id="4" name="Title 3"/>
          <p:cNvSpPr>
            <a:spLocks noGrp="1"/>
          </p:cNvSpPr>
          <p:nvPr>
            <p:ph type="title"/>
          </p:nvPr>
        </p:nvSpPr>
        <p:spPr/>
        <p:txBody>
          <a:bodyPr/>
          <a:lstStyle/>
          <a:p>
            <a:r>
              <a:rPr lang="en-US" dirty="0" smtClean="0"/>
              <a:t>High-quality CTE</a:t>
            </a:r>
            <a:endParaRPr lang="en-US" dirty="0"/>
          </a:p>
        </p:txBody>
      </p:sp>
    </p:spTree>
    <p:extLst>
      <p:ext uri="{BB962C8B-B14F-4D97-AF65-F5344CB8AC3E}">
        <p14:creationId xmlns:p14="http://schemas.microsoft.com/office/powerpoint/2010/main" val="3965326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495800" cy="4525963"/>
          </a:xfrm>
        </p:spPr>
        <p:txBody>
          <a:bodyPr>
            <a:normAutofit fontScale="92500" lnSpcReduction="10000"/>
          </a:bodyPr>
          <a:lstStyle/>
          <a:p>
            <a:r>
              <a:rPr lang="en-US" dirty="0" smtClean="0"/>
              <a:t>“What is needed is a re-visioning of CTE …providing students with the skills they need to move through a viable career pathway and continue their education and training to make that pathway a reality.  What is needed is high-quality CTE.”</a:t>
            </a:r>
          </a:p>
          <a:p>
            <a:pPr marL="109728" indent="0">
              <a:buNone/>
            </a:pPr>
            <a:r>
              <a:rPr lang="en-US" sz="2200" dirty="0" smtClean="0"/>
              <a:t>James Stone, NRCCTE</a:t>
            </a:r>
            <a:endParaRPr lang="en-US" sz="2200" dirty="0"/>
          </a:p>
        </p:txBody>
      </p:sp>
      <p:pic>
        <p:nvPicPr>
          <p:cNvPr id="5" name="Content Placeholder 4" descr="http://2012.ccpc-conference.net/sites/2012.ccpc-conference.net/files/imagecache/speaker_detail/speakerpictures/stone.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953000" y="1600200"/>
            <a:ext cx="3676650" cy="3733800"/>
          </a:xfrm>
          <a:prstGeom prst="rect">
            <a:avLst/>
          </a:prstGeom>
          <a:noFill/>
          <a:ln>
            <a:noFill/>
          </a:ln>
        </p:spPr>
      </p:pic>
      <p:sp>
        <p:nvSpPr>
          <p:cNvPr id="2" name="Title 1"/>
          <p:cNvSpPr>
            <a:spLocks noGrp="1"/>
          </p:cNvSpPr>
          <p:nvPr>
            <p:ph type="title"/>
          </p:nvPr>
        </p:nvSpPr>
        <p:spPr/>
        <p:txBody>
          <a:bodyPr/>
          <a:lstStyle/>
          <a:p>
            <a:r>
              <a:rPr lang="en-US" dirty="0" smtClean="0"/>
              <a:t>High-quality CTE</a:t>
            </a:r>
            <a:endParaRPr lang="en-US" dirty="0"/>
          </a:p>
        </p:txBody>
      </p:sp>
    </p:spTree>
    <p:extLst>
      <p:ext uri="{BB962C8B-B14F-4D97-AF65-F5344CB8AC3E}">
        <p14:creationId xmlns:p14="http://schemas.microsoft.com/office/powerpoint/2010/main" val="1714765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501" y="152400"/>
            <a:ext cx="5418271"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10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perspecsys.com/wp-content/uploads/usa-today-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8255" y="1600200"/>
            <a:ext cx="906346" cy="720756"/>
          </a:xfrm>
          <a:prstGeom prst="rect">
            <a:avLst/>
          </a:prstGeom>
          <a:noFill/>
          <a:ln>
            <a:noFill/>
          </a:ln>
        </p:spPr>
      </p:pic>
      <p:sp>
        <p:nvSpPr>
          <p:cNvPr id="4" name="Text Placeholder 3"/>
          <p:cNvSpPr>
            <a:spLocks noGrp="1"/>
          </p:cNvSpPr>
          <p:nvPr>
            <p:ph type="body" idx="2"/>
          </p:nvPr>
        </p:nvSpPr>
        <p:spPr>
          <a:xfrm>
            <a:off x="3124200" y="5638800"/>
            <a:ext cx="5269992" cy="914400"/>
          </a:xfrm>
        </p:spPr>
        <p:txBody>
          <a:bodyPr/>
          <a:lstStyle/>
          <a:p>
            <a:r>
              <a:rPr lang="en-US" sz="2500" dirty="0">
                <a:solidFill>
                  <a:srgbClr val="2DA2BF"/>
                </a:solidFill>
                <a:ea typeface="+mj-ea"/>
                <a:cs typeface="+mj-cs"/>
              </a:rPr>
              <a:t>Everybody Is Talking About CTE</a:t>
            </a:r>
            <a:endParaRPr lang="en-US" dirty="0"/>
          </a:p>
        </p:txBody>
      </p:sp>
      <p:pic>
        <p:nvPicPr>
          <p:cNvPr id="5" name="Picture 4" descr="http://www.justtopten.com/wp-content/uploads/2014/06/Time-Magazin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2449" y="381000"/>
            <a:ext cx="988866" cy="914400"/>
          </a:xfrm>
          <a:prstGeom prst="rect">
            <a:avLst/>
          </a:prstGeom>
          <a:noFill/>
          <a:ln>
            <a:noFill/>
          </a:ln>
        </p:spPr>
      </p:pic>
      <p:sp>
        <p:nvSpPr>
          <p:cNvPr id="3" name="Content Placeholder 2"/>
          <p:cNvSpPr>
            <a:spLocks noGrp="1"/>
          </p:cNvSpPr>
          <p:nvPr>
            <p:ph sz="half" idx="1"/>
          </p:nvPr>
        </p:nvSpPr>
        <p:spPr>
          <a:xfrm>
            <a:off x="1066800" y="762000"/>
            <a:ext cx="7479792" cy="4978717"/>
          </a:xfrm>
        </p:spPr>
        <p:txBody>
          <a:bodyPr>
            <a:normAutofit/>
          </a:bodyPr>
          <a:lstStyle/>
          <a:p>
            <a:r>
              <a:rPr lang="en-US" dirty="0" smtClean="0"/>
              <a:t>         TIME Magazine</a:t>
            </a:r>
          </a:p>
          <a:p>
            <a:r>
              <a:rPr lang="en-US" dirty="0" smtClean="0"/>
              <a:t>         National Public Radio</a:t>
            </a:r>
          </a:p>
          <a:p>
            <a:r>
              <a:rPr lang="en-US" dirty="0" smtClean="0"/>
              <a:t>         USA Today:  “About </a:t>
            </a:r>
            <a:r>
              <a:rPr lang="en-US" dirty="0"/>
              <a:t>31-35% of Americans graduate from some type of college these </a:t>
            </a:r>
            <a:r>
              <a:rPr lang="en-US" dirty="0" smtClean="0"/>
              <a:t>days…But </a:t>
            </a:r>
            <a:r>
              <a:rPr lang="en-US" dirty="0"/>
              <a:t>we need to better prepare the other 65-70% (for jobs earning a middle-class living) in the 21st century</a:t>
            </a:r>
            <a:r>
              <a:rPr lang="en-US" dirty="0" smtClean="0"/>
              <a:t>.”</a:t>
            </a:r>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2448" y="1344773"/>
            <a:ext cx="1054551" cy="417427"/>
          </a:xfrm>
          <a:prstGeom prst="rect">
            <a:avLst/>
          </a:prstGeom>
        </p:spPr>
      </p:pic>
      <p:pic>
        <p:nvPicPr>
          <p:cNvPr id="7" name="Picture 6" descr="Screen Clipping"/>
          <p:cNvPicPr>
            <a:picLocks noChangeAspect="1"/>
          </p:cNvPicPr>
          <p:nvPr/>
        </p:nvPicPr>
        <p:blipFill>
          <a:blip r:embed="rId6"/>
          <a:stretch>
            <a:fillRect/>
          </a:stretch>
        </p:blipFill>
        <p:spPr>
          <a:xfrm>
            <a:off x="4567237" y="3424237"/>
            <a:ext cx="9526" cy="9526"/>
          </a:xfrm>
          <a:prstGeom prst="rect">
            <a:avLst/>
          </a:prstGeom>
        </p:spPr>
      </p:pic>
    </p:spTree>
    <p:extLst>
      <p:ext uri="{BB962C8B-B14F-4D97-AF65-F5344CB8AC3E}">
        <p14:creationId xmlns:p14="http://schemas.microsoft.com/office/powerpoint/2010/main" val="1638629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1-8\Mulcahy 1_7.00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723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err="1" smtClean="0"/>
              <a:t>Holzer</a:t>
            </a:r>
            <a:r>
              <a:rPr lang="en-US" dirty="0" smtClean="0"/>
              <a:t>, Linn and </a:t>
            </a:r>
            <a:r>
              <a:rPr lang="en-US" dirty="0" err="1" smtClean="0"/>
              <a:t>Monthey</a:t>
            </a:r>
            <a:r>
              <a:rPr lang="en-US" dirty="0" smtClean="0"/>
              <a:t>.  </a:t>
            </a:r>
            <a:r>
              <a:rPr lang="en-US" i="1" dirty="0" smtClean="0"/>
              <a:t>The Promise of High Quality Career and Technical Education</a:t>
            </a:r>
            <a:r>
              <a:rPr lang="en-US" dirty="0" smtClean="0"/>
              <a:t>.    October 2013</a:t>
            </a:r>
          </a:p>
          <a:p>
            <a:r>
              <a:rPr lang="en-US" dirty="0" err="1" smtClean="0"/>
              <a:t>Catellano</a:t>
            </a:r>
            <a:r>
              <a:rPr lang="en-US" dirty="0" smtClean="0"/>
              <a:t>, </a:t>
            </a:r>
            <a:r>
              <a:rPr lang="en-US" dirty="0" err="1" smtClean="0"/>
              <a:t>Sundell</a:t>
            </a:r>
            <a:r>
              <a:rPr lang="en-US" dirty="0" smtClean="0"/>
              <a:t>, </a:t>
            </a:r>
            <a:r>
              <a:rPr lang="en-US" dirty="0" err="1" smtClean="0"/>
              <a:t>Overman</a:t>
            </a:r>
            <a:r>
              <a:rPr lang="en-US" dirty="0" smtClean="0"/>
              <a:t>, Richardson and Stone. </a:t>
            </a:r>
            <a:r>
              <a:rPr lang="en-US" i="1" dirty="0" smtClean="0"/>
              <a:t>Rigorous Tests of Student Outcomes in CTE Programs of Study: Final Report</a:t>
            </a:r>
            <a:r>
              <a:rPr lang="en-US" dirty="0" smtClean="0"/>
              <a:t>. April 2014</a:t>
            </a:r>
          </a:p>
          <a:p>
            <a:r>
              <a:rPr lang="en-US" dirty="0" smtClean="0"/>
              <a:t>OECD. </a:t>
            </a:r>
            <a:r>
              <a:rPr lang="en-US" i="1" dirty="0" smtClean="0"/>
              <a:t>Skills Beyond School—Synthesis Report</a:t>
            </a:r>
            <a:r>
              <a:rPr lang="en-US" dirty="0" smtClean="0"/>
              <a:t>. November 13, 2014</a:t>
            </a:r>
          </a:p>
          <a:p>
            <a:r>
              <a:rPr lang="en-US" dirty="0" smtClean="0"/>
              <a:t>New America. </a:t>
            </a:r>
            <a:r>
              <a:rPr lang="en-US" i="1" dirty="0" smtClean="0"/>
              <a:t>New American Education Policy:  Beyond the Skills Gap Making Education Work for Students, Employers and Communities</a:t>
            </a:r>
            <a:r>
              <a:rPr lang="en-US" dirty="0" smtClean="0"/>
              <a:t>.     October 2014</a:t>
            </a:r>
            <a:endParaRPr lang="en-US" dirty="0"/>
          </a:p>
        </p:txBody>
      </p:sp>
      <p:sp>
        <p:nvSpPr>
          <p:cNvPr id="2" name="Title 1"/>
          <p:cNvSpPr>
            <a:spLocks noGrp="1"/>
          </p:cNvSpPr>
          <p:nvPr>
            <p:ph type="title"/>
          </p:nvPr>
        </p:nvSpPr>
        <p:spPr/>
        <p:txBody>
          <a:bodyPr/>
          <a:lstStyle/>
          <a:p>
            <a:r>
              <a:rPr lang="en-US" dirty="0" smtClean="0"/>
              <a:t>Worth Reading</a:t>
            </a:r>
            <a:endParaRPr lang="en-US" dirty="0"/>
          </a:p>
        </p:txBody>
      </p:sp>
    </p:spTree>
    <p:extLst>
      <p:ext uri="{BB962C8B-B14F-4D97-AF65-F5344CB8AC3E}">
        <p14:creationId xmlns:p14="http://schemas.microsoft.com/office/powerpoint/2010/main" val="3909099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81329"/>
            <a:ext cx="8153400" cy="4386072"/>
          </a:xfrm>
        </p:spPr>
        <p:txBody>
          <a:bodyPr>
            <a:normAutofit fontScale="92500"/>
          </a:bodyPr>
          <a:lstStyle/>
          <a:p>
            <a:pPr>
              <a:buNone/>
            </a:pPr>
            <a:r>
              <a:rPr lang="en-US" sz="2800" dirty="0" smtClean="0"/>
              <a:t>For more CTE research visit:</a:t>
            </a:r>
          </a:p>
          <a:p>
            <a:pPr>
              <a:buNone/>
            </a:pPr>
            <a:endParaRPr lang="en-US" sz="2800" dirty="0" smtClean="0"/>
          </a:p>
          <a:p>
            <a:pPr>
              <a:buFont typeface="Arial" pitchFamily="34" charset="0"/>
              <a:buChar char="•"/>
            </a:pPr>
            <a:r>
              <a:rPr lang="en-US" sz="2800" dirty="0" smtClean="0"/>
              <a:t>The CTE Research Clearinghouse  at </a:t>
            </a:r>
            <a:r>
              <a:rPr lang="en-US" sz="2800" dirty="0" smtClean="0">
                <a:hlinkClick r:id="rId2"/>
              </a:rPr>
              <a:t>http://www.acteonline.org/clearinghouse.aspx</a:t>
            </a:r>
            <a:endParaRPr lang="en-US" sz="2800" dirty="0" smtClean="0"/>
          </a:p>
          <a:p>
            <a:pPr>
              <a:buFont typeface="Arial" pitchFamily="34" charset="0"/>
              <a:buChar char="•"/>
            </a:pPr>
            <a:endParaRPr lang="en-US" sz="2800" dirty="0" smtClean="0"/>
          </a:p>
          <a:p>
            <a:pPr>
              <a:buFont typeface="Arial" pitchFamily="34" charset="0"/>
              <a:buChar char="•"/>
            </a:pPr>
            <a:r>
              <a:rPr lang="en-US" sz="2800" dirty="0" smtClean="0"/>
              <a:t>The National Research Center for CTE at </a:t>
            </a:r>
            <a:r>
              <a:rPr lang="en-US" sz="2800" dirty="0" smtClean="0">
                <a:hlinkClick r:id="rId3"/>
              </a:rPr>
              <a:t>www.nrccte.org</a:t>
            </a:r>
            <a:endParaRPr lang="en-US" sz="2800" dirty="0" smtClean="0"/>
          </a:p>
          <a:p>
            <a:pPr>
              <a:buNone/>
            </a:pPr>
            <a:endParaRPr lang="en-US" sz="2800" dirty="0" smtClean="0"/>
          </a:p>
          <a:p>
            <a:pPr>
              <a:buFont typeface="Arial" pitchFamily="34" charset="0"/>
              <a:buChar char="•"/>
            </a:pPr>
            <a:r>
              <a:rPr lang="en-US" sz="2800" dirty="0" smtClean="0"/>
              <a:t>Association for Career and Technical Education </a:t>
            </a:r>
            <a:r>
              <a:rPr lang="en-US" sz="2800" dirty="0" smtClean="0">
                <a:hlinkClick r:id="rId4"/>
              </a:rPr>
              <a:t>www.acteonline.org</a:t>
            </a:r>
            <a:endParaRPr lang="en-US" sz="2800" dirty="0" smtClean="0"/>
          </a:p>
          <a:p>
            <a:pPr>
              <a:buFont typeface="Arial" pitchFamily="34" charset="0"/>
              <a:buChar char="•"/>
            </a:pPr>
            <a:endParaRPr lang="en-US" sz="3200" dirty="0" smtClean="0"/>
          </a:p>
          <a:p>
            <a:endParaRPr lang="en-US" dirty="0"/>
          </a:p>
        </p:txBody>
      </p:sp>
      <p:sp>
        <p:nvSpPr>
          <p:cNvPr id="2" name="Title 1"/>
          <p:cNvSpPr>
            <a:spLocks noGrp="1"/>
          </p:cNvSpPr>
          <p:nvPr>
            <p:ph type="title"/>
          </p:nvPr>
        </p:nvSpPr>
        <p:spPr/>
        <p:txBody>
          <a:bodyPr/>
          <a:lstStyle/>
          <a:p>
            <a:r>
              <a:rPr lang="en-US" b="1" dirty="0" smtClean="0"/>
              <a:t>Need more information?</a:t>
            </a:r>
            <a:endParaRPr lang="en-US" b="1" dirty="0"/>
          </a:p>
        </p:txBody>
      </p:sp>
    </p:spTree>
    <p:extLst>
      <p:ext uri="{BB962C8B-B14F-4D97-AF65-F5344CB8AC3E}">
        <p14:creationId xmlns:p14="http://schemas.microsoft.com/office/powerpoint/2010/main" val="313727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2.bp.blogspot.com/-UdMsJEIHLv0/Ua8fcL_W_PI/AAAAAAAAAiA/HYRuxM4y8M8/s1600/thats-all-folks.jpg"/>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1"/>
            <a:ext cx="6858000" cy="5486400"/>
          </a:xfrm>
          <a:prstGeom prst="rect">
            <a:avLst/>
          </a:prstGeom>
          <a:noFill/>
          <a:ln>
            <a:noFill/>
          </a:ln>
        </p:spPr>
      </p:pic>
    </p:spTree>
    <p:extLst>
      <p:ext uri="{BB962C8B-B14F-4D97-AF65-F5344CB8AC3E}">
        <p14:creationId xmlns:p14="http://schemas.microsoft.com/office/powerpoint/2010/main" val="1194481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AFT:  “A </a:t>
            </a:r>
            <a:r>
              <a:rPr lang="en-US" dirty="0"/>
              <a:t>strictly academic curriculum has been prioritized to the detriment of career and technical education (CTE), which provides the link between the needs of the labor market and the needs of young people to be prepared for life after high school</a:t>
            </a:r>
            <a:r>
              <a:rPr lang="en-US" dirty="0" smtClean="0"/>
              <a:t>.” </a:t>
            </a:r>
          </a:p>
          <a:p>
            <a:pPr marL="109728" indent="0">
              <a:buNone/>
            </a:pPr>
            <a:endParaRPr lang="en-US" dirty="0" smtClean="0"/>
          </a:p>
          <a:p>
            <a:r>
              <a:rPr lang="en-US" dirty="0" smtClean="0"/>
              <a:t>OECD: “VET has been oddly neglected and marginalized in policy discussions, often overshadowed by the increasing emphasis on general academic education and the role of schools in preparing students for university education.”</a:t>
            </a:r>
            <a:endParaRPr lang="en-US" dirty="0"/>
          </a:p>
        </p:txBody>
      </p:sp>
      <p:sp>
        <p:nvSpPr>
          <p:cNvPr id="2" name="Title 1"/>
          <p:cNvSpPr>
            <a:spLocks noGrp="1"/>
          </p:cNvSpPr>
          <p:nvPr>
            <p:ph type="title"/>
          </p:nvPr>
        </p:nvSpPr>
        <p:spPr/>
        <p:txBody>
          <a:bodyPr/>
          <a:lstStyle/>
          <a:p>
            <a:r>
              <a:rPr lang="en-US" dirty="0" smtClean="0"/>
              <a:t>Everybody Is Talking About CTE</a:t>
            </a:r>
            <a:endParaRPr lang="en-US" dirty="0"/>
          </a:p>
        </p:txBody>
      </p:sp>
    </p:spTree>
    <p:extLst>
      <p:ext uri="{BB962C8B-B14F-4D97-AF65-F5344CB8AC3E}">
        <p14:creationId xmlns:p14="http://schemas.microsoft.com/office/powerpoint/2010/main" val="153734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Georgetown, Business Round Table and College Board:  </a:t>
            </a:r>
            <a:r>
              <a:rPr lang="en-US" i="1" dirty="0" smtClean="0"/>
              <a:t>The Promise of High Quality CTE</a:t>
            </a:r>
            <a:r>
              <a:rPr lang="en-US" dirty="0" smtClean="0"/>
              <a:t>— “High-quality Career and Technical Education (CTE) — as distinguished from older models of vocational education — has great potential to improve student educational attainment and worker earnings, as well as outcomes for firms and the U.S. economy.”</a:t>
            </a:r>
            <a:endParaRPr lang="en-US" dirty="0"/>
          </a:p>
        </p:txBody>
      </p:sp>
      <p:sp>
        <p:nvSpPr>
          <p:cNvPr id="2" name="Title 1"/>
          <p:cNvSpPr>
            <a:spLocks noGrp="1"/>
          </p:cNvSpPr>
          <p:nvPr>
            <p:ph type="title"/>
          </p:nvPr>
        </p:nvSpPr>
        <p:spPr/>
        <p:txBody>
          <a:bodyPr/>
          <a:lstStyle/>
          <a:p>
            <a:r>
              <a:rPr lang="en-US" dirty="0" smtClean="0"/>
              <a:t>Everybody Is Talking About CTE</a:t>
            </a:r>
            <a:endParaRPr lang="en-US" dirty="0"/>
          </a:p>
        </p:txBody>
      </p:sp>
    </p:spTree>
    <p:extLst>
      <p:ext uri="{BB962C8B-B14F-4D97-AF65-F5344CB8AC3E}">
        <p14:creationId xmlns:p14="http://schemas.microsoft.com/office/powerpoint/2010/main" val="3323618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428506"/>
            <a:ext cx="4683032" cy="4743693"/>
          </a:xfrm>
        </p:spPr>
      </p:pic>
      <p:sp>
        <p:nvSpPr>
          <p:cNvPr id="2" name="Title 1"/>
          <p:cNvSpPr>
            <a:spLocks noGrp="1"/>
          </p:cNvSpPr>
          <p:nvPr>
            <p:ph type="title"/>
          </p:nvPr>
        </p:nvSpPr>
        <p:spPr/>
        <p:txBody>
          <a:bodyPr/>
          <a:lstStyle/>
          <a:p>
            <a:r>
              <a:rPr lang="en-US" dirty="0" smtClean="0"/>
              <a:t>It’s No Surprise</a:t>
            </a:r>
            <a:endParaRPr lang="en-US" dirty="0"/>
          </a:p>
        </p:txBody>
      </p:sp>
    </p:spTree>
    <p:extLst>
      <p:ext uri="{BB962C8B-B14F-4D97-AF65-F5344CB8AC3E}">
        <p14:creationId xmlns:p14="http://schemas.microsoft.com/office/powerpoint/2010/main" val="533092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t: Unemployment rate by age group"/>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1676400"/>
            <a:ext cx="4876800" cy="3962400"/>
          </a:xfrm>
          <a:prstGeom prst="rect">
            <a:avLst/>
          </a:prstGeom>
          <a:noFill/>
          <a:ln>
            <a:noFill/>
          </a:ln>
        </p:spPr>
      </p:pic>
      <p:sp>
        <p:nvSpPr>
          <p:cNvPr id="2" name="Title 1"/>
          <p:cNvSpPr>
            <a:spLocks noGrp="1"/>
          </p:cNvSpPr>
          <p:nvPr>
            <p:ph type="title"/>
          </p:nvPr>
        </p:nvSpPr>
        <p:spPr/>
        <p:txBody>
          <a:bodyPr/>
          <a:lstStyle/>
          <a:p>
            <a:r>
              <a:rPr lang="en-US" dirty="0" smtClean="0"/>
              <a:t>Youth Unemployment</a:t>
            </a:r>
            <a:endParaRPr lang="en-US" dirty="0"/>
          </a:p>
        </p:txBody>
      </p:sp>
    </p:spTree>
    <p:extLst>
      <p:ext uri="{BB962C8B-B14F-4D97-AF65-F5344CB8AC3E}">
        <p14:creationId xmlns:p14="http://schemas.microsoft.com/office/powerpoint/2010/main" val="358403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724400" cy="4525963"/>
          </a:xfrm>
        </p:spPr>
        <p:txBody>
          <a:bodyPr>
            <a:normAutofit/>
          </a:bodyPr>
          <a:lstStyle/>
          <a:p>
            <a:r>
              <a:rPr lang="en-US" dirty="0" smtClean="0"/>
              <a:t>Student loan debt:  </a:t>
            </a:r>
            <a:r>
              <a:rPr lang="en-US" dirty="0"/>
              <a:t> </a:t>
            </a:r>
            <a:r>
              <a:rPr lang="en-US" dirty="0" smtClean="0"/>
              <a:t>  40 million Americans have outstanding loans.  Up from 29 million in 2008.</a:t>
            </a:r>
          </a:p>
          <a:p>
            <a:r>
              <a:rPr lang="en-US" dirty="0" smtClean="0"/>
              <a:t>Average debt is $29,000.</a:t>
            </a:r>
          </a:p>
          <a:p>
            <a:endParaRPr lang="en-US" dirty="0"/>
          </a:p>
          <a:p>
            <a:pPr marL="0" indent="0" algn="ctr">
              <a:buNone/>
            </a:pPr>
            <a:r>
              <a:rPr lang="en-US" dirty="0" smtClean="0"/>
              <a:t>    “</a:t>
            </a:r>
            <a:r>
              <a:rPr lang="en-US" sz="4000" i="1" dirty="0" smtClean="0"/>
              <a:t>Loan-</a:t>
            </a:r>
            <a:r>
              <a:rPr lang="en-US" sz="4000" i="1" dirty="0" err="1" smtClean="0"/>
              <a:t>ageddon</a:t>
            </a:r>
            <a:r>
              <a:rPr lang="en-US" sz="4000" i="1" dirty="0" smtClean="0"/>
              <a:t>”</a:t>
            </a:r>
            <a:endParaRPr lang="en-US" sz="4000" i="1" dirty="0"/>
          </a:p>
        </p:txBody>
      </p:sp>
      <p:pic>
        <p:nvPicPr>
          <p:cNvPr id="5" name="Content Placeholder 4" descr="140326_$BOX_StudentDebt"/>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581400" cy="3429000"/>
          </a:xfrm>
          <a:prstGeom prst="rect">
            <a:avLst/>
          </a:prstGeom>
          <a:noFill/>
          <a:ln>
            <a:noFill/>
          </a:ln>
        </p:spPr>
      </p:pic>
      <p:sp>
        <p:nvSpPr>
          <p:cNvPr id="2" name="Title 1"/>
          <p:cNvSpPr>
            <a:spLocks noGrp="1"/>
          </p:cNvSpPr>
          <p:nvPr>
            <p:ph type="title"/>
          </p:nvPr>
        </p:nvSpPr>
        <p:spPr/>
        <p:txBody>
          <a:bodyPr/>
          <a:lstStyle/>
          <a:p>
            <a:r>
              <a:rPr lang="en-US" dirty="0" smtClean="0"/>
              <a:t>Staggering Student Debt</a:t>
            </a:r>
            <a:endParaRPr lang="en-US" dirty="0"/>
          </a:p>
        </p:txBody>
      </p:sp>
    </p:spTree>
    <p:extLst>
      <p:ext uri="{BB962C8B-B14F-4D97-AF65-F5344CB8AC3E}">
        <p14:creationId xmlns:p14="http://schemas.microsoft.com/office/powerpoint/2010/main" val="485736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ure_6.jpg"/>
          <p:cNvPicPr>
            <a:picLocks noGrp="1" noChangeAspect="1"/>
          </p:cNvPicPr>
          <p:nvPr>
            <p:ph idx="1"/>
          </p:nvPr>
        </p:nvPicPr>
        <p:blipFill>
          <a:blip r:embed="rId3" cstate="print"/>
          <a:stretch>
            <a:fillRect/>
          </a:stretch>
        </p:blipFill>
        <p:spPr>
          <a:xfrm>
            <a:off x="609600" y="1320922"/>
            <a:ext cx="8153400" cy="4589340"/>
          </a:xfrm>
          <a:prstGeom prst="rect">
            <a:avLst/>
          </a:prstGeom>
        </p:spPr>
      </p:pic>
      <p:sp>
        <p:nvSpPr>
          <p:cNvPr id="2" name="Title 1"/>
          <p:cNvSpPr>
            <a:spLocks noGrp="1"/>
          </p:cNvSpPr>
          <p:nvPr>
            <p:ph type="title"/>
          </p:nvPr>
        </p:nvSpPr>
        <p:spPr/>
        <p:txBody>
          <a:bodyPr/>
          <a:lstStyle/>
          <a:p>
            <a:r>
              <a:rPr lang="en-US" dirty="0" smtClean="0"/>
              <a:t>College Completion</a:t>
            </a:r>
            <a:endParaRPr lang="en-US" dirty="0"/>
          </a:p>
        </p:txBody>
      </p:sp>
    </p:spTree>
    <p:extLst>
      <p:ext uri="{BB962C8B-B14F-4D97-AF65-F5344CB8AC3E}">
        <p14:creationId xmlns:p14="http://schemas.microsoft.com/office/powerpoint/2010/main" val="1793479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923</TotalTime>
  <Words>1078</Words>
  <Application>Microsoft Office PowerPoint</Application>
  <PresentationFormat>On-screen Show (4:3)</PresentationFormat>
  <Paragraphs>133</Paragraphs>
  <Slides>33</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Lucida Sans Unicode</vt:lpstr>
      <vt:lpstr>Verdana</vt:lpstr>
      <vt:lpstr>Wingdings 2</vt:lpstr>
      <vt:lpstr>Wingdings 3</vt:lpstr>
      <vt:lpstr>Concourse</vt:lpstr>
      <vt:lpstr>What the Research Says July 2015</vt:lpstr>
      <vt:lpstr>PowerPoint Presentation</vt:lpstr>
      <vt:lpstr>PowerPoint Presentation</vt:lpstr>
      <vt:lpstr>Everybody Is Talking About CTE</vt:lpstr>
      <vt:lpstr>Everybody Is Talking About CTE</vt:lpstr>
      <vt:lpstr>It’s No Surprise</vt:lpstr>
      <vt:lpstr>Youth Unemployment</vt:lpstr>
      <vt:lpstr>Staggering Student Debt</vt:lpstr>
      <vt:lpstr>College Completion</vt:lpstr>
      <vt:lpstr>The Skills Gap</vt:lpstr>
      <vt:lpstr>The Skills Gap, Take Two</vt:lpstr>
      <vt:lpstr>Achievement</vt:lpstr>
      <vt:lpstr>PowerPoint Presentation</vt:lpstr>
      <vt:lpstr>CTE Outcomes</vt:lpstr>
      <vt:lpstr>Student Engagement Update</vt:lpstr>
      <vt:lpstr>PowerPoint Presentation</vt:lpstr>
      <vt:lpstr>PowerPoint Presentation</vt:lpstr>
      <vt:lpstr>PowerPoint Presentation</vt:lpstr>
      <vt:lpstr>PowerPoint Presentation</vt:lpstr>
      <vt:lpstr>Community College Update</vt:lpstr>
      <vt:lpstr>Programs of Study Research</vt:lpstr>
      <vt:lpstr>Everyone Is Talking About Career Literacy</vt:lpstr>
      <vt:lpstr>Children in Poverty</vt:lpstr>
      <vt:lpstr>PowerPoint Presentation</vt:lpstr>
      <vt:lpstr>CTE Delivery Model</vt:lpstr>
      <vt:lpstr>Challenges/Aspirations</vt:lpstr>
      <vt:lpstr>High-quality CTE</vt:lpstr>
      <vt:lpstr>High-quality CTE</vt:lpstr>
      <vt:lpstr>PowerPoint Presentation</vt:lpstr>
      <vt:lpstr>PowerPoint Presentation</vt:lpstr>
      <vt:lpstr>Worth Reading</vt:lpstr>
      <vt:lpstr>Need more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Research Says February 2015</dc:title>
  <dc:creator>John Mulcahy</dc:creator>
  <cp:lastModifiedBy>John Mulcahy</cp:lastModifiedBy>
  <cp:revision>56</cp:revision>
  <dcterms:created xsi:type="dcterms:W3CDTF">2015-01-27T15:55:50Z</dcterms:created>
  <dcterms:modified xsi:type="dcterms:W3CDTF">2015-07-02T15:36:11Z</dcterms:modified>
</cp:coreProperties>
</file>