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56" r:id="rId2"/>
    <p:sldId id="303" r:id="rId3"/>
    <p:sldId id="260" r:id="rId4"/>
    <p:sldId id="304" r:id="rId5"/>
    <p:sldId id="305" r:id="rId6"/>
    <p:sldId id="294" r:id="rId7"/>
    <p:sldId id="285" r:id="rId8"/>
    <p:sldId id="263" r:id="rId9"/>
    <p:sldId id="308" r:id="rId10"/>
    <p:sldId id="300" r:id="rId11"/>
    <p:sldId id="299" r:id="rId12"/>
    <p:sldId id="313" r:id="rId13"/>
    <p:sldId id="309" r:id="rId14"/>
    <p:sldId id="312" r:id="rId15"/>
    <p:sldId id="264" r:id="rId16"/>
    <p:sldId id="283" r:id="rId17"/>
    <p:sldId id="288" r:id="rId18"/>
    <p:sldId id="265" r:id="rId19"/>
    <p:sldId id="295" r:id="rId20"/>
    <p:sldId id="266" r:id="rId21"/>
    <p:sldId id="289" r:id="rId22"/>
    <p:sldId id="270" r:id="rId23"/>
    <p:sldId id="271" r:id="rId24"/>
    <p:sldId id="272" r:id="rId25"/>
    <p:sldId id="273" r:id="rId26"/>
    <p:sldId id="310" r:id="rId27"/>
    <p:sldId id="275" r:id="rId28"/>
    <p:sldId id="311" r:id="rId29"/>
    <p:sldId id="296" r:id="rId30"/>
    <p:sldId id="276" r:id="rId31"/>
    <p:sldId id="278" r:id="rId32"/>
    <p:sldId id="291" r:id="rId33"/>
    <p:sldId id="301" r:id="rId34"/>
    <p:sldId id="280" r:id="rId35"/>
    <p:sldId id="284" r:id="rId36"/>
    <p:sldId id="281" r:id="rId37"/>
    <p:sldId id="30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p:scale>
          <a:sx n="76" d="100"/>
          <a:sy n="76" d="100"/>
        </p:scale>
        <p:origin x="-119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4FC7C328-314D-47F4-8A73-ED2D90793242}" type="datetimeFigureOut">
              <a:rPr lang="en-US" smtClean="0"/>
              <a:t>7/22/2014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0807A7A7-0764-46A3-A71C-EA28184895C1}" type="slidenum">
              <a:rPr lang="en-US" smtClean="0"/>
              <a:t>‹#›</a:t>
            </a:fld>
            <a:endParaRPr lang="en-US"/>
          </a:p>
        </p:txBody>
      </p:sp>
    </p:spTree>
    <p:extLst>
      <p:ext uri="{BB962C8B-B14F-4D97-AF65-F5344CB8AC3E}">
        <p14:creationId xmlns:p14="http://schemas.microsoft.com/office/powerpoint/2010/main" val="4247864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B9FF9140-EF57-4CB0-B228-07A6E38007D2}" type="datetimeFigureOut">
              <a:rPr lang="en-US" smtClean="0"/>
              <a:pPr/>
              <a:t>7/22/2014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472C2253-D2D7-49B7-8F8D-3F20E5204169}" type="slidenum">
              <a:rPr lang="en-US" smtClean="0"/>
              <a:pPr/>
              <a:t>‹#›</a:t>
            </a:fld>
            <a:endParaRPr lang="en-US"/>
          </a:p>
        </p:txBody>
      </p:sp>
    </p:spTree>
    <p:extLst>
      <p:ext uri="{BB962C8B-B14F-4D97-AF65-F5344CB8AC3E}">
        <p14:creationId xmlns:p14="http://schemas.microsoft.com/office/powerpoint/2010/main" val="130952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Involvement in CTE reduces the likelihood</a:t>
            </a:r>
            <a:r>
              <a:rPr lang="en-US" baseline="0" dirty="0" smtClean="0"/>
              <a:t> of dropping out by 20 to 60% in Tucson Unified and 79% in Mesa.  Students in CTE are also far less likely to be absent from school.  Data from four years were analyzed.  Taking two or more CTE courses is the key.</a:t>
            </a:r>
          </a:p>
          <a:p>
            <a:endParaRPr lang="en-US" baseline="0" dirty="0" smtClean="0"/>
          </a:p>
          <a:p>
            <a:pPr>
              <a:buFont typeface="Wingdings" pitchFamily="2" charset="2"/>
              <a:buChar char="§"/>
            </a:pPr>
            <a:r>
              <a:rPr lang="en-US" dirty="0"/>
              <a:t>81% of dropouts said real world learning may have influenced them to stay in school.</a:t>
            </a:r>
          </a:p>
          <a:p>
            <a:pPr>
              <a:buFont typeface="Wingdings" pitchFamily="2" charset="2"/>
              <a:buChar char="§"/>
            </a:pPr>
            <a:r>
              <a:rPr lang="en-US" dirty="0"/>
              <a:t>31% of college students leave with zero credits.</a:t>
            </a:r>
          </a:p>
          <a:p>
            <a:endParaRPr lang="en-US" dirty="0"/>
          </a:p>
        </p:txBody>
      </p:sp>
      <p:sp>
        <p:nvSpPr>
          <p:cNvPr id="4" name="Slide Number Placeholder 3"/>
          <p:cNvSpPr>
            <a:spLocks noGrp="1"/>
          </p:cNvSpPr>
          <p:nvPr>
            <p:ph type="sldNum" sz="quarter" idx="10"/>
          </p:nvPr>
        </p:nvSpPr>
        <p:spPr/>
        <p:txBody>
          <a:bodyPr/>
          <a:lstStyle/>
          <a:p>
            <a:fld id="{9009E357-7C6B-4DD0-B049-30BF91E691D2}" type="slidenum">
              <a:rPr lang="en-US" smtClean="0"/>
              <a:pPr/>
              <a:t>8</a:t>
            </a:fld>
            <a:endParaRPr lang="en-US"/>
          </a:p>
        </p:txBody>
      </p:sp>
    </p:spTree>
    <p:extLst>
      <p:ext uri="{BB962C8B-B14F-4D97-AF65-F5344CB8AC3E}">
        <p14:creationId xmlns:p14="http://schemas.microsoft.com/office/powerpoint/2010/main" val="38679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reported in “Knocking at the College Door, Projections for High School Graduates.  Western</a:t>
            </a:r>
            <a:r>
              <a:rPr lang="en-US" baseline="0" dirty="0" smtClean="0"/>
              <a:t> Interstate Commission for Higher Education with support from ACTE</a:t>
            </a:r>
            <a:endParaRPr lang="en-US" dirty="0"/>
          </a:p>
        </p:txBody>
      </p:sp>
      <p:sp>
        <p:nvSpPr>
          <p:cNvPr id="4" name="Slide Number Placeholder 3"/>
          <p:cNvSpPr>
            <a:spLocks noGrp="1"/>
          </p:cNvSpPr>
          <p:nvPr>
            <p:ph type="sldNum" sz="quarter" idx="10"/>
          </p:nvPr>
        </p:nvSpPr>
        <p:spPr/>
        <p:txBody>
          <a:bodyPr/>
          <a:lstStyle/>
          <a:p>
            <a:fld id="{472C2253-D2D7-49B7-8F8D-3F20E5204169}" type="slidenum">
              <a:rPr lang="en-US" smtClean="0"/>
              <a:pPr/>
              <a:t>11</a:t>
            </a:fld>
            <a:endParaRPr lang="en-US"/>
          </a:p>
        </p:txBody>
      </p:sp>
    </p:spTree>
    <p:extLst>
      <p:ext uri="{BB962C8B-B14F-4D97-AF65-F5344CB8AC3E}">
        <p14:creationId xmlns:p14="http://schemas.microsoft.com/office/powerpoint/2010/main" val="415344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 of 2011 high school grads who took the ACT and were considered college-ready in at least 3 subject areas tested never enrolled or returned for a second year of college</a:t>
            </a:r>
          </a:p>
          <a:p>
            <a:endParaRPr lang="en-US" dirty="0" smtClean="0"/>
          </a:p>
          <a:p>
            <a:pPr marL="68576"/>
            <a:r>
              <a:rPr lang="en-US" b="1" dirty="0" smtClean="0"/>
              <a:t>         It’s not all about academics!</a:t>
            </a:r>
            <a:endParaRPr lang="en-US" b="1" dirty="0"/>
          </a:p>
        </p:txBody>
      </p:sp>
      <p:sp>
        <p:nvSpPr>
          <p:cNvPr id="4" name="Slide Number Placeholder 3"/>
          <p:cNvSpPr>
            <a:spLocks noGrp="1"/>
          </p:cNvSpPr>
          <p:nvPr>
            <p:ph type="sldNum" sz="quarter" idx="10"/>
          </p:nvPr>
        </p:nvSpPr>
        <p:spPr/>
        <p:txBody>
          <a:bodyPr/>
          <a:lstStyle/>
          <a:p>
            <a:fld id="{472C2253-D2D7-49B7-8F8D-3F20E5204169}"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for Anthony Mann article:  http://www.educationandemployers.org/media/15052/its_who_you_meet_final_report.pdf</a:t>
            </a:r>
            <a:endParaRPr lang="en-US" dirty="0"/>
          </a:p>
        </p:txBody>
      </p:sp>
      <p:sp>
        <p:nvSpPr>
          <p:cNvPr id="4" name="Slide Number Placeholder 3"/>
          <p:cNvSpPr>
            <a:spLocks noGrp="1"/>
          </p:cNvSpPr>
          <p:nvPr>
            <p:ph type="sldNum" sz="quarter" idx="10"/>
          </p:nvPr>
        </p:nvSpPr>
        <p:spPr/>
        <p:txBody>
          <a:bodyPr/>
          <a:lstStyle/>
          <a:p>
            <a:fld id="{472C2253-D2D7-49B7-8F8D-3F20E5204169}" type="slidenum">
              <a:rPr lang="en-US" smtClean="0"/>
              <a:pPr/>
              <a:t>31</a:t>
            </a:fld>
            <a:endParaRPr lang="en-US"/>
          </a:p>
        </p:txBody>
      </p:sp>
    </p:spTree>
    <p:extLst>
      <p:ext uri="{BB962C8B-B14F-4D97-AF65-F5344CB8AC3E}">
        <p14:creationId xmlns:p14="http://schemas.microsoft.com/office/powerpoint/2010/main" val="339259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69640C-F8CA-4078-84E1-CA60D84CC2C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08CD-4B1A-4569-AD1E-BC236FA78C3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640C-F8CA-4078-84E1-CA60D84CC2C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9640C-F8CA-4078-84E1-CA60D84CC2C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640C-F8CA-4078-84E1-CA60D84CC2C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9640C-F8CA-4078-84E1-CA60D84CC2CF}" type="datetimeFigureOut">
              <a:rPr lang="en-US" smtClean="0"/>
              <a:pPr/>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708CD-4B1A-4569-AD1E-BC236FA78C3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69640C-F8CA-4078-84E1-CA60D84CC2CF}"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69640C-F8CA-4078-84E1-CA60D84CC2CF}" type="datetimeFigureOut">
              <a:rPr lang="en-US" smtClean="0"/>
              <a:pPr/>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708CD-4B1A-4569-AD1E-BC236FA78C3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9640C-F8CA-4078-84E1-CA60D84CC2CF}" type="datetimeFigureOut">
              <a:rPr lang="en-US" smtClean="0"/>
              <a:pPr/>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9640C-F8CA-4078-84E1-CA60D84CC2CF}" type="datetimeFigureOut">
              <a:rPr lang="en-US" smtClean="0"/>
              <a:pPr/>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9640C-F8CA-4078-84E1-CA60D84CC2CF}"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08CD-4B1A-4569-AD1E-BC236FA78C3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9640C-F8CA-4078-84E1-CA60D84CC2CF}" type="datetimeFigureOut">
              <a:rPr lang="en-US" smtClean="0"/>
              <a:pPr/>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708CD-4B1A-4569-AD1E-BC236FA78C3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69640C-F8CA-4078-84E1-CA60D84CC2CF}" type="datetimeFigureOut">
              <a:rPr lang="en-US" smtClean="0"/>
              <a:pPr/>
              <a:t>7/22/2014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6F708CD-4B1A-4569-AD1E-BC236FA78C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rccte.org/" TargetMode="External"/><Relationship Id="rId2" Type="http://schemas.openxmlformats.org/officeDocument/2006/relationships/hyperlink" Target="http://www.acteonline.org/clearinghouse.aspx" TargetMode="External"/><Relationship Id="rId1" Type="http://schemas.openxmlformats.org/officeDocument/2006/relationships/slideLayout" Target="../slideLayouts/slideLayout2.xml"/><Relationship Id="rId4" Type="http://schemas.openxmlformats.org/officeDocument/2006/relationships/hyperlink" Target="http://www.acteonli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848600" cy="1927225"/>
          </a:xfrm>
        </p:spPr>
        <p:txBody>
          <a:bodyPr/>
          <a:lstStyle/>
          <a:p>
            <a:r>
              <a:rPr lang="en-US" b="1" dirty="0" smtClean="0"/>
              <a:t>What the </a:t>
            </a:r>
            <a:br>
              <a:rPr lang="en-US" b="1" dirty="0" smtClean="0"/>
            </a:br>
            <a:r>
              <a:rPr lang="en-US" b="1" dirty="0" smtClean="0"/>
              <a:t>Research Says</a:t>
            </a:r>
            <a:endParaRPr lang="en-US" b="1" dirty="0"/>
          </a:p>
        </p:txBody>
      </p:sp>
      <p:sp>
        <p:nvSpPr>
          <p:cNvPr id="3" name="Subtitle 2"/>
          <p:cNvSpPr>
            <a:spLocks noGrp="1"/>
          </p:cNvSpPr>
          <p:nvPr>
            <p:ph type="subTitle" idx="1"/>
          </p:nvPr>
        </p:nvSpPr>
        <p:spPr/>
        <p:txBody>
          <a:bodyPr>
            <a:normAutofit/>
          </a:bodyPr>
          <a:lstStyle/>
          <a:p>
            <a:r>
              <a:rPr lang="en-US" dirty="0" smtClean="0"/>
              <a:t>Brought to you by your ACTEAZ</a:t>
            </a:r>
          </a:p>
          <a:p>
            <a:r>
              <a:rPr lang="en-US" dirty="0" smtClean="0"/>
              <a:t>July 2014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ulcahy\AppData\Local\Microsoft\Windows\Temporary Internet Files\Content.Outlook\10DTR88P\Data Show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9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Western Interstate Commission for Higher Education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jmulcahy\AppData\Local\Microsoft\Windows\Temporary Internet Files\Content.Outlook\10DTR88P\CTE vs Outcom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4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2013 NAEP 12</a:t>
            </a:r>
            <a:r>
              <a:rPr lang="en-US" baseline="30000" dirty="0" smtClean="0"/>
              <a:t>th</a:t>
            </a:r>
            <a:r>
              <a:rPr lang="en-US" dirty="0" smtClean="0"/>
              <a:t> grade reading and math</a:t>
            </a:r>
            <a:endParaRPr lang="en-US" dirty="0"/>
          </a:p>
        </p:txBody>
      </p:sp>
      <p:sp>
        <p:nvSpPr>
          <p:cNvPr id="3" name="Content Placeholder 2"/>
          <p:cNvSpPr>
            <a:spLocks noGrp="1"/>
          </p:cNvSpPr>
          <p:nvPr>
            <p:ph idx="1"/>
          </p:nvPr>
        </p:nvSpPr>
        <p:spPr/>
        <p:txBody>
          <a:bodyPr>
            <a:normAutofit/>
          </a:bodyPr>
          <a:lstStyle/>
          <a:p>
            <a:pPr fontAlgn="t"/>
            <a:r>
              <a:rPr lang="en-US" b="1" cap="all" dirty="0" smtClean="0"/>
              <a:t>MATH</a:t>
            </a:r>
          </a:p>
          <a:p>
            <a:pPr lvl="1" fontAlgn="t"/>
            <a:r>
              <a:rPr lang="en-US" b="1" cap="all" dirty="0" smtClean="0"/>
              <a:t>2013 </a:t>
            </a:r>
            <a:r>
              <a:rPr lang="en-US" b="1" cap="all" dirty="0"/>
              <a:t>AVERAGE SCORE </a:t>
            </a:r>
            <a:r>
              <a:rPr lang="en-US" b="1" cap="all" dirty="0" smtClean="0"/>
              <a:t>IN Mathematics </a:t>
            </a:r>
            <a:r>
              <a:rPr lang="en-US" b="1" dirty="0" smtClean="0"/>
              <a:t>increased</a:t>
            </a:r>
            <a:r>
              <a:rPr lang="en-US" b="1" dirty="0"/>
              <a:t> </a:t>
            </a:r>
            <a:r>
              <a:rPr lang="en-US" b="1" dirty="0" smtClean="0"/>
              <a:t> </a:t>
            </a:r>
            <a:r>
              <a:rPr lang="en-US" b="1" cap="all" dirty="0" smtClean="0"/>
              <a:t>FROM </a:t>
            </a:r>
            <a:r>
              <a:rPr lang="en-US" b="1" cap="all" dirty="0"/>
              <a:t>THE FIRST ASSESSMENT IN</a:t>
            </a:r>
            <a:br>
              <a:rPr lang="en-US" b="1" cap="all" dirty="0"/>
            </a:br>
            <a:r>
              <a:rPr lang="en-US" b="1" cap="all" dirty="0"/>
              <a:t>2005</a:t>
            </a:r>
          </a:p>
          <a:p>
            <a:pPr lvl="1" fontAlgn="t"/>
            <a:r>
              <a:rPr lang="en-US" b="1" dirty="0" smtClean="0"/>
              <a:t>Unchanged </a:t>
            </a:r>
            <a:r>
              <a:rPr lang="en-US" b="1" cap="all" dirty="0" smtClean="0"/>
              <a:t>FROM </a:t>
            </a:r>
            <a:r>
              <a:rPr lang="en-US" b="1" cap="all" dirty="0"/>
              <a:t>THE LAST ASSESSMENT </a:t>
            </a:r>
            <a:r>
              <a:rPr lang="en-US" b="1" cap="all" dirty="0" smtClean="0"/>
              <a:t>IN  2009</a:t>
            </a:r>
          </a:p>
          <a:p>
            <a:pPr marL="274320" lvl="1" indent="0" fontAlgn="t">
              <a:buNone/>
            </a:pPr>
            <a:endParaRPr lang="en-US" b="1" cap="all" dirty="0" smtClean="0"/>
          </a:p>
          <a:p>
            <a:pPr fontAlgn="t"/>
            <a:r>
              <a:rPr lang="en-US" b="1" cap="all" dirty="0" smtClean="0"/>
              <a:t>Reading</a:t>
            </a:r>
            <a:endParaRPr lang="en-US" b="1" cap="all" dirty="0"/>
          </a:p>
          <a:p>
            <a:pPr lvl="1" fontAlgn="t"/>
            <a:r>
              <a:rPr lang="en-US" b="1" cap="all" dirty="0"/>
              <a:t>2013 </a:t>
            </a:r>
            <a:r>
              <a:rPr lang="en-US" b="1" cap="all" dirty="0" smtClean="0"/>
              <a:t>AVERAGE SCORE IN READING </a:t>
            </a:r>
            <a:r>
              <a:rPr lang="en-US" b="1" dirty="0" smtClean="0"/>
              <a:t>decreased </a:t>
            </a:r>
            <a:r>
              <a:rPr lang="en-US" b="1" cap="all" dirty="0" smtClean="0"/>
              <a:t>FROM </a:t>
            </a:r>
            <a:r>
              <a:rPr lang="en-US" b="1" cap="all" dirty="0"/>
              <a:t>THE FIRST ASSESSMENT </a:t>
            </a:r>
            <a:r>
              <a:rPr lang="en-US" b="1" cap="all" dirty="0" smtClean="0"/>
              <a:t>IN 1992</a:t>
            </a:r>
            <a:r>
              <a:rPr lang="en-US" b="1" cap="all" dirty="0"/>
              <a:t> </a:t>
            </a:r>
            <a:endParaRPr lang="en-US" b="1" cap="all" dirty="0" smtClean="0"/>
          </a:p>
          <a:p>
            <a:pPr lvl="1" fontAlgn="t"/>
            <a:r>
              <a:rPr lang="en-US" b="1" dirty="0" smtClean="0"/>
              <a:t>Unchanged </a:t>
            </a:r>
            <a:r>
              <a:rPr lang="en-US" b="1" cap="all" dirty="0" smtClean="0"/>
              <a:t>FROM </a:t>
            </a:r>
            <a:r>
              <a:rPr lang="en-US" b="1" cap="all" dirty="0"/>
              <a:t>THE LAST ASSESSMENT IN</a:t>
            </a:r>
            <a:br>
              <a:rPr lang="en-US" b="1" cap="all" dirty="0"/>
            </a:br>
            <a:r>
              <a:rPr lang="en-US" b="1" cap="all" dirty="0"/>
              <a:t>2009</a:t>
            </a:r>
          </a:p>
          <a:p>
            <a:pPr marL="0" indent="0">
              <a:buNone/>
            </a:pPr>
            <a:r>
              <a:rPr lang="en-US" dirty="0"/>
              <a:t/>
            </a:r>
            <a:br>
              <a:rPr lang="en-US" dirty="0"/>
            </a:br>
            <a:endParaRPr lang="en-US" dirty="0"/>
          </a:p>
        </p:txBody>
      </p:sp>
    </p:spTree>
    <p:extLst>
      <p:ext uri="{BB962C8B-B14F-4D97-AF65-F5344CB8AC3E}">
        <p14:creationId xmlns:p14="http://schemas.microsoft.com/office/powerpoint/2010/main" val="240614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t>
            </a:r>
            <a:endParaRPr lang="en-US" dirty="0"/>
          </a:p>
        </p:txBody>
      </p:sp>
      <p:sp>
        <p:nvSpPr>
          <p:cNvPr id="3" name="Content Placeholder 2"/>
          <p:cNvSpPr>
            <a:spLocks noGrp="1"/>
          </p:cNvSpPr>
          <p:nvPr>
            <p:ph idx="1"/>
          </p:nvPr>
        </p:nvSpPr>
        <p:spPr/>
        <p:txBody>
          <a:bodyPr>
            <a:normAutofit/>
          </a:bodyPr>
          <a:lstStyle/>
          <a:p>
            <a:r>
              <a:rPr lang="en-US" dirty="0" smtClean="0"/>
              <a:t>“According to data from the National Center for Education Statistics, the majority of CTE students in high school continue on to postsecondary education, and those who join the workforce outright or work to supplement their incomes as they pursue further education are often in a better financial situation than high school graduates who did not pursue CTE.”</a:t>
            </a:r>
          </a:p>
          <a:p>
            <a:pPr marL="137160" indent="0">
              <a:buNone/>
            </a:pPr>
            <a:endParaRPr lang="en-US" dirty="0" smtClean="0"/>
          </a:p>
          <a:p>
            <a:pPr marL="137160" indent="0">
              <a:buNone/>
            </a:pPr>
            <a:r>
              <a:rPr lang="en-US" sz="1800" i="1" dirty="0" smtClean="0"/>
              <a:t>Techniques</a:t>
            </a:r>
            <a:r>
              <a:rPr lang="en-US" sz="1800" dirty="0" smtClean="0"/>
              <a:t> Magazine, February 2014</a:t>
            </a:r>
            <a:endParaRPr lang="en-US" sz="1800" dirty="0"/>
          </a:p>
        </p:txBody>
      </p:sp>
    </p:spTree>
    <p:extLst>
      <p:ext uri="{BB962C8B-B14F-4D97-AF65-F5344CB8AC3E}">
        <p14:creationId xmlns:p14="http://schemas.microsoft.com/office/powerpoint/2010/main" val="418021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CTE participation is declining largely due to increased graduation requirements</a:t>
            </a:r>
          </a:p>
          <a:p>
            <a:endParaRPr lang="en-US" dirty="0"/>
          </a:p>
          <a:p>
            <a:r>
              <a:rPr lang="en-US" dirty="0" smtClean="0"/>
              <a:t>However….</a:t>
            </a:r>
          </a:p>
          <a:p>
            <a:pPr lvl="1"/>
            <a:r>
              <a:rPr lang="en-US" dirty="0" smtClean="0"/>
              <a:t>97% of are kids taking at least one CTE course  (consistent over 15 years)</a:t>
            </a:r>
          </a:p>
          <a:p>
            <a:pPr lvl="1"/>
            <a:r>
              <a:rPr lang="en-US" dirty="0" smtClean="0"/>
              <a:t>The number who are concentrating is declining slightly</a:t>
            </a:r>
          </a:p>
          <a:p>
            <a:pPr lvl="1"/>
            <a:endParaRPr lang="en-US" dirty="0"/>
          </a:p>
          <a:p>
            <a:pPr marL="274320" lvl="1" indent="0">
              <a:buNone/>
            </a:pPr>
            <a:endParaRPr lang="en-US" dirty="0" smtClean="0"/>
          </a:p>
          <a:p>
            <a:r>
              <a:rPr lang="en-US" dirty="0" smtClean="0"/>
              <a:t>Average number of programs per school = 8.57</a:t>
            </a:r>
            <a:endParaRPr lang="en-US" dirty="0"/>
          </a:p>
        </p:txBody>
      </p:sp>
    </p:spTree>
    <p:extLst>
      <p:ext uri="{BB962C8B-B14F-4D97-AF65-F5344CB8AC3E}">
        <p14:creationId xmlns:p14="http://schemas.microsoft.com/office/powerpoint/2010/main" val="314089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ecx.images-amazon.com/images/I/413W2JBym0L._SY344_BO1,204,203,200_.jpg"/>
          <p:cNvPicPr/>
          <p:nvPr/>
        </p:nvPicPr>
        <p:blipFill>
          <a:blip r:embed="rId2" cstate="print"/>
          <a:srcRect/>
          <a:stretch>
            <a:fillRect/>
          </a:stretch>
        </p:blipFill>
        <p:spPr bwMode="auto">
          <a:xfrm>
            <a:off x="2590800" y="762000"/>
            <a:ext cx="3809999" cy="5334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24744" cy="724936"/>
          </a:xfrm>
        </p:spPr>
        <p:txBody>
          <a:bodyPr>
            <a:normAutofit/>
          </a:bodyPr>
          <a:lstStyle/>
          <a:p>
            <a:r>
              <a:rPr lang="en-US" b="1" dirty="0" smtClean="0"/>
              <a:t>CEOs and College Presidents</a:t>
            </a:r>
            <a:endParaRPr lang="en-US" b="1" dirty="0"/>
          </a:p>
        </p:txBody>
      </p:sp>
      <p:sp>
        <p:nvSpPr>
          <p:cNvPr id="3" name="Content Placeholder 2"/>
          <p:cNvSpPr>
            <a:spLocks noGrp="1"/>
          </p:cNvSpPr>
          <p:nvPr>
            <p:ph idx="1"/>
          </p:nvPr>
        </p:nvSpPr>
        <p:spPr/>
        <p:txBody>
          <a:bodyPr>
            <a:normAutofit/>
          </a:bodyPr>
          <a:lstStyle/>
          <a:p>
            <a:pPr lvl="0"/>
            <a:r>
              <a:rPr lang="en-US" dirty="0"/>
              <a:t>A pervasive gap between workforce needs and the skills of entering workers</a:t>
            </a:r>
          </a:p>
          <a:p>
            <a:pPr lvl="0"/>
            <a:r>
              <a:rPr lang="en-US" dirty="0"/>
              <a:t>The projected growth in </a:t>
            </a:r>
            <a:r>
              <a:rPr lang="en-US" i="1" dirty="0"/>
              <a:t>skilled occupations </a:t>
            </a:r>
            <a:r>
              <a:rPr lang="en-US" dirty="0"/>
              <a:t>requiring </a:t>
            </a:r>
            <a:r>
              <a:rPr lang="en-US" i="1" dirty="0"/>
              <a:t>technical certification </a:t>
            </a:r>
            <a:r>
              <a:rPr lang="en-US" dirty="0"/>
              <a:t>or a credential beyond a high school diploma</a:t>
            </a:r>
          </a:p>
          <a:p>
            <a:pPr lvl="0"/>
            <a:r>
              <a:rPr lang="en-US" dirty="0"/>
              <a:t>Interest in improving high school graduation rates by </a:t>
            </a:r>
            <a:r>
              <a:rPr lang="en-US" i="1" dirty="0"/>
              <a:t>helping students see connections between programs of study and career opportunities in high-wage, in-demand </a:t>
            </a:r>
            <a:r>
              <a:rPr lang="en-US" i="1" dirty="0" smtClean="0"/>
              <a:t>fields</a:t>
            </a:r>
          </a:p>
          <a:p>
            <a:pPr marL="68580" lvl="0" indent="0">
              <a:buNone/>
            </a:pPr>
            <a:endParaRPr lang="en-US" dirty="0" smtClean="0"/>
          </a:p>
          <a:p>
            <a:pPr marL="68580" lvl="0" indent="0">
              <a:buNone/>
            </a:pPr>
            <a:r>
              <a:rPr lang="en-US" sz="1800" dirty="0" err="1"/>
              <a:t>Bridgeland</a:t>
            </a:r>
            <a:r>
              <a:rPr lang="en-US" sz="1800" dirty="0"/>
              <a:t>, Milano and </a:t>
            </a:r>
            <a:r>
              <a:rPr lang="en-US" sz="1800" dirty="0" err="1" smtClean="0"/>
              <a:t>Rosenblum</a:t>
            </a:r>
            <a:r>
              <a:rPr lang="en-US" sz="1800" dirty="0" smtClean="0"/>
              <a:t>--</a:t>
            </a:r>
            <a:r>
              <a:rPr lang="en-US" sz="1700" i="1" dirty="0" smtClean="0"/>
              <a:t>Across </a:t>
            </a:r>
            <a:r>
              <a:rPr lang="en-US" sz="1700" i="1" dirty="0"/>
              <a:t>the Great Divide:  Perspectives of CEOs and College Presidents on America’s High Education and Skills </a:t>
            </a:r>
            <a:r>
              <a:rPr lang="en-US" sz="1700" i="1" dirty="0" smtClean="0"/>
              <a:t>Gap</a:t>
            </a:r>
            <a:r>
              <a:rPr lang="en-US" sz="1700" i="1" dirty="0"/>
              <a:t> </a:t>
            </a:r>
            <a:r>
              <a:rPr lang="en-US" sz="1700" i="1" dirty="0" smtClean="0"/>
              <a:t>(March 2011)</a:t>
            </a:r>
            <a:endParaRPr lang="en-US" sz="1700" dirty="0"/>
          </a:p>
        </p:txBody>
      </p:sp>
    </p:spTree>
    <p:extLst>
      <p:ext uri="{BB962C8B-B14F-4D97-AF65-F5344CB8AC3E}">
        <p14:creationId xmlns:p14="http://schemas.microsoft.com/office/powerpoint/2010/main" val="72103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Economists</a:t>
            </a:r>
            <a:endParaRPr lang="en-US" b="1" dirty="0"/>
          </a:p>
        </p:txBody>
      </p:sp>
      <p:sp>
        <p:nvSpPr>
          <p:cNvPr id="3" name="Content Placeholder 2"/>
          <p:cNvSpPr>
            <a:spLocks noGrp="1"/>
          </p:cNvSpPr>
          <p:nvPr>
            <p:ph idx="1"/>
          </p:nvPr>
        </p:nvSpPr>
        <p:spPr/>
        <p:txBody>
          <a:bodyPr/>
          <a:lstStyle/>
          <a:p>
            <a:r>
              <a:rPr lang="en-US" dirty="0" smtClean="0"/>
              <a:t>“There is one approach that does tend to improve graduation rates and labor market earnings especially for at risk youth:  high quality career and technical education (CTE).”</a:t>
            </a:r>
          </a:p>
          <a:p>
            <a:pPr marL="0" indent="0">
              <a:buNone/>
            </a:pPr>
            <a:endParaRPr lang="en-US" dirty="0" smtClean="0"/>
          </a:p>
          <a:p>
            <a:pPr marL="0" indent="0">
              <a:buNone/>
            </a:pPr>
            <a:r>
              <a:rPr lang="en-US" sz="2400" dirty="0" err="1" smtClean="0"/>
              <a:t>Holzer</a:t>
            </a:r>
            <a:r>
              <a:rPr lang="en-US" sz="2400" dirty="0" smtClean="0"/>
              <a:t>, H.J. Lane, J.I. </a:t>
            </a:r>
            <a:r>
              <a:rPr lang="en-US" sz="2400" dirty="0" err="1" smtClean="0"/>
              <a:t>Rosenblum</a:t>
            </a:r>
            <a:r>
              <a:rPr lang="en-US" sz="2400" dirty="0" smtClean="0"/>
              <a:t>, D.B. Anderson, F (2011).  </a:t>
            </a:r>
            <a:r>
              <a:rPr lang="en-US" sz="2400" i="1" dirty="0" smtClean="0"/>
              <a:t>Where Are All the Good Jobs Going.</a:t>
            </a:r>
            <a:endParaRPr lang="en-US" sz="2400" dirty="0" smtClean="0"/>
          </a:p>
          <a:p>
            <a:endParaRPr lang="en-US" dirty="0"/>
          </a:p>
        </p:txBody>
      </p:sp>
    </p:spTree>
    <p:extLst>
      <p:ext uri="{BB962C8B-B14F-4D97-AF65-F5344CB8AC3E}">
        <p14:creationId xmlns:p14="http://schemas.microsoft.com/office/powerpoint/2010/main" val="339772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Chamber of Commerce</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t>“Encourage public/private partnerships between industry and CTE and JTEDs.   Oppose any action to discontinue or reduce state and federal funding of CTE and JTEDs and restore funding for 9</a:t>
            </a:r>
            <a:r>
              <a:rPr lang="en-US" sz="2800" baseline="30000" dirty="0" smtClean="0"/>
              <a:t>th</a:t>
            </a:r>
            <a:r>
              <a:rPr lang="en-US" sz="2800" dirty="0" smtClean="0"/>
              <a:t> grade CTE.”</a:t>
            </a:r>
          </a:p>
          <a:p>
            <a:endParaRPr lang="en-US" sz="2800" dirty="0"/>
          </a:p>
          <a:p>
            <a:pPr marL="0" indent="0">
              <a:buNone/>
            </a:pPr>
            <a:r>
              <a:rPr lang="en-US" dirty="0" smtClean="0"/>
              <a:t>Arizona Chamber of Commerce Advocacy Agenda 2014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 More Arizona</a:t>
            </a:r>
            <a:endParaRPr lang="en-US" b="1" dirty="0"/>
          </a:p>
        </p:txBody>
      </p:sp>
      <p:sp>
        <p:nvSpPr>
          <p:cNvPr id="3" name="Content Placeholder 2"/>
          <p:cNvSpPr>
            <a:spLocks noGrp="1"/>
          </p:cNvSpPr>
          <p:nvPr>
            <p:ph idx="1"/>
          </p:nvPr>
        </p:nvSpPr>
        <p:spPr/>
        <p:txBody>
          <a:bodyPr/>
          <a:lstStyle/>
          <a:p>
            <a:pPr marL="0" indent="0">
              <a:buNone/>
            </a:pPr>
            <a:r>
              <a:rPr lang="en-US" sz="2800" dirty="0" smtClean="0"/>
              <a:t>“Commit to higher expectations that prepare all children to attain a college degree </a:t>
            </a:r>
            <a:r>
              <a:rPr lang="en-US" sz="2800" i="1" dirty="0" smtClean="0"/>
              <a:t>or industry credential.”</a:t>
            </a:r>
          </a:p>
          <a:p>
            <a:pPr marL="0" indent="0">
              <a:buNone/>
            </a:pPr>
            <a:endParaRPr lang="en-US" i="1" dirty="0"/>
          </a:p>
          <a:p>
            <a:pPr marL="0" indent="0">
              <a:buNone/>
            </a:pPr>
            <a:r>
              <a:rPr lang="en-US" sz="2000" i="1" dirty="0" smtClean="0"/>
              <a:t>Five Building Blocks. </a:t>
            </a:r>
            <a:r>
              <a:rPr lang="en-US" sz="2000" dirty="0" smtClean="0"/>
              <a:t>Expect More Arizona 2014</a:t>
            </a:r>
            <a:endParaRPr lang="en-US" sz="2000" dirty="0"/>
          </a:p>
        </p:txBody>
      </p:sp>
    </p:spTree>
    <p:extLst>
      <p:ext uri="{BB962C8B-B14F-4D97-AF65-F5344CB8AC3E}">
        <p14:creationId xmlns:p14="http://schemas.microsoft.com/office/powerpoint/2010/main" val="161223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CTE Outcomes</a:t>
            </a:r>
            <a:endParaRPr lang="en-US" b="1" dirty="0"/>
          </a:p>
        </p:txBody>
      </p:sp>
      <p:sp>
        <p:nvSpPr>
          <p:cNvPr id="3" name="Content Placeholder 2"/>
          <p:cNvSpPr>
            <a:spLocks noGrp="1"/>
          </p:cNvSpPr>
          <p:nvPr>
            <p:ph idx="1"/>
          </p:nvPr>
        </p:nvSpPr>
        <p:spPr>
          <a:xfrm>
            <a:off x="472858" y="1524000"/>
            <a:ext cx="8229600" cy="5105400"/>
          </a:xfrm>
        </p:spPr>
        <p:txBody>
          <a:bodyPr/>
          <a:lstStyle/>
          <a:p>
            <a:pPr>
              <a:buNone/>
            </a:pPr>
            <a:r>
              <a:rPr lang="en-US" dirty="0" smtClean="0"/>
              <a:t>      Graduation rate</a:t>
            </a:r>
          </a:p>
          <a:p>
            <a:endParaRPr lang="en-US" dirty="0" smtClean="0"/>
          </a:p>
          <a:p>
            <a:endParaRPr lang="en-US" dirty="0" smtClean="0"/>
          </a:p>
          <a:p>
            <a:pPr>
              <a:buNone/>
            </a:pPr>
            <a:r>
              <a:rPr lang="en-US" dirty="0" smtClean="0"/>
              <a:t>      Drop out  rate</a:t>
            </a:r>
          </a:p>
          <a:p>
            <a:pPr>
              <a:buNone/>
            </a:pPr>
            <a:endParaRPr lang="en-US" dirty="0" smtClean="0"/>
          </a:p>
          <a:p>
            <a:pPr>
              <a:buNone/>
            </a:pPr>
            <a:endParaRPr lang="en-US" dirty="0" smtClean="0"/>
          </a:p>
          <a:p>
            <a:pPr>
              <a:buNone/>
            </a:pPr>
            <a:r>
              <a:rPr lang="en-US" dirty="0" smtClean="0"/>
              <a:t>      Postsecondary education completion rate</a:t>
            </a:r>
          </a:p>
          <a:p>
            <a:pPr>
              <a:buNone/>
            </a:pPr>
            <a:endParaRPr lang="en-US" dirty="0" smtClean="0"/>
          </a:p>
          <a:p>
            <a:pPr>
              <a:buNone/>
            </a:pPr>
            <a:endParaRPr lang="en-US" dirty="0" smtClean="0"/>
          </a:p>
          <a:p>
            <a:pPr>
              <a:buNone/>
            </a:pPr>
            <a:r>
              <a:rPr lang="en-US" dirty="0" smtClean="0"/>
              <a:t>      Credential acquisition</a:t>
            </a:r>
          </a:p>
        </p:txBody>
      </p:sp>
      <p:sp>
        <p:nvSpPr>
          <p:cNvPr id="4" name="Up Arrow 3"/>
          <p:cNvSpPr/>
          <p:nvPr/>
        </p:nvSpPr>
        <p:spPr>
          <a:xfrm>
            <a:off x="457200" y="16002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57200" y="2895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57200" y="40386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57200" y="53340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Arizona Ready</a:t>
            </a:r>
            <a:endParaRPr lang="en-US" b="1" dirty="0"/>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smtClean="0"/>
              <a:t>“Recognize </a:t>
            </a:r>
            <a:r>
              <a:rPr lang="en-US" dirty="0"/>
              <a:t>that CTE provides the relevance needed for core subjects and should be positioned as </a:t>
            </a:r>
            <a:r>
              <a:rPr lang="en-US" dirty="0" smtClean="0"/>
              <a:t>an </a:t>
            </a:r>
            <a:r>
              <a:rPr lang="en-US" dirty="0"/>
              <a:t>avenue for core subject credit in areas such as math, language arts and </a:t>
            </a:r>
            <a:r>
              <a:rPr lang="en-US" dirty="0" smtClean="0"/>
              <a:t>science.” </a:t>
            </a:r>
          </a:p>
          <a:p>
            <a:pPr marL="0" indent="0">
              <a:buNone/>
            </a:pPr>
            <a:endParaRPr lang="en-US" dirty="0" smtClean="0"/>
          </a:p>
          <a:p>
            <a:pPr marL="0" indent="0">
              <a:buNone/>
            </a:pPr>
            <a:r>
              <a:rPr lang="en-US" sz="2000" dirty="0"/>
              <a:t>Arizona Ready Education Council, Task Force to Increase Arizona’s Graduation Rate </a:t>
            </a:r>
            <a:r>
              <a:rPr lang="en-US" sz="2000" dirty="0" smtClean="0"/>
              <a:t>White Paper (2013).</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Secretary of Education</a:t>
            </a:r>
            <a:endParaRPr lang="en-US" b="1" dirty="0"/>
          </a:p>
        </p:txBody>
      </p:sp>
      <p:sp>
        <p:nvSpPr>
          <p:cNvPr id="3" name="Content Placeholder 2"/>
          <p:cNvSpPr>
            <a:spLocks noGrp="1"/>
          </p:cNvSpPr>
          <p:nvPr>
            <p:ph idx="1"/>
          </p:nvPr>
        </p:nvSpPr>
        <p:spPr/>
        <p:txBody>
          <a:bodyPr/>
          <a:lstStyle/>
          <a:p>
            <a:pPr>
              <a:buNone/>
            </a:pPr>
            <a:r>
              <a:rPr lang="en-US" sz="2800" dirty="0" smtClean="0"/>
              <a:t>“For far too long, CTE has been the neglected </a:t>
            </a:r>
            <a:r>
              <a:rPr lang="en-US" sz="2800" i="1" dirty="0" smtClean="0"/>
              <a:t>stepchild</a:t>
            </a:r>
            <a:r>
              <a:rPr lang="en-US" sz="2800" dirty="0" smtClean="0"/>
              <a:t> of education reform. That neglect has to stop.”   </a:t>
            </a:r>
          </a:p>
          <a:p>
            <a:pPr>
              <a:buNone/>
            </a:pPr>
            <a:endParaRPr lang="en-US" dirty="0" smtClean="0"/>
          </a:p>
          <a:p>
            <a:pPr>
              <a:buNone/>
            </a:pPr>
            <a:r>
              <a:rPr lang="en-US" dirty="0" smtClean="0"/>
              <a:t>Secretary of Education Arne Duncan</a:t>
            </a:r>
            <a:endParaRPr lang="en-US" dirty="0"/>
          </a:p>
        </p:txBody>
      </p:sp>
    </p:spTree>
    <p:extLst>
      <p:ext uri="{BB962C8B-B14F-4D97-AF65-F5344CB8AC3E}">
        <p14:creationId xmlns:p14="http://schemas.microsoft.com/office/powerpoint/2010/main" val="420272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compliancesigns.com/media/TRE/TRE-13579_300.gif"/>
          <p:cNvPicPr>
            <a:picLocks noChangeAspect="1" noChangeArrowheads="1"/>
          </p:cNvPicPr>
          <p:nvPr/>
        </p:nvPicPr>
        <p:blipFill>
          <a:blip r:embed="rId2" cstate="print"/>
          <a:srcRect/>
          <a:stretch>
            <a:fillRect/>
          </a:stretch>
        </p:blipFill>
        <p:spPr bwMode="auto">
          <a:xfrm>
            <a:off x="2133600" y="838200"/>
            <a:ext cx="5105400" cy="510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pbs.twimg.com/media/BQYRwAwCQAAR-NC.jpg:large"/>
          <p:cNvPicPr/>
          <p:nvPr/>
        </p:nvPicPr>
        <p:blipFill>
          <a:blip r:embed="rId2" cstate="print"/>
          <a:srcRect/>
          <a:stretch>
            <a:fillRect/>
          </a:stretch>
        </p:blipFill>
        <p:spPr bwMode="auto">
          <a:xfrm>
            <a:off x="1143000" y="784964"/>
            <a:ext cx="6629400" cy="541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600" b="1" dirty="0" smtClean="0"/>
              <a:t>New York Times Editorial</a:t>
            </a:r>
            <a:br>
              <a:rPr lang="en-US" sz="3600" b="1" dirty="0" smtClean="0"/>
            </a:br>
            <a:r>
              <a:rPr lang="en-US" sz="3600" b="1" dirty="0" smtClean="0"/>
              <a:t>“Who Says Math Has to be Boring”</a:t>
            </a:r>
            <a:endParaRPr lang="en-US" sz="3600" b="1" dirty="0"/>
          </a:p>
        </p:txBody>
      </p:sp>
      <p:sp>
        <p:nvSpPr>
          <p:cNvPr id="3" name="Content Placeholder 2"/>
          <p:cNvSpPr>
            <a:spLocks noGrp="1"/>
          </p:cNvSpPr>
          <p:nvPr>
            <p:ph idx="1"/>
          </p:nvPr>
        </p:nvSpPr>
        <p:spPr>
          <a:xfrm>
            <a:off x="457200" y="1981200"/>
            <a:ext cx="8229600" cy="4343400"/>
          </a:xfrm>
        </p:spPr>
        <p:txBody>
          <a:bodyPr/>
          <a:lstStyle/>
          <a:p>
            <a:r>
              <a:rPr lang="en-US" dirty="0"/>
              <a:t>"A More Flexible Curriculum" - including "the right mix of career and technical </a:t>
            </a:r>
            <a:r>
              <a:rPr lang="en-US" dirty="0" smtClean="0"/>
              <a:t>education”</a:t>
            </a:r>
          </a:p>
          <a:p>
            <a:pPr marL="0" indent="0">
              <a:buNone/>
            </a:pPr>
            <a:endParaRPr lang="en-US" dirty="0" smtClean="0"/>
          </a:p>
          <a:p>
            <a:r>
              <a:rPr lang="en-US" dirty="0"/>
              <a:t>"Experience in the Real World" - including schools that link STEM courses "to potential employers and careers, taking math and science out of textbooks and into their </a:t>
            </a:r>
            <a:r>
              <a:rPr lang="en-US" dirty="0" smtClean="0"/>
              <a:t>lives”</a:t>
            </a:r>
          </a:p>
          <a:p>
            <a:endParaRPr lang="en-US" dirty="0"/>
          </a:p>
          <a:p>
            <a:pPr marL="0" indent="0">
              <a:buNone/>
            </a:pPr>
            <a:r>
              <a:rPr lang="en-US" sz="2000" i="1" dirty="0" smtClean="0"/>
              <a:t>New York Times </a:t>
            </a:r>
            <a:r>
              <a:rPr lang="en-US" sz="2000" dirty="0" smtClean="0"/>
              <a:t>editorial.  December 7, 2013</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much math do we need?</a:t>
            </a:r>
            <a:endParaRPr lang="en-US" b="1" dirty="0"/>
          </a:p>
        </p:txBody>
      </p:sp>
      <p:sp>
        <p:nvSpPr>
          <p:cNvPr id="3" name="Content Placeholder 2"/>
          <p:cNvSpPr>
            <a:spLocks noGrp="1"/>
          </p:cNvSpPr>
          <p:nvPr>
            <p:ph idx="1"/>
          </p:nvPr>
        </p:nvSpPr>
        <p:spPr/>
        <p:txBody>
          <a:bodyPr>
            <a:normAutofit fontScale="92500" lnSpcReduction="10000"/>
          </a:bodyPr>
          <a:lstStyle/>
          <a:p>
            <a:r>
              <a:rPr lang="en-US" sz="2800" dirty="0" smtClean="0"/>
              <a:t>ACT—college and career  ready are one and the same.</a:t>
            </a:r>
          </a:p>
          <a:p>
            <a:pPr marL="0" indent="0">
              <a:buNone/>
            </a:pPr>
            <a:endParaRPr lang="en-US" sz="2800" dirty="0" smtClean="0"/>
          </a:p>
          <a:p>
            <a:r>
              <a:rPr lang="en-US" sz="2800" dirty="0" smtClean="0"/>
              <a:t>A math score of 22 is required……really?</a:t>
            </a:r>
          </a:p>
          <a:p>
            <a:pPr marL="0" indent="0">
              <a:buNone/>
            </a:pPr>
            <a:endParaRPr lang="en-US" sz="2800" dirty="0" smtClean="0"/>
          </a:p>
          <a:p>
            <a:r>
              <a:rPr lang="en-US" sz="2800" dirty="0" smtClean="0"/>
              <a:t>NRCCTE* and NCEE**—what is needed is mostly middle school math skills that are applied during the high school experience.</a:t>
            </a:r>
          </a:p>
          <a:p>
            <a:endParaRPr lang="en-US" dirty="0" smtClean="0"/>
          </a:p>
          <a:p>
            <a:endParaRPr lang="en-US" dirty="0"/>
          </a:p>
          <a:p>
            <a:pPr marL="0" indent="0">
              <a:buNone/>
            </a:pPr>
            <a:r>
              <a:rPr lang="en-US" sz="1800" dirty="0" smtClean="0"/>
              <a:t>*National Center for Research in Career and Technical Education.</a:t>
            </a:r>
          </a:p>
          <a:p>
            <a:pPr marL="0" indent="0">
              <a:buNone/>
            </a:pPr>
            <a:r>
              <a:rPr lang="en-US" sz="1800" dirty="0" smtClean="0"/>
              <a:t>**National Center on Education and the Economy.</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Losh</a:t>
            </a:r>
            <a:r>
              <a:rPr lang="en-US" dirty="0" smtClean="0"/>
              <a:t> Report</a:t>
            </a:r>
            <a:endParaRPr lang="en-US" dirty="0"/>
          </a:p>
        </p:txBody>
      </p:sp>
      <p:sp>
        <p:nvSpPr>
          <p:cNvPr id="3" name="Content Placeholder 2"/>
          <p:cNvSpPr>
            <a:spLocks noGrp="1"/>
          </p:cNvSpPr>
          <p:nvPr>
            <p:ph idx="1"/>
          </p:nvPr>
        </p:nvSpPr>
        <p:spPr/>
        <p:txBody>
          <a:bodyPr/>
          <a:lstStyle/>
          <a:p>
            <a:r>
              <a:rPr lang="en-US" dirty="0" smtClean="0"/>
              <a:t>Charles </a:t>
            </a:r>
            <a:r>
              <a:rPr lang="en-US" dirty="0" err="1" smtClean="0"/>
              <a:t>Losh</a:t>
            </a:r>
            <a:r>
              <a:rPr lang="en-US" dirty="0" smtClean="0"/>
              <a:t> argues in a paper entitled “A Review of Data Related to the Present and Future Educational Requirements of Workforce Entrants” that:</a:t>
            </a:r>
          </a:p>
          <a:p>
            <a:pPr lvl="1"/>
            <a:r>
              <a:rPr lang="en-US" dirty="0" smtClean="0"/>
              <a:t>65% of future jobs will require a high diploma or less  (BLS)</a:t>
            </a:r>
          </a:p>
          <a:p>
            <a:pPr lvl="1"/>
            <a:r>
              <a:rPr lang="en-US" dirty="0" smtClean="0"/>
              <a:t>ACT </a:t>
            </a:r>
            <a:r>
              <a:rPr lang="en-US" dirty="0" err="1" smtClean="0"/>
              <a:t>WorkKeys</a:t>
            </a:r>
            <a:r>
              <a:rPr lang="en-US" dirty="0" smtClean="0"/>
              <a:t> reports that 98% of all jobs analyzed require “level 6” mathematics skills……….roughly 8</a:t>
            </a:r>
            <a:r>
              <a:rPr lang="en-US" baseline="30000" dirty="0" smtClean="0"/>
              <a:t>th</a:t>
            </a:r>
            <a:r>
              <a:rPr lang="en-US" dirty="0" smtClean="0"/>
              <a:t> grade math by “Common Core” standards.</a:t>
            </a:r>
          </a:p>
          <a:p>
            <a:endParaRPr lang="en-US" dirty="0"/>
          </a:p>
        </p:txBody>
      </p:sp>
    </p:spTree>
    <p:extLst>
      <p:ext uri="{BB962C8B-B14F-4D97-AF65-F5344CB8AC3E}">
        <p14:creationId xmlns:p14="http://schemas.microsoft.com/office/powerpoint/2010/main" val="158666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States Respond</a:t>
            </a:r>
            <a:endParaRPr lang="en-US" b="1" dirty="0"/>
          </a:p>
        </p:txBody>
      </p:sp>
      <p:sp>
        <p:nvSpPr>
          <p:cNvPr id="3" name="Content Placeholder 2"/>
          <p:cNvSpPr>
            <a:spLocks noGrp="1"/>
          </p:cNvSpPr>
          <p:nvPr>
            <p:ph idx="1"/>
          </p:nvPr>
        </p:nvSpPr>
        <p:spPr/>
        <p:txBody>
          <a:bodyPr/>
          <a:lstStyle/>
          <a:p>
            <a:pPr lvl="1">
              <a:buFont typeface="Wingdings" pitchFamily="2" charset="2"/>
              <a:buChar char="v"/>
            </a:pPr>
            <a:r>
              <a:rPr lang="en-US" sz="2400" dirty="0" smtClean="0"/>
              <a:t>Florida—SG 1076 directs state board of education to create additional pathways for students to earn diplomas, with a focus on industry certifications. Some would replace certain academic requirements including Algebra II</a:t>
            </a:r>
          </a:p>
          <a:p>
            <a:pPr marL="274320" lvl="1" indent="0">
              <a:buNone/>
            </a:pPr>
            <a:endParaRPr lang="en-US" sz="2400" dirty="0" smtClean="0"/>
          </a:p>
          <a:p>
            <a:pPr lvl="1">
              <a:buFont typeface="Wingdings" pitchFamily="2" charset="2"/>
              <a:buChar char="v"/>
            </a:pPr>
            <a:r>
              <a:rPr lang="en-US" sz="2400" dirty="0" smtClean="0"/>
              <a:t>Texas—lower from 15 to 5 end-of-course exams.  Foundation diploma with opportunities to specialize in areas like STEM, CTE program areas.  Algebra II mandate eliminated.</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Respond--Ohio</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Students </a:t>
            </a:r>
            <a:r>
              <a:rPr lang="en-US" dirty="0"/>
              <a:t>have three ways to qualify for graduation and earn their high school diploma: </a:t>
            </a:r>
          </a:p>
          <a:p>
            <a:pPr marL="0" indent="0">
              <a:buNone/>
            </a:pPr>
            <a:r>
              <a:rPr lang="en-US" dirty="0" smtClean="0"/>
              <a:t>	1</a:t>
            </a:r>
            <a:r>
              <a:rPr lang="en-US" dirty="0"/>
              <a:t>.      Earn a cumulative passing score on seven end-of-course exams [in algebra, geometry (or integrated math I and math II), physical science, American history, American government, English I, and English II (or in approved aligned assessments like AP, IB and dual enrollment)];</a:t>
            </a:r>
          </a:p>
          <a:p>
            <a:pPr marL="0" indent="0">
              <a:buNone/>
            </a:pPr>
            <a:r>
              <a:rPr lang="en-US" dirty="0" smtClean="0"/>
              <a:t>	2</a:t>
            </a:r>
            <a:r>
              <a:rPr lang="en-US" dirty="0"/>
              <a:t>.      Earn a “remediation free” score on a nationally recognized college admission exam (such as ACT); or</a:t>
            </a:r>
          </a:p>
          <a:p>
            <a:pPr marL="0" indent="0">
              <a:buNone/>
            </a:pPr>
            <a:r>
              <a:rPr lang="en-US" dirty="0" smtClean="0"/>
              <a:t>	3</a:t>
            </a:r>
            <a:r>
              <a:rPr lang="en-US" dirty="0"/>
              <a:t>.      Earn an industry-recognized credential or state license for practice in a vocation </a:t>
            </a:r>
            <a:r>
              <a:rPr lang="en-US" u="sng" dirty="0"/>
              <a:t>and</a:t>
            </a:r>
            <a:r>
              <a:rPr lang="en-US" dirty="0"/>
              <a:t> achieve a score that demonstrates workforce readiness and employability on a job skills assessment (such as </a:t>
            </a:r>
            <a:r>
              <a:rPr lang="en-US" dirty="0" err="1"/>
              <a:t>WorkKeys</a:t>
            </a:r>
            <a:r>
              <a:rPr lang="en-US" dirty="0" smtClean="0"/>
              <a:t>).</a:t>
            </a:r>
            <a:endParaRPr lang="en-US" dirty="0"/>
          </a:p>
          <a:p>
            <a:endParaRPr lang="en-US" dirty="0"/>
          </a:p>
        </p:txBody>
      </p:sp>
    </p:spTree>
    <p:extLst>
      <p:ext uri="{BB962C8B-B14F-4D97-AF65-F5344CB8AC3E}">
        <p14:creationId xmlns:p14="http://schemas.microsoft.com/office/powerpoint/2010/main" val="170937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76400"/>
          </a:xfrm>
        </p:spPr>
        <p:txBody>
          <a:bodyPr/>
          <a:lstStyle/>
          <a:p>
            <a:r>
              <a:rPr lang="en-US" b="1" dirty="0" smtClean="0"/>
              <a:t>The ordeal of leadership…….</a:t>
            </a:r>
            <a:endParaRPr lang="en-US" b="1" dirty="0"/>
          </a:p>
        </p:txBody>
      </p:sp>
      <p:sp>
        <p:nvSpPr>
          <p:cNvPr id="3" name="Content Placeholder 2"/>
          <p:cNvSpPr>
            <a:spLocks noGrp="1"/>
          </p:cNvSpPr>
          <p:nvPr>
            <p:ph idx="1"/>
          </p:nvPr>
        </p:nvSpPr>
        <p:spPr>
          <a:xfrm>
            <a:off x="457200" y="2819400"/>
            <a:ext cx="8229600" cy="3306763"/>
          </a:xfrm>
        </p:spPr>
        <p:txBody>
          <a:bodyPr/>
          <a:lstStyle/>
          <a:p>
            <a:pPr marL="0" indent="0">
              <a:buNone/>
            </a:pPr>
            <a:endParaRPr lang="en-US" dirty="0"/>
          </a:p>
        </p:txBody>
      </p:sp>
    </p:spTree>
    <p:extLst>
      <p:ext uri="{BB962C8B-B14F-4D97-AF65-F5344CB8AC3E}">
        <p14:creationId xmlns:p14="http://schemas.microsoft.com/office/powerpoint/2010/main" val="342535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13" y="646113"/>
            <a:ext cx="726757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22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we pass the test?</a:t>
            </a:r>
            <a:endParaRPr lang="en-US" dirty="0"/>
          </a:p>
        </p:txBody>
      </p:sp>
      <p:pic>
        <p:nvPicPr>
          <p:cNvPr id="4" name="Content Placeholder 3" descr="http://thumbs.dreamstime.com/x/pass-vs-fail-arrow-over-word-grade-test-quiz-result-to-illustrate-good-passing-exam-evaluation-assessment-other-37002782.jpg"/>
          <p:cNvPicPr>
            <a:picLocks noGrp="1"/>
          </p:cNvPicPr>
          <p:nvPr>
            <p:ph idx="1"/>
          </p:nvPr>
        </p:nvPicPr>
        <p:blipFill>
          <a:blip r:embed="rId2" cstate="print"/>
          <a:stretch>
            <a:fillRect/>
          </a:stretch>
        </p:blipFill>
        <p:spPr bwMode="auto">
          <a:xfrm>
            <a:off x="2032000" y="2038350"/>
            <a:ext cx="5080000" cy="4000500"/>
          </a:xfrm>
          <a:prstGeom prst="rect">
            <a:avLst/>
          </a:prstGeom>
          <a:noFill/>
          <a:ln w="9525">
            <a:noFill/>
            <a:miter lim="800000"/>
            <a:headEnd/>
            <a:tailEnd/>
          </a:ln>
        </p:spPr>
      </p:pic>
      <p:pic>
        <p:nvPicPr>
          <p:cNvPr id="2050" name="Picture 2" descr="C:\Users\jmulcahy\AppData\Local\Microsoft\Windows\Temporary Internet Files\Content.Outlook\10DTR88P\Total Pro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Work-Based Learning</a:t>
            </a:r>
            <a:endParaRPr lang="en-US" b="1" dirty="0"/>
          </a:p>
        </p:txBody>
      </p:sp>
      <p:sp>
        <p:nvSpPr>
          <p:cNvPr id="3" name="Content Placeholder 2"/>
          <p:cNvSpPr>
            <a:spLocks noGrp="1"/>
          </p:cNvSpPr>
          <p:nvPr>
            <p:ph idx="1"/>
          </p:nvPr>
        </p:nvSpPr>
        <p:spPr/>
        <p:txBody>
          <a:bodyPr>
            <a:normAutofit/>
          </a:bodyPr>
          <a:lstStyle/>
          <a:p>
            <a:r>
              <a:rPr lang="en-US" dirty="0" smtClean="0"/>
              <a:t>Positive correlations with graduation, academic achievement and career success.</a:t>
            </a:r>
          </a:p>
          <a:p>
            <a:pPr marL="0" indent="0">
              <a:buNone/>
            </a:pPr>
            <a:endParaRPr lang="en-US" dirty="0" smtClean="0"/>
          </a:p>
          <a:p>
            <a:r>
              <a:rPr lang="en-US" dirty="0" smtClean="0"/>
              <a:t>26.1% of young people who could recall no contact with employers whilst at school went on to be come NEET(Not in Employment, Education or Training).  Reduced to 4.3% for those in work-based learning.   </a:t>
            </a:r>
            <a:r>
              <a:rPr lang="en-US" sz="2400" dirty="0" smtClean="0"/>
              <a:t>Dr. Anthony Mann, Education and Employers (2013)</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en-US" sz="5400" b="1" dirty="0" smtClean="0">
                <a:effectLst>
                  <a:outerShdw blurRad="38100" dist="38100" dir="2700000" algn="tl">
                    <a:srgbClr val="000000">
                      <a:alpha val="43137"/>
                    </a:srgbClr>
                  </a:outerShdw>
                </a:effectLst>
              </a:rPr>
              <a:t>CTSOs</a:t>
            </a:r>
          </a:p>
        </p:txBody>
      </p:sp>
      <p:sp>
        <p:nvSpPr>
          <p:cNvPr id="37891" name="Content Placeholder 3"/>
          <p:cNvSpPr>
            <a:spLocks noGrp="1"/>
          </p:cNvSpPr>
          <p:nvPr>
            <p:ph idx="1"/>
          </p:nvPr>
        </p:nvSpPr>
        <p:spPr bwMode="auto">
          <a:xfrm>
            <a:off x="1092286" y="1519825"/>
            <a:ext cx="3816263" cy="4652375"/>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rPr>
              <a:t>Involvement in </a:t>
            </a:r>
            <a:r>
              <a:rPr lang="en-US" dirty="0" err="1" smtClean="0">
                <a:effectLst>
                  <a:outerShdw blurRad="38100" dist="38100" dir="2700000" algn="tl">
                    <a:srgbClr val="000000">
                      <a:alpha val="43137"/>
                    </a:srgbClr>
                  </a:outerShdw>
                </a:effectLst>
              </a:rPr>
              <a:t>CTSOs</a:t>
            </a:r>
            <a:r>
              <a:rPr lang="en-US" dirty="0" smtClean="0">
                <a:effectLst>
                  <a:outerShdw blurRad="38100" dist="38100" dir="2700000" algn="tl">
                    <a:srgbClr val="000000">
                      <a:alpha val="43137"/>
                    </a:srgbClr>
                  </a:outerShdw>
                </a:effectLst>
              </a:rPr>
              <a:t> increases academic achievement, career self efficacy and employability skills.</a:t>
            </a:r>
          </a:p>
          <a:p>
            <a:pPr>
              <a:buFontTx/>
              <a:buNone/>
              <a:defRPr/>
            </a:pPr>
            <a:endParaRPr lang="en-US" dirty="0" smtClean="0">
              <a:effectLst>
                <a:outerShdw blurRad="38100" dist="38100" dir="2700000" algn="tl">
                  <a:srgbClr val="000000">
                    <a:alpha val="43137"/>
                  </a:srgbClr>
                </a:outerShdw>
              </a:effectLst>
            </a:endParaRPr>
          </a:p>
        </p:txBody>
      </p:sp>
      <p:pic>
        <p:nvPicPr>
          <p:cNvPr id="5" name="Picture 9" descr="http://zoo.parkingspa.com/dspa/hcimages/nonadult/jobs-47-vocational/main.jpg"/>
          <p:cNvPicPr>
            <a:picLocks noChangeAspect="1" noChangeArrowheads="1"/>
          </p:cNvPicPr>
          <p:nvPr/>
        </p:nvPicPr>
        <p:blipFill>
          <a:blip r:embed="rId2" cstate="print"/>
          <a:srcRect/>
          <a:stretch>
            <a:fillRect/>
          </a:stretch>
        </p:blipFill>
        <p:spPr bwMode="auto">
          <a:xfrm>
            <a:off x="4908550" y="1786124"/>
            <a:ext cx="3702050" cy="3471676"/>
          </a:xfrm>
          <a:prstGeom prst="rect">
            <a:avLst/>
          </a:prstGeom>
          <a:noFill/>
          <a:ln w="9525">
            <a:noFill/>
            <a:miter lim="800000"/>
            <a:headEnd/>
            <a:tailEnd/>
          </a:ln>
          <a:effectLst>
            <a:glow rad="228600">
              <a:schemeClr val="accent3">
                <a:satMod val="175000"/>
                <a:alpha val="40000"/>
              </a:schemeClr>
            </a:glow>
          </a:effectLst>
        </p:spPr>
      </p:pic>
    </p:spTree>
    <p:extLst>
      <p:ext uri="{BB962C8B-B14F-4D97-AF65-F5344CB8AC3E}">
        <p14:creationId xmlns:p14="http://schemas.microsoft.com/office/powerpoint/2010/main" val="168903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Academic Content</a:t>
            </a:r>
            <a:endParaRPr lang="en-US" b="1" dirty="0"/>
          </a:p>
        </p:txBody>
      </p:sp>
      <p:sp>
        <p:nvSpPr>
          <p:cNvPr id="3" name="Content Placeholder 2"/>
          <p:cNvSpPr>
            <a:spLocks noGrp="1"/>
          </p:cNvSpPr>
          <p:nvPr>
            <p:ph idx="1"/>
          </p:nvPr>
        </p:nvSpPr>
        <p:spPr>
          <a:xfrm>
            <a:off x="457200" y="1775301"/>
            <a:ext cx="8229600" cy="4724400"/>
          </a:xfrm>
        </p:spPr>
        <p:txBody>
          <a:bodyPr/>
          <a:lstStyle/>
          <a:p>
            <a:r>
              <a:rPr lang="en-US" dirty="0" smtClean="0"/>
              <a:t>Is it really there?</a:t>
            </a:r>
          </a:p>
          <a:p>
            <a:endParaRPr lang="en-US" dirty="0"/>
          </a:p>
          <a:p>
            <a:endParaRPr lang="en-US" dirty="0" smtClean="0"/>
          </a:p>
          <a:p>
            <a:endParaRPr lang="en-US" dirty="0"/>
          </a:p>
        </p:txBody>
      </p:sp>
      <p:pic>
        <p:nvPicPr>
          <p:cNvPr id="4" name="Picture 3" descr="empty tin can on white background Stock Photo - 9165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560002"/>
            <a:ext cx="3962400" cy="3154998"/>
          </a:xfrm>
          <a:prstGeom prst="rect">
            <a:avLst/>
          </a:prstGeom>
          <a:noFill/>
          <a:ln>
            <a:noFill/>
          </a:ln>
        </p:spPr>
      </p:pic>
    </p:spTree>
    <p:extLst>
      <p:ext uri="{BB962C8B-B14F-4D97-AF65-F5344CB8AC3E}">
        <p14:creationId xmlns:p14="http://schemas.microsoft.com/office/powerpoint/2010/main" val="129181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Career and Technical Education</a:t>
            </a:r>
            <a:endParaRPr lang="en-US" b="1" dirty="0"/>
          </a:p>
        </p:txBody>
      </p:sp>
      <p:pic>
        <p:nvPicPr>
          <p:cNvPr id="4" name="Content Placeholder 3" descr="http://2.s3.envato.com/files/1320090/prescription%20bottles%20video%20preview.png"/>
          <p:cNvPicPr>
            <a:picLocks noGrp="1"/>
          </p:cNvPicPr>
          <p:nvPr>
            <p:ph idx="1"/>
          </p:nvPr>
        </p:nvPicPr>
        <p:blipFill>
          <a:blip r:embed="rId2" cstate="print"/>
          <a:stretch>
            <a:fillRect/>
          </a:stretch>
        </p:blipFill>
        <p:spPr bwMode="auto">
          <a:xfrm>
            <a:off x="825968" y="2133838"/>
            <a:ext cx="7492064" cy="38095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1143000"/>
          </a:xfrm>
        </p:spPr>
        <p:txBody>
          <a:bodyPr>
            <a:noAutofit/>
          </a:bodyPr>
          <a:lstStyle/>
          <a:p>
            <a:r>
              <a:rPr lang="en-US" b="1" dirty="0" smtClean="0"/>
              <a:t>Challenges Facing Reauthorization of Carl Perkins</a:t>
            </a:r>
            <a:endParaRPr lang="en-US" b="1"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More effective alignment of CTE with labor market needs;</a:t>
            </a:r>
          </a:p>
          <a:p>
            <a:pPr marL="0" indent="0">
              <a:buNone/>
            </a:pPr>
            <a:endParaRPr lang="en-US" dirty="0" smtClean="0"/>
          </a:p>
          <a:p>
            <a:r>
              <a:rPr lang="en-US" dirty="0" smtClean="0"/>
              <a:t>Stronger </a:t>
            </a:r>
            <a:r>
              <a:rPr lang="en-US" i="1" dirty="0" smtClean="0"/>
              <a:t>collaboration</a:t>
            </a:r>
            <a:r>
              <a:rPr lang="en-US" dirty="0" smtClean="0"/>
              <a:t> among </a:t>
            </a:r>
            <a:r>
              <a:rPr lang="en-US" i="1" dirty="0" smtClean="0"/>
              <a:t>secondary and postsecondary</a:t>
            </a:r>
            <a:r>
              <a:rPr lang="en-US" dirty="0" smtClean="0"/>
              <a:t> institutions and industry partners;</a:t>
            </a:r>
          </a:p>
          <a:p>
            <a:pPr marL="0" indent="0">
              <a:buNone/>
            </a:pPr>
            <a:endParaRPr lang="en-US" dirty="0" smtClean="0"/>
          </a:p>
          <a:p>
            <a:r>
              <a:rPr lang="en-US" dirty="0" smtClean="0"/>
              <a:t>A </a:t>
            </a:r>
            <a:r>
              <a:rPr lang="en-US" i="1" dirty="0" smtClean="0"/>
              <a:t>meaningful accountability </a:t>
            </a:r>
            <a:r>
              <a:rPr lang="en-US" dirty="0" smtClean="0"/>
              <a:t>system based upon common definitions and clear metrics for performance; and</a:t>
            </a:r>
          </a:p>
          <a:p>
            <a:pPr marL="0" indent="0">
              <a:buNone/>
            </a:pPr>
            <a:endParaRPr lang="en-US" dirty="0" smtClean="0"/>
          </a:p>
          <a:p>
            <a:r>
              <a:rPr lang="en-US" dirty="0" smtClean="0"/>
              <a:t>Increased </a:t>
            </a:r>
            <a:r>
              <a:rPr lang="en-US" i="1" dirty="0" smtClean="0"/>
              <a:t>innovation</a:t>
            </a:r>
            <a:r>
              <a:rPr lang="en-US" dirty="0" smtClean="0"/>
              <a:t> supported through systemic reform of state policies and practices.</a:t>
            </a:r>
            <a:endParaRPr lang="en-US" dirty="0"/>
          </a:p>
        </p:txBody>
      </p:sp>
    </p:spTree>
    <p:extLst>
      <p:ext uri="{BB962C8B-B14F-4D97-AF65-F5344CB8AC3E}">
        <p14:creationId xmlns:p14="http://schemas.microsoft.com/office/powerpoint/2010/main" val="71078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Worth Reading</a:t>
            </a:r>
            <a:endParaRPr lang="en-US" b="1" dirty="0"/>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pPr lvl="1">
              <a:buFont typeface="Wingdings" pitchFamily="2" charset="2"/>
              <a:buChar char="v"/>
            </a:pPr>
            <a:r>
              <a:rPr lang="en-US" sz="2400" i="1" dirty="0" smtClean="0"/>
              <a:t>Pathways to Prosperity </a:t>
            </a:r>
            <a:r>
              <a:rPr lang="en-US" sz="2400" dirty="0" smtClean="0"/>
              <a:t>(Harvard)</a:t>
            </a:r>
          </a:p>
          <a:p>
            <a:pPr lvl="1">
              <a:buFont typeface="Wingdings" pitchFamily="2" charset="2"/>
              <a:buChar char="v"/>
            </a:pPr>
            <a:r>
              <a:rPr lang="en-US" sz="2400" i="1" dirty="0" smtClean="0"/>
              <a:t>Learning for Jobs </a:t>
            </a:r>
            <a:r>
              <a:rPr lang="en-US" sz="2400" dirty="0" smtClean="0"/>
              <a:t>(OECD, 2010)</a:t>
            </a:r>
          </a:p>
          <a:p>
            <a:pPr lvl="1">
              <a:buFont typeface="Wingdings" pitchFamily="2" charset="2"/>
              <a:buChar char="v"/>
            </a:pPr>
            <a:r>
              <a:rPr lang="en-US" sz="2400" i="1" dirty="0" smtClean="0"/>
              <a:t>Five Ways that Pay Along the Way to a B.A</a:t>
            </a:r>
            <a:r>
              <a:rPr lang="en-US" sz="2400" dirty="0" smtClean="0"/>
              <a:t>. </a:t>
            </a:r>
            <a:r>
              <a:rPr lang="en-US" sz="2400" dirty="0" err="1" smtClean="0"/>
              <a:t>Carnevale</a:t>
            </a:r>
            <a:r>
              <a:rPr lang="en-US" sz="2400" dirty="0" smtClean="0"/>
              <a:t>, et al.,  9.18.12, Center on Education and the Workforce)</a:t>
            </a:r>
          </a:p>
          <a:p>
            <a:pPr lvl="1">
              <a:buFont typeface="Wingdings" pitchFamily="2" charset="2"/>
              <a:buChar char="v"/>
            </a:pPr>
            <a:r>
              <a:rPr lang="en-US" sz="2400" i="1" dirty="0" smtClean="0"/>
              <a:t>21</a:t>
            </a:r>
            <a:r>
              <a:rPr lang="en-US" sz="2400" i="1" baseline="30000" dirty="0" smtClean="0"/>
              <a:t>st</a:t>
            </a:r>
            <a:r>
              <a:rPr lang="en-US" sz="2400" i="1" dirty="0" smtClean="0"/>
              <a:t> Century Career and Technical Education Pathways On the Rise </a:t>
            </a:r>
            <a:r>
              <a:rPr lang="en-US" sz="2400" dirty="0" smtClean="0"/>
              <a:t>(Morrison Institute for Public Policy)</a:t>
            </a:r>
          </a:p>
          <a:p>
            <a:pPr lvl="1">
              <a:buFont typeface="Wingdings" pitchFamily="2" charset="2"/>
              <a:buChar char="v"/>
            </a:pPr>
            <a:r>
              <a:rPr lang="en-US" sz="2400" i="1" dirty="0" smtClean="0"/>
              <a:t>Knocking at the College Door (WICHE.  December 2012)</a:t>
            </a:r>
            <a:endParaRPr lang="en-US" sz="2400" dirty="0" smtClean="0"/>
          </a:p>
          <a:p>
            <a:pPr lvl="1">
              <a:buFont typeface="Wingdings" pitchFamily="2" charset="2"/>
              <a:buChar char="v"/>
            </a:pPr>
            <a:r>
              <a:rPr lang="en-US" sz="2400" i="1" dirty="0" smtClean="0"/>
              <a:t>Toward a Model of Career-Technical Education </a:t>
            </a:r>
            <a:r>
              <a:rPr lang="en-US" sz="2400" dirty="0" smtClean="0"/>
              <a:t>(Phi Delta </a:t>
            </a:r>
            <a:r>
              <a:rPr lang="en-US" sz="2400" dirty="0" err="1" smtClean="0"/>
              <a:t>Kappan</a:t>
            </a:r>
            <a:r>
              <a:rPr lang="en-US" sz="2400" dirty="0" smtClean="0"/>
              <a:t>, September 2013)</a:t>
            </a:r>
          </a:p>
          <a:p>
            <a:pPr lvl="1">
              <a:buFont typeface="Wingdings" pitchFamily="2" charset="2"/>
              <a:buChar char="v"/>
            </a:pPr>
            <a:r>
              <a:rPr lang="en-US" sz="2400" i="1" dirty="0" smtClean="0"/>
              <a:t>Carl D. Perkins CTE Act:  Implementation Issues </a:t>
            </a:r>
            <a:r>
              <a:rPr lang="en-US" sz="2400" dirty="0" smtClean="0"/>
              <a:t>(Congressional Research Service. December 14, 2012)</a:t>
            </a:r>
          </a:p>
          <a:p>
            <a:pPr lvl="1">
              <a:buFont typeface="Wingdings" pitchFamily="2" charset="2"/>
              <a:buChar char="v"/>
            </a:pPr>
            <a:r>
              <a:rPr lang="en-US" sz="2400" i="1" dirty="0" smtClean="0"/>
              <a:t>Understanding Participation in Secondary CTE in the 21</a:t>
            </a:r>
            <a:r>
              <a:rPr lang="en-US" sz="2400" i="1" baseline="30000" dirty="0" smtClean="0"/>
              <a:t>st</a:t>
            </a:r>
            <a:r>
              <a:rPr lang="en-US" sz="2400" i="1" dirty="0" smtClean="0"/>
              <a:t> Century:  Implications for Policy and Practice </a:t>
            </a:r>
            <a:r>
              <a:rPr lang="en-US" sz="2400" dirty="0" smtClean="0"/>
              <a:t>(</a:t>
            </a:r>
            <a:r>
              <a:rPr lang="en-US" sz="2400" dirty="0" err="1" smtClean="0"/>
              <a:t>Aliaga</a:t>
            </a:r>
            <a:r>
              <a:rPr lang="en-US" sz="2400" dirty="0" smtClean="0"/>
              <a:t>, </a:t>
            </a:r>
            <a:r>
              <a:rPr lang="en-US" sz="2400" dirty="0" err="1" smtClean="0"/>
              <a:t>Katamraju</a:t>
            </a:r>
            <a:r>
              <a:rPr lang="en-US" sz="2400" dirty="0" smtClean="0"/>
              <a:t>, Stone. High School Journal, Spring, 2014)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 more information?</a:t>
            </a:r>
            <a:endParaRPr lang="en-US" b="1" dirty="0"/>
          </a:p>
        </p:txBody>
      </p:sp>
      <p:sp>
        <p:nvSpPr>
          <p:cNvPr id="3" name="Content Placeholder 2"/>
          <p:cNvSpPr>
            <a:spLocks noGrp="1"/>
          </p:cNvSpPr>
          <p:nvPr>
            <p:ph idx="1"/>
          </p:nvPr>
        </p:nvSpPr>
        <p:spPr/>
        <p:txBody>
          <a:bodyPr>
            <a:normAutofit/>
          </a:bodyPr>
          <a:lstStyle/>
          <a:p>
            <a:pPr>
              <a:buNone/>
            </a:pPr>
            <a:r>
              <a:rPr lang="en-US" sz="2800" dirty="0" smtClean="0"/>
              <a:t>For more CTE research visit:</a:t>
            </a:r>
          </a:p>
          <a:p>
            <a:pPr>
              <a:buNone/>
            </a:pPr>
            <a:endParaRPr lang="en-US" sz="2800" dirty="0" smtClean="0"/>
          </a:p>
          <a:p>
            <a:pPr>
              <a:buFont typeface="Arial" pitchFamily="34" charset="0"/>
              <a:buChar char="•"/>
            </a:pPr>
            <a:r>
              <a:rPr lang="en-US" sz="2800" dirty="0" smtClean="0"/>
              <a:t>The CTE Research Clearinghouse  at </a:t>
            </a:r>
            <a:r>
              <a:rPr lang="en-US" sz="2800" dirty="0" smtClean="0">
                <a:hlinkClick r:id="rId2"/>
              </a:rPr>
              <a:t>http://www.acteonline.org/clearinghouse.aspx</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The National Research Center for CTE at </a:t>
            </a:r>
            <a:r>
              <a:rPr lang="en-US" sz="2800" dirty="0" smtClean="0">
                <a:hlinkClick r:id="rId3"/>
              </a:rPr>
              <a:t>www.nrccte.org</a:t>
            </a:r>
            <a:endParaRPr lang="en-US" sz="2800" dirty="0" smtClean="0"/>
          </a:p>
          <a:p>
            <a:pPr>
              <a:buNone/>
            </a:pPr>
            <a:endParaRPr lang="en-US" sz="2800" dirty="0" smtClean="0"/>
          </a:p>
          <a:p>
            <a:pPr>
              <a:buFont typeface="Arial" pitchFamily="34" charset="0"/>
              <a:buChar char="•"/>
            </a:pPr>
            <a:r>
              <a:rPr lang="en-US" sz="2800" dirty="0" smtClean="0"/>
              <a:t>Association for Career and Technical Education </a:t>
            </a:r>
            <a:r>
              <a:rPr lang="en-US" sz="2800" dirty="0" smtClean="0">
                <a:hlinkClick r:id="rId4"/>
              </a:rPr>
              <a:t>www.acteonline.org</a:t>
            </a:r>
            <a:endParaRPr lang="en-US" sz="2800" dirty="0" smtClean="0"/>
          </a:p>
          <a:p>
            <a:pPr>
              <a:buFont typeface="Arial" pitchFamily="34" charset="0"/>
              <a:buChar char="•"/>
            </a:pPr>
            <a:endParaRPr lang="en-US" sz="3200" dirty="0" smtClean="0"/>
          </a:p>
          <a:p>
            <a:endParaRPr lang="en-US" dirty="0"/>
          </a:p>
        </p:txBody>
      </p:sp>
    </p:spTree>
    <p:extLst>
      <p:ext uri="{BB962C8B-B14F-4D97-AF65-F5344CB8AC3E}">
        <p14:creationId xmlns:p14="http://schemas.microsoft.com/office/powerpoint/2010/main" val="176387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Great Recession</a:t>
            </a:r>
            <a:endParaRPr lang="en-US" b="1" dirty="0"/>
          </a:p>
        </p:txBody>
      </p:sp>
      <p:sp>
        <p:nvSpPr>
          <p:cNvPr id="3" name="Content Placeholder 2"/>
          <p:cNvSpPr>
            <a:spLocks noGrp="1"/>
          </p:cNvSpPr>
          <p:nvPr>
            <p:ph idx="1"/>
          </p:nvPr>
        </p:nvSpPr>
        <p:spPr/>
        <p:txBody>
          <a:bodyPr/>
          <a:lstStyle/>
          <a:p>
            <a:endParaRPr lang="en-US" dirty="0" smtClean="0"/>
          </a:p>
          <a:p>
            <a:r>
              <a:rPr lang="en-US" dirty="0" smtClean="0"/>
              <a:t>Record youth unemployment</a:t>
            </a:r>
          </a:p>
          <a:p>
            <a:pPr marL="0" indent="0">
              <a:buNone/>
            </a:pPr>
            <a:endParaRPr lang="en-US" dirty="0" smtClean="0"/>
          </a:p>
          <a:p>
            <a:r>
              <a:rPr lang="en-US" dirty="0" smtClean="0"/>
              <a:t>Mounting student college debt</a:t>
            </a:r>
          </a:p>
          <a:p>
            <a:pPr>
              <a:buNone/>
            </a:pPr>
            <a:endParaRPr lang="en-US" dirty="0" smtClean="0"/>
          </a:p>
          <a:p>
            <a:r>
              <a:rPr lang="en-US" dirty="0" smtClean="0"/>
              <a:t>Advent of the NEET concept</a:t>
            </a:r>
          </a:p>
          <a:p>
            <a:endParaRPr lang="en-US" dirty="0" smtClean="0"/>
          </a:p>
          <a:p>
            <a:endParaRPr lang="en-US" dirty="0" smtClean="0"/>
          </a:p>
          <a:p>
            <a:pPr>
              <a:buNone/>
            </a:pPr>
            <a:r>
              <a:rPr lang="en-US" b="1" dirty="0" smtClean="0"/>
              <a:t>N</a:t>
            </a:r>
            <a:r>
              <a:rPr lang="en-US" dirty="0" smtClean="0"/>
              <a:t>ot in </a:t>
            </a:r>
            <a:r>
              <a:rPr lang="en-US" b="1" dirty="0" smtClean="0"/>
              <a:t>E</a:t>
            </a:r>
            <a:r>
              <a:rPr lang="en-US" dirty="0" smtClean="0"/>
              <a:t>ducation, </a:t>
            </a:r>
            <a:r>
              <a:rPr lang="en-US" b="1" dirty="0" smtClean="0"/>
              <a:t>E</a:t>
            </a:r>
            <a:r>
              <a:rPr lang="en-US" dirty="0" smtClean="0"/>
              <a:t>mployment or </a:t>
            </a:r>
            <a:r>
              <a:rPr lang="en-US" b="1" dirty="0" smtClean="0"/>
              <a:t>T</a:t>
            </a:r>
            <a:r>
              <a:rPr lang="en-US" dirty="0" smtClean="0"/>
              <a:t>raining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334536"/>
          </a:xfrm>
        </p:spPr>
        <p:txBody>
          <a:bodyPr>
            <a:normAutofit/>
          </a:bodyPr>
          <a:lstStyle/>
          <a:p>
            <a:pPr algn="ctr"/>
            <a:r>
              <a:rPr lang="en-US" sz="3200" b="1" dirty="0" smtClean="0"/>
              <a:t>Only 40% of 27-year olds have </a:t>
            </a:r>
            <a:br>
              <a:rPr lang="en-US" sz="3200" b="1" dirty="0" smtClean="0"/>
            </a:br>
            <a:r>
              <a:rPr lang="en-US" sz="3200" b="1" dirty="0" smtClean="0"/>
              <a:t>earned an A.A. degree or higher</a:t>
            </a:r>
            <a:endParaRPr lang="en-US" sz="3200" b="1"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136997"/>
            <a:ext cx="6861094" cy="434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713" y="3427413"/>
            <a:ext cx="2857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113" y="3579813"/>
            <a:ext cx="2857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1939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jmulcahy\AppData\Local\Microsoft\Windows\Temporary Internet Files\Content.Outlook\10DTR88P\2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5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4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219200"/>
          </a:xfrm>
        </p:spPr>
        <p:txBody>
          <a:bodyPr>
            <a:noAutofit/>
          </a:bodyPr>
          <a:lstStyle/>
          <a:p>
            <a:r>
              <a:rPr lang="en-US" b="1" dirty="0" smtClean="0"/>
              <a:t>Getting Kids Through HS: </a:t>
            </a:r>
            <a:br>
              <a:rPr lang="en-US" b="1" dirty="0" smtClean="0"/>
            </a:br>
            <a:r>
              <a:rPr lang="en-US" b="1" dirty="0" smtClean="0"/>
              <a:t>The First Measure of Engagement</a:t>
            </a:r>
            <a:endParaRPr lang="en-US" b="1" dirty="0"/>
          </a:p>
        </p:txBody>
      </p:sp>
      <p:sp>
        <p:nvSpPr>
          <p:cNvPr id="6" name="Text Placeholder 5"/>
          <p:cNvSpPr>
            <a:spLocks noGrp="1"/>
          </p:cNvSpPr>
          <p:nvPr>
            <p:ph type="body" idx="1"/>
          </p:nvPr>
        </p:nvSpPr>
        <p:spPr/>
        <p:txBody>
          <a:bodyPr/>
          <a:lstStyle/>
          <a:p>
            <a:r>
              <a:rPr lang="en-US" dirty="0" smtClean="0"/>
              <a:t>Good News</a:t>
            </a:r>
            <a:endParaRPr lang="en-US" dirty="0"/>
          </a:p>
        </p:txBody>
      </p:sp>
      <p:sp>
        <p:nvSpPr>
          <p:cNvPr id="7" name="Content Placeholder 6"/>
          <p:cNvSpPr>
            <a:spLocks noGrp="1"/>
          </p:cNvSpPr>
          <p:nvPr>
            <p:ph sz="half" idx="2"/>
          </p:nvPr>
        </p:nvSpPr>
        <p:spPr>
          <a:xfrm>
            <a:off x="270353" y="2362200"/>
            <a:ext cx="4237354" cy="3596185"/>
          </a:xfrm>
        </p:spPr>
        <p:txBody>
          <a:bodyPr>
            <a:normAutofit lnSpcReduction="10000"/>
          </a:bodyPr>
          <a:lstStyle/>
          <a:p>
            <a:r>
              <a:rPr lang="en-US" sz="3200" dirty="0" smtClean="0"/>
              <a:t>High School Completion = 74.7%* - Highest in 40 Years</a:t>
            </a:r>
          </a:p>
          <a:p>
            <a:r>
              <a:rPr lang="en-US" sz="3200" dirty="0" smtClean="0"/>
              <a:t>Racial/Ethnic gap is closing</a:t>
            </a:r>
          </a:p>
          <a:p>
            <a:endParaRPr lang="en-US" dirty="0" smtClean="0"/>
          </a:p>
          <a:p>
            <a:pPr marL="0" indent="0">
              <a:buNone/>
            </a:pPr>
            <a:r>
              <a:rPr lang="en-US" dirty="0" smtClean="0"/>
              <a:t>*NCES is reporting 80% for class of 2012</a:t>
            </a:r>
            <a:endParaRPr lang="en-US" dirty="0"/>
          </a:p>
        </p:txBody>
      </p:sp>
      <p:sp>
        <p:nvSpPr>
          <p:cNvPr id="8" name="Text Placeholder 7"/>
          <p:cNvSpPr>
            <a:spLocks noGrp="1"/>
          </p:cNvSpPr>
          <p:nvPr>
            <p:ph type="body" sz="quarter" idx="3"/>
          </p:nvPr>
        </p:nvSpPr>
        <p:spPr/>
        <p:txBody>
          <a:bodyPr/>
          <a:lstStyle/>
          <a:p>
            <a:r>
              <a:rPr lang="en-US" dirty="0" smtClean="0"/>
              <a:t>Bad News</a:t>
            </a:r>
            <a:endParaRPr lang="en-US" dirty="0"/>
          </a:p>
        </p:txBody>
      </p:sp>
      <p:sp>
        <p:nvSpPr>
          <p:cNvPr id="9" name="Content Placeholder 8"/>
          <p:cNvSpPr>
            <a:spLocks noGrp="1"/>
          </p:cNvSpPr>
          <p:nvPr>
            <p:ph sz="quarter" idx="4"/>
          </p:nvPr>
        </p:nvSpPr>
        <p:spPr>
          <a:xfrm>
            <a:off x="4618354" y="2362200"/>
            <a:ext cx="4525646" cy="3596185"/>
          </a:xfrm>
        </p:spPr>
        <p:txBody>
          <a:bodyPr>
            <a:noAutofit/>
          </a:bodyPr>
          <a:lstStyle/>
          <a:p>
            <a:r>
              <a:rPr lang="en-US" sz="2800" dirty="0" smtClean="0"/>
              <a:t>Variability among states: 85% in Vermont; 58% in Nevada</a:t>
            </a:r>
          </a:p>
          <a:p>
            <a:r>
              <a:rPr lang="en-US" sz="2800" dirty="0" smtClean="0"/>
              <a:t>Hispanics and Blacks trail Whites with graduation rates by 12 and 14 points respectively; boys drop out more than girls</a:t>
            </a:r>
            <a:endParaRPr lang="en-US" sz="2800" dirty="0"/>
          </a:p>
        </p:txBody>
      </p:sp>
      <p:sp>
        <p:nvSpPr>
          <p:cNvPr id="11" name="TextBox 10"/>
          <p:cNvSpPr txBox="1"/>
          <p:nvPr/>
        </p:nvSpPr>
        <p:spPr>
          <a:xfrm>
            <a:off x="457200" y="6096000"/>
            <a:ext cx="6672198" cy="584775"/>
          </a:xfrm>
          <a:prstGeom prst="rect">
            <a:avLst/>
          </a:prstGeom>
          <a:noFill/>
        </p:spPr>
        <p:txBody>
          <a:bodyPr wrap="square" rtlCol="0">
            <a:spAutoFit/>
          </a:bodyPr>
          <a:lstStyle/>
          <a:p>
            <a:r>
              <a:rPr lang="en-US" sz="1600" dirty="0" smtClean="0"/>
              <a:t>Source: The Atlantic June 6 2013. Slide courtesy of James Stone NRCCTE</a:t>
            </a:r>
            <a:endParaRPr lang="en-US" sz="1600" dirty="0"/>
          </a:p>
        </p:txBody>
      </p:sp>
    </p:spTree>
    <p:extLst>
      <p:ext uri="{BB962C8B-B14F-4D97-AF65-F5344CB8AC3E}">
        <p14:creationId xmlns:p14="http://schemas.microsoft.com/office/powerpoint/2010/main" val="359020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Autofit/>
          </a:bodyPr>
          <a:lstStyle/>
          <a:p>
            <a:r>
              <a:rPr lang="en-US" b="1" dirty="0"/>
              <a:t>On the </a:t>
            </a:r>
            <a:r>
              <a:rPr lang="en-US" b="1" dirty="0" smtClean="0"/>
              <a:t>Rise</a:t>
            </a:r>
            <a:r>
              <a:rPr lang="en-US" dirty="0"/>
              <a:t/>
            </a:r>
            <a:br>
              <a:rPr lang="en-US" dirty="0"/>
            </a:br>
            <a:r>
              <a:rPr lang="en-US" sz="3600" dirty="0"/>
              <a:t>ASU Morrison Institute for Public Policy</a:t>
            </a:r>
          </a:p>
        </p:txBody>
      </p:sp>
      <p:sp>
        <p:nvSpPr>
          <p:cNvPr id="3" name="Content Placeholder 2"/>
          <p:cNvSpPr>
            <a:spLocks noGrp="1"/>
          </p:cNvSpPr>
          <p:nvPr>
            <p:ph idx="1"/>
          </p:nvPr>
        </p:nvSpPr>
        <p:spPr>
          <a:xfrm>
            <a:off x="609600" y="2362200"/>
            <a:ext cx="6777317" cy="3508977"/>
          </a:xfrm>
        </p:spPr>
        <p:txBody>
          <a:bodyPr/>
          <a:lstStyle/>
          <a:p>
            <a:r>
              <a:rPr lang="en-US" dirty="0" smtClean="0"/>
              <a:t>CTE participation does have an effect on students’ academic engagement as measured by the likelihood of dropping out and absenteeism.</a:t>
            </a:r>
          </a:p>
          <a:p>
            <a:pPr lvl="1"/>
            <a:r>
              <a:rPr lang="en-US" dirty="0" smtClean="0"/>
              <a:t>Tucson Unified – 20 – 60%</a:t>
            </a:r>
          </a:p>
          <a:p>
            <a:pPr lvl="1"/>
            <a:r>
              <a:rPr lang="en-US" dirty="0" smtClean="0"/>
              <a:t>Mesa – 79%</a:t>
            </a:r>
            <a:endParaRPr lang="en-US" dirty="0"/>
          </a:p>
        </p:txBody>
      </p:sp>
    </p:spTree>
    <p:extLst>
      <p:ext uri="{BB962C8B-B14F-4D97-AF65-F5344CB8AC3E}">
        <p14:creationId xmlns:p14="http://schemas.microsoft.com/office/powerpoint/2010/main" val="228717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t>Staying Power	</a:t>
            </a:r>
            <a:br>
              <a:rPr lang="en-US" sz="3900" dirty="0" smtClean="0"/>
            </a:br>
            <a:endParaRPr lang="en-US" sz="3900" dirty="0"/>
          </a:p>
        </p:txBody>
      </p:sp>
      <p:sp>
        <p:nvSpPr>
          <p:cNvPr id="4" name="Content Placeholder 3"/>
          <p:cNvSpPr>
            <a:spLocks noGrp="1"/>
          </p:cNvSpPr>
          <p:nvPr>
            <p:ph idx="1"/>
          </p:nvPr>
        </p:nvSpPr>
        <p:spPr/>
        <p:txBody>
          <a:bodyPr/>
          <a:lstStyle/>
          <a:p>
            <a:r>
              <a:rPr lang="en-US" dirty="0" smtClean="0"/>
              <a:t>Ratio of 1:2 is optimal</a:t>
            </a:r>
          </a:p>
          <a:p>
            <a:r>
              <a:rPr lang="en-US" dirty="0" smtClean="0"/>
              <a:t>97% of AZ 2011-12 concentrators completed high school vs. 76% of all other AZ high school students</a:t>
            </a:r>
          </a:p>
          <a:p>
            <a:r>
              <a:rPr lang="en-US" dirty="0"/>
              <a:t>Nationally, 90.18% of CTE concentrators graduate as opposed to 74.9% of all freshmen</a:t>
            </a:r>
          </a:p>
          <a:p>
            <a:pPr marL="137160" indent="0">
              <a:buNone/>
            </a:pPr>
            <a:endParaRPr lang="en-US" dirty="0"/>
          </a:p>
        </p:txBody>
      </p:sp>
    </p:spTree>
    <p:extLst>
      <p:ext uri="{BB962C8B-B14F-4D97-AF65-F5344CB8AC3E}">
        <p14:creationId xmlns:p14="http://schemas.microsoft.com/office/powerpoint/2010/main" val="2918622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2268</TotalTime>
  <Words>1414</Words>
  <Application>Microsoft Office PowerPoint</Application>
  <PresentationFormat>On-screen Show (4:3)</PresentationFormat>
  <Paragraphs>171</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What the  Research Says</vt:lpstr>
      <vt:lpstr>CTE Outcomes</vt:lpstr>
      <vt:lpstr>PowerPoint Presentation</vt:lpstr>
      <vt:lpstr>The Great Recession</vt:lpstr>
      <vt:lpstr>Only 40% of 27-year olds have  earned an A.A. degree or higher</vt:lpstr>
      <vt:lpstr>PowerPoint Presentation</vt:lpstr>
      <vt:lpstr>Getting Kids Through HS:  The First Measure of Engagement</vt:lpstr>
      <vt:lpstr>On the Rise ASU Morrison Institute for Public Policy</vt:lpstr>
      <vt:lpstr>Staying Power  </vt:lpstr>
      <vt:lpstr>PowerPoint Presentation</vt:lpstr>
      <vt:lpstr>Western Interstate Commission for Higher Education</vt:lpstr>
      <vt:lpstr>2013 NAEP 12th grade reading and math</vt:lpstr>
      <vt:lpstr>Transition</vt:lpstr>
      <vt:lpstr>But……..</vt:lpstr>
      <vt:lpstr>PowerPoint Presentation</vt:lpstr>
      <vt:lpstr>CEOs and College Presidents</vt:lpstr>
      <vt:lpstr>Economists</vt:lpstr>
      <vt:lpstr>Chamber of Commerce</vt:lpstr>
      <vt:lpstr>Expect More Arizona</vt:lpstr>
      <vt:lpstr>Arizona Ready</vt:lpstr>
      <vt:lpstr>Secretary of Education</vt:lpstr>
      <vt:lpstr>PowerPoint Presentation</vt:lpstr>
      <vt:lpstr>PowerPoint Presentation</vt:lpstr>
      <vt:lpstr>New York Times Editorial “Who Says Math Has to be Boring”</vt:lpstr>
      <vt:lpstr>How much math do we need?</vt:lpstr>
      <vt:lpstr>Losh Report</vt:lpstr>
      <vt:lpstr>States Respond</vt:lpstr>
      <vt:lpstr>States Respond--Ohio</vt:lpstr>
      <vt:lpstr>The ordeal of leadership…….</vt:lpstr>
      <vt:lpstr>Could we pass the test?</vt:lpstr>
      <vt:lpstr>Work-Based Learning</vt:lpstr>
      <vt:lpstr>CTSOs</vt:lpstr>
      <vt:lpstr>Academic Content</vt:lpstr>
      <vt:lpstr>Career and Technical Education</vt:lpstr>
      <vt:lpstr>Challenges Facing Reauthorization of Carl Perkins</vt:lpstr>
      <vt:lpstr>Worth Reading</vt:lpstr>
      <vt:lpstr>Need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Research Says</dc:title>
  <dc:creator>John Mulcahy</dc:creator>
  <cp:lastModifiedBy>John Mulcahy</cp:lastModifiedBy>
  <cp:revision>74</cp:revision>
  <cp:lastPrinted>2014-07-02T22:46:22Z</cp:lastPrinted>
  <dcterms:created xsi:type="dcterms:W3CDTF">2014-02-01T23:29:50Z</dcterms:created>
  <dcterms:modified xsi:type="dcterms:W3CDTF">2014-07-22T13:48:18Z</dcterms:modified>
</cp:coreProperties>
</file>