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5"/>
  </p:notesMasterIdLst>
  <p:sldIdLst>
    <p:sldId id="262" r:id="rId2"/>
    <p:sldId id="388" r:id="rId3"/>
    <p:sldId id="330" r:id="rId4"/>
    <p:sldId id="331" r:id="rId5"/>
    <p:sldId id="332" r:id="rId6"/>
    <p:sldId id="390" r:id="rId7"/>
    <p:sldId id="259" r:id="rId8"/>
    <p:sldId id="265" r:id="rId9"/>
    <p:sldId id="271" r:id="rId10"/>
    <p:sldId id="264" r:id="rId11"/>
    <p:sldId id="342" r:id="rId12"/>
    <p:sldId id="343" r:id="rId13"/>
    <p:sldId id="344" r:id="rId14"/>
    <p:sldId id="345" r:id="rId15"/>
    <p:sldId id="346" r:id="rId16"/>
    <p:sldId id="347" r:id="rId17"/>
    <p:sldId id="348" r:id="rId18"/>
    <p:sldId id="349" r:id="rId19"/>
    <p:sldId id="350" r:id="rId20"/>
    <p:sldId id="364" r:id="rId21"/>
    <p:sldId id="365" r:id="rId22"/>
    <p:sldId id="366" r:id="rId23"/>
    <p:sldId id="367" r:id="rId24"/>
    <p:sldId id="368" r:id="rId25"/>
    <p:sldId id="369" r:id="rId26"/>
    <p:sldId id="381" r:id="rId27"/>
    <p:sldId id="354" r:id="rId28"/>
    <p:sldId id="389" r:id="rId29"/>
    <p:sldId id="355" r:id="rId30"/>
    <p:sldId id="383" r:id="rId31"/>
    <p:sldId id="356" r:id="rId32"/>
    <p:sldId id="357" r:id="rId33"/>
    <p:sldId id="358" r:id="rId34"/>
    <p:sldId id="359" r:id="rId35"/>
    <p:sldId id="360" r:id="rId36"/>
    <p:sldId id="266" r:id="rId37"/>
    <p:sldId id="270" r:id="rId38"/>
    <p:sldId id="268" r:id="rId39"/>
    <p:sldId id="385" r:id="rId40"/>
    <p:sldId id="386" r:id="rId41"/>
    <p:sldId id="387" r:id="rId42"/>
    <p:sldId id="361" r:id="rId43"/>
    <p:sldId id="391" r:id="rId44"/>
    <p:sldId id="272" r:id="rId45"/>
    <p:sldId id="273" r:id="rId46"/>
    <p:sldId id="274" r:id="rId47"/>
    <p:sldId id="269" r:id="rId48"/>
    <p:sldId id="333" r:id="rId49"/>
    <p:sldId id="335" r:id="rId50"/>
    <p:sldId id="334" r:id="rId51"/>
    <p:sldId id="362" r:id="rId52"/>
    <p:sldId id="373" r:id="rId53"/>
    <p:sldId id="374" r:id="rId54"/>
    <p:sldId id="363" r:id="rId55"/>
    <p:sldId id="376" r:id="rId56"/>
    <p:sldId id="377" r:id="rId57"/>
    <p:sldId id="378" r:id="rId58"/>
    <p:sldId id="379" r:id="rId59"/>
    <p:sldId id="380" r:id="rId60"/>
    <p:sldId id="375" r:id="rId61"/>
    <p:sldId id="392" r:id="rId62"/>
    <p:sldId id="285" r:id="rId63"/>
    <p:sldId id="286" r:id="rId64"/>
    <p:sldId id="287" r:id="rId65"/>
    <p:sldId id="283" r:id="rId66"/>
    <p:sldId id="319" r:id="rId67"/>
    <p:sldId id="320" r:id="rId68"/>
    <p:sldId id="321" r:id="rId69"/>
    <p:sldId id="289" r:id="rId70"/>
    <p:sldId id="290" r:id="rId71"/>
    <p:sldId id="291" r:id="rId72"/>
    <p:sldId id="292" r:id="rId73"/>
    <p:sldId id="288" r:id="rId74"/>
    <p:sldId id="339" r:id="rId75"/>
    <p:sldId id="340" r:id="rId76"/>
    <p:sldId id="341" r:id="rId77"/>
    <p:sldId id="384" r:id="rId78"/>
    <p:sldId id="370" r:id="rId79"/>
    <p:sldId id="371" r:id="rId80"/>
    <p:sldId id="372" r:id="rId81"/>
    <p:sldId id="382" r:id="rId82"/>
    <p:sldId id="338" r:id="rId83"/>
    <p:sldId id="337" r:id="rId8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05" autoAdjust="0"/>
  </p:normalViewPr>
  <p:slideViewPr>
    <p:cSldViewPr>
      <p:cViewPr varScale="1">
        <p:scale>
          <a:sx n="105" d="100"/>
          <a:sy n="105" d="100"/>
        </p:scale>
        <p:origin x="-1080"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541571-DE4E-4730-8C21-7B9DF36F34E5}" type="datetimeFigureOut">
              <a:rPr lang="en-US" smtClean="0"/>
              <a:t>2/6/2014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05AB18-6AF1-44BE-9B6B-CCBD859B493B}" type="slidenum">
              <a:rPr lang="en-US" smtClean="0"/>
              <a:t>‹#›</a:t>
            </a:fld>
            <a:endParaRPr lang="en-US"/>
          </a:p>
        </p:txBody>
      </p:sp>
    </p:spTree>
    <p:extLst>
      <p:ext uri="{BB962C8B-B14F-4D97-AF65-F5344CB8AC3E}">
        <p14:creationId xmlns:p14="http://schemas.microsoft.com/office/powerpoint/2010/main" val="3747210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7384B2-8EBE-4B0F-BE1E-CFFF85704879}" type="datetimeFigureOut">
              <a:rPr lang="en-US" smtClean="0"/>
              <a:t>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38D8B-0259-4CB1-91B1-568F1B29BDAD}" type="slidenum">
              <a:rPr lang="en-US" smtClean="0"/>
              <a:t>‹#›</a:t>
            </a:fld>
            <a:endParaRPr lang="en-US"/>
          </a:p>
        </p:txBody>
      </p:sp>
    </p:spTree>
    <p:extLst>
      <p:ext uri="{BB962C8B-B14F-4D97-AF65-F5344CB8AC3E}">
        <p14:creationId xmlns:p14="http://schemas.microsoft.com/office/powerpoint/2010/main" val="2335980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7384B2-8EBE-4B0F-BE1E-CFFF85704879}" type="datetimeFigureOut">
              <a:rPr lang="en-US" smtClean="0"/>
              <a:t>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38D8B-0259-4CB1-91B1-568F1B29BDAD}" type="slidenum">
              <a:rPr lang="en-US" smtClean="0"/>
              <a:t>‹#›</a:t>
            </a:fld>
            <a:endParaRPr lang="en-US"/>
          </a:p>
        </p:txBody>
      </p:sp>
    </p:spTree>
    <p:extLst>
      <p:ext uri="{BB962C8B-B14F-4D97-AF65-F5344CB8AC3E}">
        <p14:creationId xmlns:p14="http://schemas.microsoft.com/office/powerpoint/2010/main" val="1988054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7384B2-8EBE-4B0F-BE1E-CFFF85704879}" type="datetimeFigureOut">
              <a:rPr lang="en-US" smtClean="0"/>
              <a:t>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38D8B-0259-4CB1-91B1-568F1B29BDAD}" type="slidenum">
              <a:rPr lang="en-US" smtClean="0"/>
              <a:t>‹#›</a:t>
            </a:fld>
            <a:endParaRPr lang="en-US"/>
          </a:p>
        </p:txBody>
      </p:sp>
    </p:spTree>
    <p:extLst>
      <p:ext uri="{BB962C8B-B14F-4D97-AF65-F5344CB8AC3E}">
        <p14:creationId xmlns:p14="http://schemas.microsoft.com/office/powerpoint/2010/main" val="3730997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7384B2-8EBE-4B0F-BE1E-CFFF85704879}" type="datetimeFigureOut">
              <a:rPr lang="en-US" smtClean="0"/>
              <a:t>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38D8B-0259-4CB1-91B1-568F1B29BDAD}" type="slidenum">
              <a:rPr lang="en-US" smtClean="0"/>
              <a:t>‹#›</a:t>
            </a:fld>
            <a:endParaRPr lang="en-US"/>
          </a:p>
        </p:txBody>
      </p:sp>
    </p:spTree>
    <p:extLst>
      <p:ext uri="{BB962C8B-B14F-4D97-AF65-F5344CB8AC3E}">
        <p14:creationId xmlns:p14="http://schemas.microsoft.com/office/powerpoint/2010/main" val="277749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7384B2-8EBE-4B0F-BE1E-CFFF85704879}" type="datetimeFigureOut">
              <a:rPr lang="en-US" smtClean="0"/>
              <a:t>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38D8B-0259-4CB1-91B1-568F1B29BDAD}" type="slidenum">
              <a:rPr lang="en-US" smtClean="0"/>
              <a:t>‹#›</a:t>
            </a:fld>
            <a:endParaRPr lang="en-US"/>
          </a:p>
        </p:txBody>
      </p:sp>
    </p:spTree>
    <p:extLst>
      <p:ext uri="{BB962C8B-B14F-4D97-AF65-F5344CB8AC3E}">
        <p14:creationId xmlns:p14="http://schemas.microsoft.com/office/powerpoint/2010/main" val="3128517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7384B2-8EBE-4B0F-BE1E-CFFF85704879}" type="datetimeFigureOut">
              <a:rPr lang="en-US" smtClean="0"/>
              <a:t>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138D8B-0259-4CB1-91B1-568F1B29BDAD}" type="slidenum">
              <a:rPr lang="en-US" smtClean="0"/>
              <a:t>‹#›</a:t>
            </a:fld>
            <a:endParaRPr lang="en-US"/>
          </a:p>
        </p:txBody>
      </p:sp>
    </p:spTree>
    <p:extLst>
      <p:ext uri="{BB962C8B-B14F-4D97-AF65-F5344CB8AC3E}">
        <p14:creationId xmlns:p14="http://schemas.microsoft.com/office/powerpoint/2010/main" val="393460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7384B2-8EBE-4B0F-BE1E-CFFF85704879}" type="datetimeFigureOut">
              <a:rPr lang="en-US" smtClean="0"/>
              <a:t>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138D8B-0259-4CB1-91B1-568F1B29BDAD}" type="slidenum">
              <a:rPr lang="en-US" smtClean="0"/>
              <a:t>‹#›</a:t>
            </a:fld>
            <a:endParaRPr lang="en-US"/>
          </a:p>
        </p:txBody>
      </p:sp>
    </p:spTree>
    <p:extLst>
      <p:ext uri="{BB962C8B-B14F-4D97-AF65-F5344CB8AC3E}">
        <p14:creationId xmlns:p14="http://schemas.microsoft.com/office/powerpoint/2010/main" val="657925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7384B2-8EBE-4B0F-BE1E-CFFF85704879}" type="datetimeFigureOut">
              <a:rPr lang="en-US" smtClean="0"/>
              <a:t>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138D8B-0259-4CB1-91B1-568F1B29BDAD}" type="slidenum">
              <a:rPr lang="en-US" smtClean="0"/>
              <a:t>‹#›</a:t>
            </a:fld>
            <a:endParaRPr lang="en-US"/>
          </a:p>
        </p:txBody>
      </p:sp>
    </p:spTree>
    <p:extLst>
      <p:ext uri="{BB962C8B-B14F-4D97-AF65-F5344CB8AC3E}">
        <p14:creationId xmlns:p14="http://schemas.microsoft.com/office/powerpoint/2010/main" val="1266611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7384B2-8EBE-4B0F-BE1E-CFFF85704879}" type="datetimeFigureOut">
              <a:rPr lang="en-US" smtClean="0"/>
              <a:t>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138D8B-0259-4CB1-91B1-568F1B29BDAD}" type="slidenum">
              <a:rPr lang="en-US" smtClean="0"/>
              <a:t>‹#›</a:t>
            </a:fld>
            <a:endParaRPr lang="en-US"/>
          </a:p>
        </p:txBody>
      </p:sp>
    </p:spTree>
    <p:extLst>
      <p:ext uri="{BB962C8B-B14F-4D97-AF65-F5344CB8AC3E}">
        <p14:creationId xmlns:p14="http://schemas.microsoft.com/office/powerpoint/2010/main" val="1637937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7384B2-8EBE-4B0F-BE1E-CFFF85704879}" type="datetimeFigureOut">
              <a:rPr lang="en-US" smtClean="0"/>
              <a:t>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138D8B-0259-4CB1-91B1-568F1B29BDAD}" type="slidenum">
              <a:rPr lang="en-US" smtClean="0"/>
              <a:t>‹#›</a:t>
            </a:fld>
            <a:endParaRPr lang="en-US"/>
          </a:p>
        </p:txBody>
      </p:sp>
    </p:spTree>
    <p:extLst>
      <p:ext uri="{BB962C8B-B14F-4D97-AF65-F5344CB8AC3E}">
        <p14:creationId xmlns:p14="http://schemas.microsoft.com/office/powerpoint/2010/main" val="125966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7384B2-8EBE-4B0F-BE1E-CFFF85704879}" type="datetimeFigureOut">
              <a:rPr lang="en-US" smtClean="0"/>
              <a:t>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138D8B-0259-4CB1-91B1-568F1B29BDAD}" type="slidenum">
              <a:rPr lang="en-US" smtClean="0"/>
              <a:t>‹#›</a:t>
            </a:fld>
            <a:endParaRPr lang="en-US"/>
          </a:p>
        </p:txBody>
      </p:sp>
    </p:spTree>
    <p:extLst>
      <p:ext uri="{BB962C8B-B14F-4D97-AF65-F5344CB8AC3E}">
        <p14:creationId xmlns:p14="http://schemas.microsoft.com/office/powerpoint/2010/main" val="175783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7384B2-8EBE-4B0F-BE1E-CFFF85704879}" type="datetimeFigureOut">
              <a:rPr lang="en-US" smtClean="0"/>
              <a:t>2/6/2014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138D8B-0259-4CB1-91B1-568F1B29BDAD}" type="slidenum">
              <a:rPr lang="en-US" smtClean="0"/>
              <a:t>‹#›</a:t>
            </a:fld>
            <a:endParaRPr lang="en-US"/>
          </a:p>
        </p:txBody>
      </p:sp>
    </p:spTree>
    <p:extLst>
      <p:ext uri="{BB962C8B-B14F-4D97-AF65-F5344CB8AC3E}">
        <p14:creationId xmlns:p14="http://schemas.microsoft.com/office/powerpoint/2010/main" val="68607098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www.azed.gov/career-technical-education/workplace-employability-skills/"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Johnson\Desktop\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33400"/>
            <a:ext cx="8845674"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216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Johnson\Desktop\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33400"/>
            <a:ext cx="8845674" cy="5715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873157" y="1828800"/>
            <a:ext cx="1758885" cy="1754326"/>
          </a:xfrm>
          <a:prstGeom prst="rect">
            <a:avLst/>
          </a:prstGeom>
        </p:spPr>
        <p:txBody>
          <a:bodyPr wrap="square">
            <a:spAutoFit/>
          </a:bodyPr>
          <a:lstStyle/>
          <a:p>
            <a:pPr algn="ctr"/>
            <a:r>
              <a:rPr lang="en-US" b="1" dirty="0">
                <a:solidFill>
                  <a:srgbClr val="C00000"/>
                </a:solidFill>
              </a:rPr>
              <a:t>1. Students experience a seamless college and career development process</a:t>
            </a:r>
          </a:p>
        </p:txBody>
      </p:sp>
      <p:sp>
        <p:nvSpPr>
          <p:cNvPr id="3" name="Rectangle 2"/>
          <p:cNvSpPr/>
          <p:nvPr/>
        </p:nvSpPr>
        <p:spPr>
          <a:xfrm>
            <a:off x="3429000" y="4038600"/>
            <a:ext cx="1905000" cy="1754326"/>
          </a:xfrm>
          <a:prstGeom prst="rect">
            <a:avLst/>
          </a:prstGeom>
        </p:spPr>
        <p:txBody>
          <a:bodyPr wrap="square">
            <a:spAutoFit/>
          </a:bodyPr>
          <a:lstStyle/>
          <a:p>
            <a:pPr algn="ctr"/>
            <a:r>
              <a:rPr lang="en-US" b="1" dirty="0">
                <a:solidFill>
                  <a:srgbClr val="C00000"/>
                </a:solidFill>
              </a:rPr>
              <a:t>#5. All CTE programs delivered through a totally integrated CTE delivery model </a:t>
            </a:r>
          </a:p>
        </p:txBody>
      </p:sp>
    </p:spTree>
    <p:extLst>
      <p:ext uri="{BB962C8B-B14F-4D97-AF65-F5344CB8AC3E}">
        <p14:creationId xmlns:p14="http://schemas.microsoft.com/office/powerpoint/2010/main" val="3888791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4000" b="1" dirty="0" smtClean="0">
                <a:solidFill>
                  <a:srgbClr val="C00000"/>
                </a:solidFill>
              </a:rPr>
              <a:t>POS Grant - Statewide </a:t>
            </a:r>
            <a:r>
              <a:rPr lang="en-US" sz="4000" b="1" dirty="0">
                <a:solidFill>
                  <a:srgbClr val="C00000"/>
                </a:solidFill>
              </a:rPr>
              <a:t>POS review process </a:t>
            </a:r>
          </a:p>
        </p:txBody>
      </p:sp>
      <p:sp>
        <p:nvSpPr>
          <p:cNvPr id="5" name="Content Placeholder 4"/>
          <p:cNvSpPr>
            <a:spLocks noGrp="1"/>
          </p:cNvSpPr>
          <p:nvPr>
            <p:ph idx="1"/>
          </p:nvPr>
        </p:nvSpPr>
        <p:spPr/>
        <p:txBody>
          <a:bodyPr>
            <a:normAutofit/>
          </a:bodyPr>
          <a:lstStyle/>
          <a:p>
            <a:pPr lvl="0"/>
            <a:r>
              <a:rPr lang="en-US" sz="2800" b="1" dirty="0"/>
              <a:t>Valley Academy, as the fiscal agent for Arizona Programs of Study Statewide activities, will provide staff time &amp; travel for:</a:t>
            </a:r>
          </a:p>
          <a:p>
            <a:pPr lvl="0"/>
            <a:r>
              <a:rPr lang="en-US" sz="2800" b="1" dirty="0"/>
              <a:t>Development of Data Collection and Monitoring Instruments</a:t>
            </a:r>
          </a:p>
          <a:p>
            <a:pPr lvl="0"/>
            <a:r>
              <a:rPr lang="en-US" sz="2800" b="1" dirty="0"/>
              <a:t>Statewide Data Collection</a:t>
            </a:r>
          </a:p>
          <a:p>
            <a:r>
              <a:rPr lang="en-US" sz="2800" b="1" dirty="0"/>
              <a:t>Statewide Consortia Monitoring</a:t>
            </a:r>
          </a:p>
        </p:txBody>
      </p:sp>
    </p:spTree>
    <p:extLst>
      <p:ext uri="{BB962C8B-B14F-4D97-AF65-F5344CB8AC3E}">
        <p14:creationId xmlns:p14="http://schemas.microsoft.com/office/powerpoint/2010/main" val="31463518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solidFill>
                  <a:srgbClr val="C00000"/>
                </a:solidFill>
              </a:rPr>
              <a:t>POS Grant - Statewide </a:t>
            </a:r>
            <a:r>
              <a:rPr lang="en-US" sz="4000" b="1" dirty="0">
                <a:solidFill>
                  <a:srgbClr val="C00000"/>
                </a:solidFill>
              </a:rPr>
              <a:t>POS review process </a:t>
            </a:r>
          </a:p>
        </p:txBody>
      </p:sp>
      <p:sp>
        <p:nvSpPr>
          <p:cNvPr id="3" name="Content Placeholder 2"/>
          <p:cNvSpPr>
            <a:spLocks noGrp="1"/>
          </p:cNvSpPr>
          <p:nvPr>
            <p:ph idx="1"/>
          </p:nvPr>
        </p:nvSpPr>
        <p:spPr/>
        <p:txBody>
          <a:bodyPr>
            <a:normAutofit/>
          </a:bodyPr>
          <a:lstStyle/>
          <a:p>
            <a:pPr lvl="0"/>
            <a:r>
              <a:rPr lang="en-US" sz="2800" b="1" dirty="0" smtClean="0"/>
              <a:t>Assistance </a:t>
            </a:r>
            <a:r>
              <a:rPr lang="en-US" sz="2800" b="1" dirty="0"/>
              <a:t>to State Director with Programs of Study Professional Development and Trainings</a:t>
            </a:r>
          </a:p>
          <a:p>
            <a:pPr lvl="0"/>
            <a:r>
              <a:rPr lang="en-US" sz="2800" b="1" dirty="0"/>
              <a:t>Technical Assistance to the 12 State Consortia on using the State adopted forms &amp; formats for data reporting</a:t>
            </a:r>
          </a:p>
          <a:p>
            <a:r>
              <a:rPr lang="en-US" sz="2800" b="1" dirty="0"/>
              <a:t>Trainings to State Consortia Schools for Data Collection practices and procedures.</a:t>
            </a:r>
          </a:p>
        </p:txBody>
      </p:sp>
    </p:spTree>
    <p:extLst>
      <p:ext uri="{BB962C8B-B14F-4D97-AF65-F5344CB8AC3E}">
        <p14:creationId xmlns:p14="http://schemas.microsoft.com/office/powerpoint/2010/main" val="3315013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solidFill>
                  <a:srgbClr val="C00000"/>
                </a:solidFill>
              </a:rPr>
              <a:t>POS Grant - Business </a:t>
            </a:r>
            <a:r>
              <a:rPr lang="en-US" sz="4000" b="1" dirty="0">
                <a:solidFill>
                  <a:srgbClr val="C00000"/>
                </a:solidFill>
              </a:rPr>
              <a:t>&amp; Industry Partnerships</a:t>
            </a:r>
          </a:p>
        </p:txBody>
      </p:sp>
      <p:sp>
        <p:nvSpPr>
          <p:cNvPr id="3" name="Content Placeholder 2"/>
          <p:cNvSpPr>
            <a:spLocks noGrp="1"/>
          </p:cNvSpPr>
          <p:nvPr>
            <p:ph idx="1"/>
          </p:nvPr>
        </p:nvSpPr>
        <p:spPr/>
        <p:txBody>
          <a:bodyPr>
            <a:normAutofit/>
          </a:bodyPr>
          <a:lstStyle/>
          <a:p>
            <a:pPr lvl="0"/>
            <a:r>
              <a:rPr lang="en-US" sz="2800" b="1" dirty="0" smtClean="0"/>
              <a:t>Development </a:t>
            </a:r>
            <a:r>
              <a:rPr lang="en-US" sz="2800" b="1" dirty="0"/>
              <a:t>of a contractual agreement with </a:t>
            </a:r>
            <a:r>
              <a:rPr lang="en-US" sz="2800" b="1" dirty="0" err="1"/>
              <a:t>Sundt</a:t>
            </a:r>
            <a:r>
              <a:rPr lang="en-US" sz="2800" b="1" dirty="0"/>
              <a:t> Construction, Inc., in conjunction with ADE/CTE, for the statewide CTE Construction Program Development.</a:t>
            </a:r>
          </a:p>
          <a:p>
            <a:pPr lvl="0"/>
            <a:r>
              <a:rPr lang="en-US" sz="2800" b="1" dirty="0"/>
              <a:t>Assistance to the State Director for the Programs of Study Project.</a:t>
            </a:r>
          </a:p>
          <a:p>
            <a:r>
              <a:rPr lang="en-US" sz="2800" b="1" dirty="0"/>
              <a:t>Assist with  Statewide Data Collection</a:t>
            </a:r>
          </a:p>
        </p:txBody>
      </p:sp>
    </p:spTree>
    <p:extLst>
      <p:ext uri="{BB962C8B-B14F-4D97-AF65-F5344CB8AC3E}">
        <p14:creationId xmlns:p14="http://schemas.microsoft.com/office/powerpoint/2010/main" val="25929541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solidFill>
                  <a:srgbClr val="C00000"/>
                </a:solidFill>
              </a:rPr>
              <a:t>POS Grant - Business </a:t>
            </a:r>
            <a:r>
              <a:rPr lang="en-US" sz="4000" b="1" dirty="0">
                <a:solidFill>
                  <a:srgbClr val="C00000"/>
                </a:solidFill>
              </a:rPr>
              <a:t>&amp; Industry Partnerships</a:t>
            </a:r>
            <a:endParaRPr lang="en-US" sz="4000" b="1" dirty="0"/>
          </a:p>
        </p:txBody>
      </p:sp>
      <p:sp>
        <p:nvSpPr>
          <p:cNvPr id="3" name="Content Placeholder 2"/>
          <p:cNvSpPr>
            <a:spLocks noGrp="1"/>
          </p:cNvSpPr>
          <p:nvPr>
            <p:ph idx="1"/>
          </p:nvPr>
        </p:nvSpPr>
        <p:spPr/>
        <p:txBody>
          <a:bodyPr>
            <a:normAutofit/>
          </a:bodyPr>
          <a:lstStyle/>
          <a:p>
            <a:pPr lvl="0"/>
            <a:r>
              <a:rPr lang="en-US" sz="2800" b="1" dirty="0"/>
              <a:t>Assistance to State Program of Study Project Staff in continuing the Statewide Scope of Work for Construction Careers and Technologies</a:t>
            </a:r>
          </a:p>
          <a:p>
            <a:pPr lvl="0"/>
            <a:r>
              <a:rPr lang="en-US" sz="2800" b="1" dirty="0"/>
              <a:t>Assistance to State ADE/CTE project staff in the development of the Statewide Scope of Work </a:t>
            </a:r>
          </a:p>
          <a:p>
            <a:r>
              <a:rPr lang="en-US" sz="2800" b="1" dirty="0"/>
              <a:t>Technical Assistance to the 12 State Consortia</a:t>
            </a:r>
          </a:p>
        </p:txBody>
      </p:sp>
    </p:spTree>
    <p:extLst>
      <p:ext uri="{BB962C8B-B14F-4D97-AF65-F5344CB8AC3E}">
        <p14:creationId xmlns:p14="http://schemas.microsoft.com/office/powerpoint/2010/main" val="33828931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 of Contact</a:t>
            </a:r>
            <a:endParaRPr lang="en-US" dirty="0"/>
          </a:p>
        </p:txBody>
      </p:sp>
      <p:sp>
        <p:nvSpPr>
          <p:cNvPr id="3" name="Content Placeholder 2"/>
          <p:cNvSpPr>
            <a:spLocks noGrp="1"/>
          </p:cNvSpPr>
          <p:nvPr>
            <p:ph idx="1"/>
          </p:nvPr>
        </p:nvSpPr>
        <p:spPr/>
        <p:txBody>
          <a:bodyPr/>
          <a:lstStyle/>
          <a:p>
            <a:pPr marL="0" indent="0" algn="ctr">
              <a:buNone/>
            </a:pPr>
            <a:r>
              <a:rPr lang="en-US" b="1" dirty="0" smtClean="0">
                <a:solidFill>
                  <a:srgbClr val="C00000"/>
                </a:solidFill>
              </a:rPr>
              <a:t>Lois Lamer – Valley Academy Superintendent</a:t>
            </a:r>
          </a:p>
          <a:p>
            <a:pPr marL="0" indent="0" algn="ctr">
              <a:buNone/>
            </a:pPr>
            <a:endParaRPr lang="en-US" b="1" dirty="0">
              <a:solidFill>
                <a:srgbClr val="C00000"/>
              </a:solidFill>
            </a:endParaRPr>
          </a:p>
          <a:p>
            <a:pPr marL="0" indent="0" algn="ctr">
              <a:buNone/>
            </a:pPr>
            <a:r>
              <a:rPr lang="en-US" b="1" dirty="0" smtClean="0">
                <a:solidFill>
                  <a:srgbClr val="C00000"/>
                </a:solidFill>
              </a:rPr>
              <a:t>llamer@vacte.com</a:t>
            </a:r>
            <a:endParaRPr lang="en-US" b="1" dirty="0">
              <a:solidFill>
                <a:srgbClr val="C00000"/>
              </a:solidFill>
            </a:endParaRPr>
          </a:p>
        </p:txBody>
      </p:sp>
    </p:spTree>
    <p:extLst>
      <p:ext uri="{BB962C8B-B14F-4D97-AF65-F5344CB8AC3E}">
        <p14:creationId xmlns:p14="http://schemas.microsoft.com/office/powerpoint/2010/main" val="6818461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Johnson\Desktop\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33400"/>
            <a:ext cx="8845674" cy="5715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838200" y="1676399"/>
            <a:ext cx="2133600" cy="2215991"/>
          </a:xfrm>
          <a:prstGeom prst="rect">
            <a:avLst/>
          </a:prstGeom>
          <a:noFill/>
        </p:spPr>
        <p:txBody>
          <a:bodyPr wrap="square" rtlCol="0">
            <a:spAutoFit/>
          </a:bodyPr>
          <a:lstStyle/>
          <a:p>
            <a:pPr algn="ctr"/>
            <a:r>
              <a:rPr lang="en-US" sz="2000" b="1" dirty="0" smtClean="0">
                <a:solidFill>
                  <a:srgbClr val="C00000"/>
                </a:solidFill>
              </a:rPr>
              <a:t>#1  Students experience a seamless college and career development process</a:t>
            </a:r>
            <a:endParaRPr lang="en-US" sz="2000" b="1" dirty="0">
              <a:solidFill>
                <a:srgbClr val="C00000"/>
              </a:solidFill>
            </a:endParaRPr>
          </a:p>
          <a:p>
            <a:endParaRPr lang="en-US" dirty="0"/>
          </a:p>
        </p:txBody>
      </p:sp>
      <p:sp>
        <p:nvSpPr>
          <p:cNvPr id="3" name="TextBox 2"/>
          <p:cNvSpPr txBox="1"/>
          <p:nvPr/>
        </p:nvSpPr>
        <p:spPr>
          <a:xfrm>
            <a:off x="6198909" y="4038600"/>
            <a:ext cx="2209800" cy="1754326"/>
          </a:xfrm>
          <a:prstGeom prst="rect">
            <a:avLst/>
          </a:prstGeom>
          <a:noFill/>
        </p:spPr>
        <p:txBody>
          <a:bodyPr wrap="square" rtlCol="0">
            <a:spAutoFit/>
          </a:bodyPr>
          <a:lstStyle/>
          <a:p>
            <a:pPr algn="ctr"/>
            <a:r>
              <a:rPr lang="en-US" b="1" dirty="0" smtClean="0">
                <a:solidFill>
                  <a:srgbClr val="C00000"/>
                </a:solidFill>
              </a:rPr>
              <a:t>#9  HS Grads complete a quality concentration program that offers opportunities to obtain dual credit</a:t>
            </a:r>
            <a:endParaRPr lang="en-US" b="1" dirty="0">
              <a:solidFill>
                <a:srgbClr val="C00000"/>
              </a:solidFill>
            </a:endParaRPr>
          </a:p>
        </p:txBody>
      </p:sp>
    </p:spTree>
    <p:extLst>
      <p:ext uri="{BB962C8B-B14F-4D97-AF65-F5344CB8AC3E}">
        <p14:creationId xmlns:p14="http://schemas.microsoft.com/office/powerpoint/2010/main" val="3107747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C00000"/>
                </a:solidFill>
              </a:rPr>
              <a:t>Dual Enrollment </a:t>
            </a:r>
            <a:r>
              <a:rPr lang="en-US" sz="4000" b="1" dirty="0" smtClean="0">
                <a:solidFill>
                  <a:srgbClr val="C00000"/>
                </a:solidFill>
              </a:rPr>
              <a:t>Opportunities </a:t>
            </a:r>
            <a:endParaRPr lang="en-US" sz="4000" b="1" dirty="0">
              <a:solidFill>
                <a:srgbClr val="C00000"/>
              </a:solidFill>
            </a:endParaRPr>
          </a:p>
        </p:txBody>
      </p:sp>
      <p:sp>
        <p:nvSpPr>
          <p:cNvPr id="3" name="Content Placeholder 2"/>
          <p:cNvSpPr>
            <a:spLocks noGrp="1"/>
          </p:cNvSpPr>
          <p:nvPr>
            <p:ph idx="1"/>
          </p:nvPr>
        </p:nvSpPr>
        <p:spPr/>
        <p:txBody>
          <a:bodyPr/>
          <a:lstStyle/>
          <a:p>
            <a:pPr lvl="0"/>
            <a:r>
              <a:rPr lang="en-US" sz="2800" b="1" dirty="0"/>
              <a:t>Arizona has a long standing history of providing dual enrollment for opportunities for CTE students. </a:t>
            </a:r>
          </a:p>
          <a:p>
            <a:pPr lvl="0"/>
            <a:r>
              <a:rPr lang="en-US" sz="2800" b="1" dirty="0"/>
              <a:t>Dual Enrollment is a required component of establishing a “Program of Study.”</a:t>
            </a:r>
          </a:p>
          <a:p>
            <a:pPr lvl="0"/>
            <a:r>
              <a:rPr lang="en-US" sz="2800" b="1" dirty="0"/>
              <a:t>Arizona CTE is supporting efforts to increase the number of industrial credentials that are available for high school students.</a:t>
            </a:r>
          </a:p>
          <a:p>
            <a:endParaRPr lang="en-US" dirty="0"/>
          </a:p>
        </p:txBody>
      </p:sp>
    </p:spTree>
    <p:extLst>
      <p:ext uri="{BB962C8B-B14F-4D97-AF65-F5344CB8AC3E}">
        <p14:creationId xmlns:p14="http://schemas.microsoft.com/office/powerpoint/2010/main" val="10326465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 of Contact</a:t>
            </a:r>
            <a:endParaRPr lang="en-US" dirty="0"/>
          </a:p>
        </p:txBody>
      </p:sp>
      <p:sp>
        <p:nvSpPr>
          <p:cNvPr id="3" name="Content Placeholder 2"/>
          <p:cNvSpPr>
            <a:spLocks noGrp="1"/>
          </p:cNvSpPr>
          <p:nvPr>
            <p:ph idx="1"/>
          </p:nvPr>
        </p:nvSpPr>
        <p:spPr/>
        <p:txBody>
          <a:bodyPr/>
          <a:lstStyle/>
          <a:p>
            <a:pPr marL="0" indent="0" algn="ctr">
              <a:buNone/>
            </a:pPr>
            <a:r>
              <a:rPr lang="en-US" b="1" dirty="0" smtClean="0">
                <a:solidFill>
                  <a:srgbClr val="C00000"/>
                </a:solidFill>
              </a:rPr>
              <a:t>Jan Brite – Arizona Dept. of Education</a:t>
            </a:r>
          </a:p>
          <a:p>
            <a:pPr marL="0" indent="0" algn="ctr">
              <a:buNone/>
            </a:pPr>
            <a:r>
              <a:rPr lang="en-US" b="1" dirty="0" smtClean="0">
                <a:solidFill>
                  <a:srgbClr val="C00000"/>
                </a:solidFill>
              </a:rPr>
              <a:t>Jan.Brite@azed.gov </a:t>
            </a:r>
            <a:endParaRPr lang="en-US" b="1" dirty="0">
              <a:solidFill>
                <a:srgbClr val="C00000"/>
              </a:solidFill>
            </a:endParaRPr>
          </a:p>
        </p:txBody>
      </p:sp>
    </p:spTree>
    <p:extLst>
      <p:ext uri="{BB962C8B-B14F-4D97-AF65-F5344CB8AC3E}">
        <p14:creationId xmlns:p14="http://schemas.microsoft.com/office/powerpoint/2010/main" val="39531416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Johnson\Desktop\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33400"/>
            <a:ext cx="8845674" cy="5715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5943600" y="865694"/>
            <a:ext cx="2362200" cy="2031325"/>
          </a:xfrm>
          <a:prstGeom prst="rect">
            <a:avLst/>
          </a:prstGeom>
        </p:spPr>
        <p:txBody>
          <a:bodyPr wrap="square">
            <a:spAutoFit/>
          </a:bodyPr>
          <a:lstStyle/>
          <a:p>
            <a:pPr algn="ctr"/>
            <a:r>
              <a:rPr lang="en-US" b="1" i="1" dirty="0">
                <a:solidFill>
                  <a:srgbClr val="C00000"/>
                </a:solidFill>
              </a:rPr>
              <a:t>#9   HS </a:t>
            </a:r>
            <a:r>
              <a:rPr lang="en-US" b="1" i="1" dirty="0" smtClean="0">
                <a:solidFill>
                  <a:srgbClr val="C00000"/>
                </a:solidFill>
              </a:rPr>
              <a:t>grads</a:t>
            </a:r>
          </a:p>
          <a:p>
            <a:pPr algn="ctr"/>
            <a:r>
              <a:rPr lang="en-US" b="1" i="1" dirty="0" smtClean="0">
                <a:solidFill>
                  <a:srgbClr val="C00000"/>
                </a:solidFill>
              </a:rPr>
              <a:t> </a:t>
            </a:r>
            <a:r>
              <a:rPr lang="en-US" b="1" i="1" dirty="0">
                <a:solidFill>
                  <a:srgbClr val="C00000"/>
                </a:solidFill>
              </a:rPr>
              <a:t>complete a quality concentration program w/ </a:t>
            </a:r>
            <a:r>
              <a:rPr lang="en-US" b="1" i="1" dirty="0" err="1" smtClean="0">
                <a:solidFill>
                  <a:srgbClr val="C00000"/>
                </a:solidFill>
              </a:rPr>
              <a:t>opty</a:t>
            </a:r>
            <a:r>
              <a:rPr lang="en-US" b="1" i="1" dirty="0" smtClean="0">
                <a:solidFill>
                  <a:srgbClr val="C00000"/>
                </a:solidFill>
              </a:rPr>
              <a:t> </a:t>
            </a:r>
            <a:r>
              <a:rPr lang="en-US" b="1" i="1" dirty="0">
                <a:solidFill>
                  <a:srgbClr val="C00000"/>
                </a:solidFill>
              </a:rPr>
              <a:t>to obtain dual enrollment and/or industry credentials.</a:t>
            </a:r>
            <a:endParaRPr lang="en-US" b="1" dirty="0">
              <a:solidFill>
                <a:srgbClr val="C00000"/>
              </a:solidFill>
            </a:endParaRPr>
          </a:p>
        </p:txBody>
      </p:sp>
    </p:spTree>
    <p:extLst>
      <p:ext uri="{BB962C8B-B14F-4D97-AF65-F5344CB8AC3E}">
        <p14:creationId xmlns:p14="http://schemas.microsoft.com/office/powerpoint/2010/main" val="916027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Why are we here?</a:t>
            </a:r>
            <a:endParaRPr lang="en-US" b="1" dirty="0">
              <a:solidFill>
                <a:srgbClr val="C00000"/>
              </a:solidFill>
            </a:endParaRPr>
          </a:p>
        </p:txBody>
      </p:sp>
    </p:spTree>
    <p:extLst>
      <p:ext uri="{BB962C8B-B14F-4D97-AF65-F5344CB8AC3E}">
        <p14:creationId xmlns:p14="http://schemas.microsoft.com/office/powerpoint/2010/main" val="1864798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solidFill>
                  <a:srgbClr val="C00000"/>
                </a:solidFill>
              </a:rPr>
              <a:t>POS Grant </a:t>
            </a:r>
            <a:r>
              <a:rPr lang="en-US" b="1" dirty="0">
                <a:solidFill>
                  <a:srgbClr val="C00000"/>
                </a:solidFill>
              </a:rPr>
              <a:t>– Industry Certifications</a:t>
            </a:r>
            <a:endParaRPr lang="en-US" dirty="0"/>
          </a:p>
        </p:txBody>
      </p:sp>
      <p:sp>
        <p:nvSpPr>
          <p:cNvPr id="5" name="Content Placeholder 4"/>
          <p:cNvSpPr>
            <a:spLocks noGrp="1"/>
          </p:cNvSpPr>
          <p:nvPr>
            <p:ph idx="1"/>
          </p:nvPr>
        </p:nvSpPr>
        <p:spPr/>
        <p:txBody>
          <a:bodyPr>
            <a:normAutofit/>
          </a:bodyPr>
          <a:lstStyle/>
          <a:p>
            <a:r>
              <a:rPr lang="en-US" dirty="0" smtClean="0"/>
              <a:t>Identify </a:t>
            </a:r>
            <a:r>
              <a:rPr lang="en-US" dirty="0"/>
              <a:t>both NAVIT Secondary Nursing Assistants and Northland Pioneer College (NPC) Post-Secondary Nursing Potential Completers and </a:t>
            </a:r>
            <a:r>
              <a:rPr lang="en-US" dirty="0" smtClean="0"/>
              <a:t>provide </a:t>
            </a:r>
            <a:r>
              <a:rPr lang="en-US" dirty="0"/>
              <a:t>them information on how to be reimbursed for the cost of their certification and certification exam.  NAVIT will require that each student provide copies of certificates and testing fee receipts to be reimbursed.</a:t>
            </a:r>
          </a:p>
          <a:p>
            <a:endParaRPr lang="en-US" dirty="0"/>
          </a:p>
        </p:txBody>
      </p:sp>
    </p:spTree>
    <p:extLst>
      <p:ext uri="{BB962C8B-B14F-4D97-AF65-F5344CB8AC3E}">
        <p14:creationId xmlns:p14="http://schemas.microsoft.com/office/powerpoint/2010/main" val="5927367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solidFill>
                  <a:srgbClr val="C00000"/>
                </a:solidFill>
              </a:rPr>
              <a:t>POS Grant – Industry Certifications</a:t>
            </a:r>
            <a:br>
              <a:rPr lang="en-US" sz="4000" b="1" dirty="0" smtClean="0">
                <a:solidFill>
                  <a:srgbClr val="C00000"/>
                </a:solidFill>
              </a:rPr>
            </a:br>
            <a:r>
              <a:rPr lang="en-US" sz="4000" b="1" dirty="0" smtClean="0">
                <a:solidFill>
                  <a:srgbClr val="C00000"/>
                </a:solidFill>
              </a:rPr>
              <a:t>through Cochise Technology District</a:t>
            </a:r>
            <a:endParaRPr lang="en-US" sz="4000" b="1" dirty="0">
              <a:solidFill>
                <a:srgbClr val="C00000"/>
              </a:solidFill>
            </a:endParaRPr>
          </a:p>
        </p:txBody>
      </p:sp>
      <p:sp>
        <p:nvSpPr>
          <p:cNvPr id="3" name="Content Placeholder 2"/>
          <p:cNvSpPr>
            <a:spLocks noGrp="1"/>
          </p:cNvSpPr>
          <p:nvPr>
            <p:ph idx="1"/>
          </p:nvPr>
        </p:nvSpPr>
        <p:spPr/>
        <p:txBody>
          <a:bodyPr/>
          <a:lstStyle/>
          <a:p>
            <a:r>
              <a:rPr lang="en-US" dirty="0" smtClean="0"/>
              <a:t>Cochise </a:t>
            </a:r>
            <a:r>
              <a:rPr lang="en-US" dirty="0"/>
              <a:t>will coordinate with Mike McAfee of Arizona Automobile Dealers Association (AADA) to pay the allocated $26,000 which covers all NATEF and AYES Activities provided by AADA that are conducted throughout statewide </a:t>
            </a:r>
            <a:r>
              <a:rPr lang="en-US" dirty="0" smtClean="0"/>
              <a:t>Consortiums.</a:t>
            </a:r>
            <a:endParaRPr lang="en-US" dirty="0"/>
          </a:p>
        </p:txBody>
      </p:sp>
    </p:spTree>
    <p:extLst>
      <p:ext uri="{BB962C8B-B14F-4D97-AF65-F5344CB8AC3E}">
        <p14:creationId xmlns:p14="http://schemas.microsoft.com/office/powerpoint/2010/main" val="29914328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 of Contact</a:t>
            </a:r>
            <a:endParaRPr lang="en-US" dirty="0"/>
          </a:p>
        </p:txBody>
      </p:sp>
      <p:sp>
        <p:nvSpPr>
          <p:cNvPr id="3" name="Content Placeholder 2"/>
          <p:cNvSpPr>
            <a:spLocks noGrp="1"/>
          </p:cNvSpPr>
          <p:nvPr>
            <p:ph idx="1"/>
          </p:nvPr>
        </p:nvSpPr>
        <p:spPr/>
        <p:txBody>
          <a:bodyPr/>
          <a:lstStyle/>
          <a:p>
            <a:pPr marL="0" indent="0" algn="ctr">
              <a:buNone/>
            </a:pPr>
            <a:r>
              <a:rPr lang="en-US" b="1" dirty="0" smtClean="0">
                <a:solidFill>
                  <a:srgbClr val="C00000"/>
                </a:solidFill>
              </a:rPr>
              <a:t>Matt Weber - NAVIT Superintendent</a:t>
            </a:r>
          </a:p>
          <a:p>
            <a:pPr marL="0" indent="0" algn="ctr">
              <a:buNone/>
            </a:pPr>
            <a:endParaRPr lang="en-US" b="1" dirty="0">
              <a:solidFill>
                <a:srgbClr val="C00000"/>
              </a:solidFill>
            </a:endParaRPr>
          </a:p>
          <a:p>
            <a:pPr marL="0" indent="0" algn="ctr">
              <a:buNone/>
            </a:pPr>
            <a:r>
              <a:rPr lang="en-US" b="1" dirty="0" smtClean="0">
                <a:solidFill>
                  <a:srgbClr val="C00000"/>
                </a:solidFill>
              </a:rPr>
              <a:t>mweber@navit.k12.az.us </a:t>
            </a:r>
          </a:p>
          <a:p>
            <a:pPr marL="0" indent="0" algn="ctr">
              <a:buNone/>
            </a:pPr>
            <a:endParaRPr lang="en-US" b="1" dirty="0">
              <a:solidFill>
                <a:srgbClr val="C00000"/>
              </a:solidFill>
            </a:endParaRPr>
          </a:p>
          <a:p>
            <a:pPr marL="0" indent="0" algn="ctr">
              <a:buNone/>
            </a:pPr>
            <a:r>
              <a:rPr lang="en-US" b="1" dirty="0" smtClean="0">
                <a:solidFill>
                  <a:srgbClr val="C00000"/>
                </a:solidFill>
              </a:rPr>
              <a:t>Joel Todd – Cochise </a:t>
            </a:r>
            <a:r>
              <a:rPr lang="en-US" b="1" smtClean="0">
                <a:solidFill>
                  <a:srgbClr val="C00000"/>
                </a:solidFill>
              </a:rPr>
              <a:t>Technology District</a:t>
            </a:r>
          </a:p>
          <a:p>
            <a:pPr marL="0" indent="0" algn="ctr">
              <a:buNone/>
            </a:pPr>
            <a:endParaRPr lang="en-US" b="1" dirty="0" smtClean="0">
              <a:solidFill>
                <a:srgbClr val="C00000"/>
              </a:solidFill>
            </a:endParaRPr>
          </a:p>
          <a:p>
            <a:pPr marL="0" indent="0" algn="ctr">
              <a:buNone/>
            </a:pPr>
            <a:r>
              <a:rPr lang="en-US" b="1" dirty="0" smtClean="0">
                <a:solidFill>
                  <a:srgbClr val="C00000"/>
                </a:solidFill>
              </a:rPr>
              <a:t>joeltodd@vtc.net </a:t>
            </a:r>
            <a:endParaRPr lang="en-US" b="1" dirty="0">
              <a:solidFill>
                <a:srgbClr val="C00000"/>
              </a:solidFill>
            </a:endParaRPr>
          </a:p>
        </p:txBody>
      </p:sp>
    </p:spTree>
    <p:extLst>
      <p:ext uri="{BB962C8B-B14F-4D97-AF65-F5344CB8AC3E}">
        <p14:creationId xmlns:p14="http://schemas.microsoft.com/office/powerpoint/2010/main" val="8254708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Johnson\Desktop\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33400"/>
            <a:ext cx="8845674" cy="5715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581400" y="1673496"/>
            <a:ext cx="2362200" cy="1754326"/>
          </a:xfrm>
          <a:prstGeom prst="rect">
            <a:avLst/>
          </a:prstGeom>
        </p:spPr>
        <p:txBody>
          <a:bodyPr wrap="square">
            <a:spAutoFit/>
          </a:bodyPr>
          <a:lstStyle/>
          <a:p>
            <a:pPr algn="ctr"/>
            <a:r>
              <a:rPr lang="en-US" b="1" dirty="0">
                <a:solidFill>
                  <a:srgbClr val="C00000"/>
                </a:solidFill>
              </a:rPr>
              <a:t>#9  </a:t>
            </a:r>
            <a:r>
              <a:rPr lang="en-US" b="1" dirty="0" smtClean="0">
                <a:solidFill>
                  <a:srgbClr val="C00000"/>
                </a:solidFill>
              </a:rPr>
              <a:t>HS </a:t>
            </a:r>
            <a:r>
              <a:rPr lang="en-US" b="1" dirty="0">
                <a:solidFill>
                  <a:srgbClr val="C00000"/>
                </a:solidFill>
              </a:rPr>
              <a:t>grads</a:t>
            </a:r>
          </a:p>
          <a:p>
            <a:pPr algn="ctr"/>
            <a:r>
              <a:rPr lang="en-US" b="1" dirty="0">
                <a:solidFill>
                  <a:srgbClr val="C00000"/>
                </a:solidFill>
              </a:rPr>
              <a:t> complete a quality concentration program w/ </a:t>
            </a:r>
            <a:r>
              <a:rPr lang="en-US" b="1" dirty="0" err="1">
                <a:solidFill>
                  <a:srgbClr val="C00000"/>
                </a:solidFill>
              </a:rPr>
              <a:t>opty</a:t>
            </a:r>
            <a:r>
              <a:rPr lang="en-US" b="1" dirty="0">
                <a:solidFill>
                  <a:srgbClr val="C00000"/>
                </a:solidFill>
              </a:rPr>
              <a:t> to obtain dual enrollment and/or industry credentials.</a:t>
            </a:r>
          </a:p>
        </p:txBody>
      </p:sp>
      <p:sp>
        <p:nvSpPr>
          <p:cNvPr id="6" name="TextBox 5"/>
          <p:cNvSpPr txBox="1"/>
          <p:nvPr/>
        </p:nvSpPr>
        <p:spPr>
          <a:xfrm>
            <a:off x="6019800" y="4217074"/>
            <a:ext cx="2667000" cy="1477328"/>
          </a:xfrm>
          <a:prstGeom prst="rect">
            <a:avLst/>
          </a:prstGeom>
          <a:noFill/>
        </p:spPr>
        <p:txBody>
          <a:bodyPr wrap="square" rtlCol="0">
            <a:spAutoFit/>
          </a:bodyPr>
          <a:lstStyle/>
          <a:p>
            <a:pPr algn="ctr"/>
            <a:r>
              <a:rPr lang="en-US" b="1" dirty="0" smtClean="0">
                <a:solidFill>
                  <a:srgbClr val="C00000"/>
                </a:solidFill>
              </a:rPr>
              <a:t>#12 Coalition of education, </a:t>
            </a:r>
            <a:r>
              <a:rPr lang="en-US" b="1" dirty="0" err="1" smtClean="0">
                <a:solidFill>
                  <a:srgbClr val="C00000"/>
                </a:solidFill>
              </a:rPr>
              <a:t>gov.</a:t>
            </a:r>
            <a:r>
              <a:rPr lang="en-US" b="1" dirty="0" smtClean="0">
                <a:solidFill>
                  <a:srgbClr val="C00000"/>
                </a:solidFill>
              </a:rPr>
              <a:t> and industry provide resources to ensure </a:t>
            </a:r>
          </a:p>
          <a:p>
            <a:pPr algn="ctr"/>
            <a:r>
              <a:rPr lang="en-US" b="1" dirty="0" smtClean="0">
                <a:solidFill>
                  <a:srgbClr val="C00000"/>
                </a:solidFill>
              </a:rPr>
              <a:t>CTE delivery model</a:t>
            </a:r>
            <a:endParaRPr lang="en-US" b="1" dirty="0">
              <a:solidFill>
                <a:srgbClr val="C00000"/>
              </a:solidFill>
            </a:endParaRPr>
          </a:p>
        </p:txBody>
      </p:sp>
    </p:spTree>
    <p:extLst>
      <p:ext uri="{BB962C8B-B14F-4D97-AF65-F5344CB8AC3E}">
        <p14:creationId xmlns:p14="http://schemas.microsoft.com/office/powerpoint/2010/main" val="3411598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solidFill>
                  <a:srgbClr val="C00000"/>
                </a:solidFill>
              </a:rPr>
              <a:t>POS Grant </a:t>
            </a:r>
            <a:r>
              <a:rPr lang="en-US" b="1" dirty="0">
                <a:solidFill>
                  <a:srgbClr val="C00000"/>
                </a:solidFill>
              </a:rPr>
              <a:t>– Industry Certifications</a:t>
            </a:r>
            <a:endParaRPr lang="en-US" dirty="0"/>
          </a:p>
        </p:txBody>
      </p:sp>
      <p:sp>
        <p:nvSpPr>
          <p:cNvPr id="5" name="Content Placeholder 4"/>
          <p:cNvSpPr>
            <a:spLocks noGrp="1"/>
          </p:cNvSpPr>
          <p:nvPr>
            <p:ph idx="1"/>
          </p:nvPr>
        </p:nvSpPr>
        <p:spPr/>
        <p:txBody>
          <a:bodyPr>
            <a:normAutofit lnSpcReduction="10000"/>
          </a:bodyPr>
          <a:lstStyle/>
          <a:p>
            <a:r>
              <a:rPr lang="en-US" dirty="0" smtClean="0"/>
              <a:t>423 students will sit for industry certification test from 9 rural JTED’s</a:t>
            </a:r>
          </a:p>
          <a:p>
            <a:r>
              <a:rPr lang="en-US" dirty="0" smtClean="0"/>
              <a:t>Cosmo – 60 students</a:t>
            </a:r>
          </a:p>
          <a:p>
            <a:r>
              <a:rPr lang="en-US" dirty="0" smtClean="0"/>
              <a:t>CNA – 304 students</a:t>
            </a:r>
          </a:p>
          <a:p>
            <a:r>
              <a:rPr lang="en-US" dirty="0" smtClean="0"/>
              <a:t>Law Enforcement – 20 students</a:t>
            </a:r>
          </a:p>
          <a:p>
            <a:r>
              <a:rPr lang="en-US" dirty="0" smtClean="0"/>
              <a:t>Vet Assistant – 39 students</a:t>
            </a:r>
          </a:p>
          <a:p>
            <a:endParaRPr lang="en-US" dirty="0"/>
          </a:p>
          <a:p>
            <a:r>
              <a:rPr lang="en-US" dirty="0" smtClean="0"/>
              <a:t>Goal: 85% pass rate </a:t>
            </a:r>
            <a:endParaRPr lang="en-US" dirty="0"/>
          </a:p>
        </p:txBody>
      </p:sp>
    </p:spTree>
    <p:extLst>
      <p:ext uri="{BB962C8B-B14F-4D97-AF65-F5344CB8AC3E}">
        <p14:creationId xmlns:p14="http://schemas.microsoft.com/office/powerpoint/2010/main" val="13338538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 of Contact</a:t>
            </a:r>
            <a:endParaRPr lang="en-US" dirty="0"/>
          </a:p>
        </p:txBody>
      </p:sp>
      <p:sp>
        <p:nvSpPr>
          <p:cNvPr id="3" name="Content Placeholder 2"/>
          <p:cNvSpPr>
            <a:spLocks noGrp="1"/>
          </p:cNvSpPr>
          <p:nvPr>
            <p:ph idx="1"/>
          </p:nvPr>
        </p:nvSpPr>
        <p:spPr/>
        <p:txBody>
          <a:bodyPr/>
          <a:lstStyle/>
          <a:p>
            <a:pPr marL="0" indent="0" algn="ctr">
              <a:buNone/>
            </a:pPr>
            <a:r>
              <a:rPr lang="en-US" b="1" dirty="0" smtClean="0">
                <a:solidFill>
                  <a:srgbClr val="C00000"/>
                </a:solidFill>
              </a:rPr>
              <a:t>Mike Glover - CAVIT Superintendent</a:t>
            </a:r>
          </a:p>
          <a:p>
            <a:pPr marL="0" indent="0" algn="ctr">
              <a:buNone/>
            </a:pPr>
            <a:endParaRPr lang="en-US" b="1" dirty="0">
              <a:solidFill>
                <a:srgbClr val="C00000"/>
              </a:solidFill>
            </a:endParaRPr>
          </a:p>
          <a:p>
            <a:pPr marL="0" indent="0" algn="ctr">
              <a:buNone/>
            </a:pPr>
            <a:r>
              <a:rPr lang="en-US" b="1" dirty="0" smtClean="0">
                <a:solidFill>
                  <a:srgbClr val="C00000"/>
                </a:solidFill>
              </a:rPr>
              <a:t>mglover@cavitschools.org </a:t>
            </a:r>
            <a:endParaRPr lang="en-US" b="1" dirty="0">
              <a:solidFill>
                <a:srgbClr val="C00000"/>
              </a:solidFill>
            </a:endParaRPr>
          </a:p>
        </p:txBody>
      </p:sp>
    </p:spTree>
    <p:extLst>
      <p:ext uri="{BB962C8B-B14F-4D97-AF65-F5344CB8AC3E}">
        <p14:creationId xmlns:p14="http://schemas.microsoft.com/office/powerpoint/2010/main" val="2055494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Johnson\Desktop\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33400"/>
            <a:ext cx="8845674" cy="5715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581400" y="1673496"/>
            <a:ext cx="2362200" cy="1754326"/>
          </a:xfrm>
          <a:prstGeom prst="rect">
            <a:avLst/>
          </a:prstGeom>
        </p:spPr>
        <p:txBody>
          <a:bodyPr wrap="square">
            <a:spAutoFit/>
          </a:bodyPr>
          <a:lstStyle/>
          <a:p>
            <a:pPr algn="ctr"/>
            <a:r>
              <a:rPr lang="en-US" b="1" dirty="0">
                <a:solidFill>
                  <a:srgbClr val="C00000"/>
                </a:solidFill>
              </a:rPr>
              <a:t>#9  </a:t>
            </a:r>
            <a:r>
              <a:rPr lang="en-US" b="1" dirty="0" smtClean="0">
                <a:solidFill>
                  <a:srgbClr val="C00000"/>
                </a:solidFill>
              </a:rPr>
              <a:t>HS </a:t>
            </a:r>
            <a:r>
              <a:rPr lang="en-US" b="1" dirty="0">
                <a:solidFill>
                  <a:srgbClr val="C00000"/>
                </a:solidFill>
              </a:rPr>
              <a:t>grads</a:t>
            </a:r>
          </a:p>
          <a:p>
            <a:pPr algn="ctr"/>
            <a:r>
              <a:rPr lang="en-US" b="1" dirty="0">
                <a:solidFill>
                  <a:srgbClr val="C00000"/>
                </a:solidFill>
              </a:rPr>
              <a:t> complete a quality concentration program w/ </a:t>
            </a:r>
            <a:r>
              <a:rPr lang="en-US" b="1" dirty="0" err="1">
                <a:solidFill>
                  <a:srgbClr val="C00000"/>
                </a:solidFill>
              </a:rPr>
              <a:t>opty</a:t>
            </a:r>
            <a:r>
              <a:rPr lang="en-US" b="1" dirty="0">
                <a:solidFill>
                  <a:srgbClr val="C00000"/>
                </a:solidFill>
              </a:rPr>
              <a:t> to obtain dual enrollment and/or industry credentials.</a:t>
            </a:r>
          </a:p>
        </p:txBody>
      </p:sp>
      <p:sp>
        <p:nvSpPr>
          <p:cNvPr id="6" name="TextBox 5"/>
          <p:cNvSpPr txBox="1"/>
          <p:nvPr/>
        </p:nvSpPr>
        <p:spPr>
          <a:xfrm>
            <a:off x="6019800" y="4217074"/>
            <a:ext cx="2667000" cy="1477328"/>
          </a:xfrm>
          <a:prstGeom prst="rect">
            <a:avLst/>
          </a:prstGeom>
          <a:noFill/>
        </p:spPr>
        <p:txBody>
          <a:bodyPr wrap="square" rtlCol="0">
            <a:spAutoFit/>
          </a:bodyPr>
          <a:lstStyle/>
          <a:p>
            <a:pPr algn="ctr"/>
            <a:r>
              <a:rPr lang="en-US" b="1" dirty="0" smtClean="0">
                <a:solidFill>
                  <a:srgbClr val="C00000"/>
                </a:solidFill>
              </a:rPr>
              <a:t>#12 Coalition of education, </a:t>
            </a:r>
            <a:r>
              <a:rPr lang="en-US" b="1" dirty="0" err="1" smtClean="0">
                <a:solidFill>
                  <a:srgbClr val="C00000"/>
                </a:solidFill>
              </a:rPr>
              <a:t>gov.</a:t>
            </a:r>
            <a:r>
              <a:rPr lang="en-US" b="1" dirty="0" smtClean="0">
                <a:solidFill>
                  <a:srgbClr val="C00000"/>
                </a:solidFill>
              </a:rPr>
              <a:t> and industry provide resources to ensure </a:t>
            </a:r>
          </a:p>
          <a:p>
            <a:pPr algn="ctr"/>
            <a:r>
              <a:rPr lang="en-US" b="1" dirty="0" smtClean="0">
                <a:solidFill>
                  <a:srgbClr val="C00000"/>
                </a:solidFill>
              </a:rPr>
              <a:t>CTE delivery model</a:t>
            </a:r>
            <a:endParaRPr lang="en-US" b="1" dirty="0">
              <a:solidFill>
                <a:srgbClr val="C00000"/>
              </a:solidFill>
            </a:endParaRPr>
          </a:p>
        </p:txBody>
      </p:sp>
    </p:spTree>
    <p:extLst>
      <p:ext uri="{BB962C8B-B14F-4D97-AF65-F5344CB8AC3E}">
        <p14:creationId xmlns:p14="http://schemas.microsoft.com/office/powerpoint/2010/main" val="673461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TABLE DISCUSSION</a:t>
            </a:r>
            <a:endParaRPr lang="en-US" b="1" dirty="0">
              <a:solidFill>
                <a:srgbClr val="C00000"/>
              </a:solidFill>
            </a:endParaRPr>
          </a:p>
        </p:txBody>
      </p:sp>
      <p:pic>
        <p:nvPicPr>
          <p:cNvPr id="1026" name="Picture 2" descr="http://fantasyfootballwarehouse.com/wp-content/uploads/2013/09/roundtabl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594203"/>
            <a:ext cx="5638800" cy="38636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87686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Now let’s look at Professional Development</a:t>
            </a:r>
            <a:endParaRPr lang="en-US" b="1" dirty="0">
              <a:solidFill>
                <a:srgbClr val="C00000"/>
              </a:solidFill>
            </a:endParaRPr>
          </a:p>
        </p:txBody>
      </p:sp>
      <p:sp>
        <p:nvSpPr>
          <p:cNvPr id="3" name="Content Placeholder 2"/>
          <p:cNvSpPr>
            <a:spLocks noGrp="1"/>
          </p:cNvSpPr>
          <p:nvPr>
            <p:ph idx="1"/>
          </p:nvPr>
        </p:nvSpPr>
        <p:spPr/>
        <p:txBody>
          <a:bodyPr/>
          <a:lstStyle/>
          <a:p>
            <a:r>
              <a:rPr lang="en-US" b="1" dirty="0" smtClean="0"/>
              <a:t>Leadership Continuum</a:t>
            </a:r>
          </a:p>
          <a:p>
            <a:r>
              <a:rPr lang="en-US" b="1" dirty="0" smtClean="0"/>
              <a:t>Premier Program Series</a:t>
            </a:r>
          </a:p>
          <a:p>
            <a:r>
              <a:rPr lang="en-US" b="1" dirty="0" smtClean="0"/>
              <a:t>Arizona Department of Education</a:t>
            </a:r>
          </a:p>
          <a:p>
            <a:r>
              <a:rPr lang="en-US" b="1" dirty="0" smtClean="0"/>
              <a:t>ACOVA</a:t>
            </a:r>
            <a:endParaRPr lang="en-US" b="1" dirty="0"/>
          </a:p>
        </p:txBody>
      </p:sp>
    </p:spTree>
    <p:extLst>
      <p:ext uri="{BB962C8B-B14F-4D97-AF65-F5344CB8AC3E}">
        <p14:creationId xmlns:p14="http://schemas.microsoft.com/office/powerpoint/2010/main" val="2389518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C00000"/>
                </a:solidFill>
              </a:rPr>
              <a:t>Leadership Continuum</a:t>
            </a:r>
            <a:endParaRPr lang="en-US" sz="4000" b="1" dirty="0">
              <a:solidFill>
                <a:srgbClr val="C00000"/>
              </a:solidFill>
            </a:endParaRPr>
          </a:p>
        </p:txBody>
      </p:sp>
      <p:sp>
        <p:nvSpPr>
          <p:cNvPr id="3" name="Content Placeholder 2"/>
          <p:cNvSpPr>
            <a:spLocks noGrp="1"/>
          </p:cNvSpPr>
          <p:nvPr>
            <p:ph idx="1"/>
          </p:nvPr>
        </p:nvSpPr>
        <p:spPr/>
        <p:txBody>
          <a:bodyPr/>
          <a:lstStyle/>
          <a:p>
            <a:pPr fontAlgn="base"/>
            <a:r>
              <a:rPr lang="en-US" sz="2800" b="1" dirty="0"/>
              <a:t>A manual listing professional development opportunities for teachers and CTE administrators has been developed</a:t>
            </a:r>
          </a:p>
          <a:p>
            <a:pPr fontAlgn="base"/>
            <a:r>
              <a:rPr lang="en-US" sz="2800" b="1" dirty="0"/>
              <a:t>Credit opportunities are being explored with U of A and NAU</a:t>
            </a:r>
          </a:p>
          <a:p>
            <a:pPr fontAlgn="base"/>
            <a:r>
              <a:rPr lang="en-US" sz="2800" b="1" dirty="0"/>
              <a:t>A related reward structure is being discussed</a:t>
            </a:r>
          </a:p>
          <a:p>
            <a:pPr fontAlgn="base"/>
            <a:r>
              <a:rPr lang="en-US" sz="2800" b="1" dirty="0"/>
              <a:t>A session will be held tomorrow morning from 8:50 to 9:40 in the Sedona room</a:t>
            </a:r>
          </a:p>
          <a:p>
            <a:endParaRPr lang="en-US" dirty="0"/>
          </a:p>
        </p:txBody>
      </p:sp>
    </p:spTree>
    <p:extLst>
      <p:ext uri="{BB962C8B-B14F-4D97-AF65-F5344CB8AC3E}">
        <p14:creationId xmlns:p14="http://schemas.microsoft.com/office/powerpoint/2010/main" val="11289239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Procedures for Session</a:t>
            </a:r>
            <a:endParaRPr lang="en-US" b="1" dirty="0">
              <a:solidFill>
                <a:srgbClr val="C00000"/>
              </a:solidFill>
            </a:endParaRPr>
          </a:p>
        </p:txBody>
      </p:sp>
      <p:sp>
        <p:nvSpPr>
          <p:cNvPr id="3" name="Content Placeholder 2"/>
          <p:cNvSpPr>
            <a:spLocks noGrp="1"/>
          </p:cNvSpPr>
          <p:nvPr>
            <p:ph idx="1"/>
          </p:nvPr>
        </p:nvSpPr>
        <p:spPr/>
        <p:txBody>
          <a:bodyPr>
            <a:normAutofit/>
          </a:bodyPr>
          <a:lstStyle/>
          <a:p>
            <a:r>
              <a:rPr lang="en-US" b="1" dirty="0" smtClean="0"/>
              <a:t>Facilitators at each table</a:t>
            </a:r>
          </a:p>
          <a:p>
            <a:r>
              <a:rPr lang="en-US" b="1" dirty="0" smtClean="0"/>
              <a:t>3-4 presenters followed by discussion</a:t>
            </a:r>
          </a:p>
          <a:p>
            <a:r>
              <a:rPr lang="en-US" b="1" dirty="0"/>
              <a:t>During discussion presenters rotate through room to answer </a:t>
            </a:r>
            <a:r>
              <a:rPr lang="en-US" b="1" dirty="0" smtClean="0"/>
              <a:t>questions</a:t>
            </a:r>
          </a:p>
          <a:p>
            <a:r>
              <a:rPr lang="en-US" b="1" dirty="0" smtClean="0"/>
              <a:t>Graphic Organizer</a:t>
            </a:r>
          </a:p>
          <a:p>
            <a:r>
              <a:rPr lang="en-US" b="1" dirty="0" smtClean="0"/>
              <a:t>Record questions, concerns, and recommendations</a:t>
            </a:r>
          </a:p>
          <a:p>
            <a:r>
              <a:rPr lang="en-US" b="1" dirty="0" smtClean="0"/>
              <a:t>Turn document in to Curt or John at end</a:t>
            </a:r>
          </a:p>
        </p:txBody>
      </p:sp>
    </p:spTree>
    <p:extLst>
      <p:ext uri="{BB962C8B-B14F-4D97-AF65-F5344CB8AC3E}">
        <p14:creationId xmlns:p14="http://schemas.microsoft.com/office/powerpoint/2010/main" val="30524792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 of Contact</a:t>
            </a:r>
            <a:endParaRPr lang="en-US" dirty="0"/>
          </a:p>
        </p:txBody>
      </p:sp>
      <p:sp>
        <p:nvSpPr>
          <p:cNvPr id="3" name="Content Placeholder 2"/>
          <p:cNvSpPr>
            <a:spLocks noGrp="1"/>
          </p:cNvSpPr>
          <p:nvPr>
            <p:ph idx="1"/>
          </p:nvPr>
        </p:nvSpPr>
        <p:spPr/>
        <p:txBody>
          <a:bodyPr/>
          <a:lstStyle/>
          <a:p>
            <a:pPr marL="0" indent="0" algn="ctr">
              <a:buNone/>
            </a:pPr>
            <a:endParaRPr lang="en-US" b="1" dirty="0" smtClean="0">
              <a:solidFill>
                <a:srgbClr val="C00000"/>
              </a:solidFill>
            </a:endParaRPr>
          </a:p>
          <a:p>
            <a:pPr marL="0" indent="0" algn="ctr">
              <a:buNone/>
            </a:pPr>
            <a:r>
              <a:rPr lang="en-US" b="1" dirty="0" smtClean="0">
                <a:solidFill>
                  <a:srgbClr val="C00000"/>
                </a:solidFill>
              </a:rPr>
              <a:t>John Mulcahy</a:t>
            </a:r>
          </a:p>
          <a:p>
            <a:pPr marL="0" indent="0" algn="ctr">
              <a:buNone/>
            </a:pPr>
            <a:r>
              <a:rPr lang="en-US" b="1" dirty="0" smtClean="0">
                <a:solidFill>
                  <a:srgbClr val="C00000"/>
                </a:solidFill>
              </a:rPr>
              <a:t>John.mulcahy@west-mec.org </a:t>
            </a:r>
            <a:endParaRPr lang="en-US" b="1" dirty="0">
              <a:solidFill>
                <a:srgbClr val="C00000"/>
              </a:solidFill>
            </a:endParaRPr>
          </a:p>
        </p:txBody>
      </p:sp>
    </p:spTree>
    <p:extLst>
      <p:ext uri="{BB962C8B-B14F-4D97-AF65-F5344CB8AC3E}">
        <p14:creationId xmlns:p14="http://schemas.microsoft.com/office/powerpoint/2010/main" val="35371065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Johnson\Desktop\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33400"/>
            <a:ext cx="8845674" cy="5715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657600" y="1981200"/>
            <a:ext cx="2133600" cy="1477328"/>
          </a:xfrm>
          <a:prstGeom prst="rect">
            <a:avLst/>
          </a:prstGeom>
        </p:spPr>
        <p:txBody>
          <a:bodyPr wrap="square">
            <a:spAutoFit/>
          </a:bodyPr>
          <a:lstStyle/>
          <a:p>
            <a:pPr algn="ctr"/>
            <a:r>
              <a:rPr lang="en-US" b="1" dirty="0" smtClean="0">
                <a:solidFill>
                  <a:srgbClr val="C00000"/>
                </a:solidFill>
              </a:rPr>
              <a:t>8. All </a:t>
            </a:r>
            <a:r>
              <a:rPr lang="en-US" b="1" dirty="0">
                <a:solidFill>
                  <a:srgbClr val="C00000"/>
                </a:solidFill>
              </a:rPr>
              <a:t>CTE teachers participate in continuous professional development</a:t>
            </a:r>
          </a:p>
        </p:txBody>
      </p:sp>
    </p:spTree>
    <p:extLst>
      <p:ext uri="{BB962C8B-B14F-4D97-AF65-F5344CB8AC3E}">
        <p14:creationId xmlns:p14="http://schemas.microsoft.com/office/powerpoint/2010/main" val="1866292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C00000"/>
                </a:solidFill>
              </a:rPr>
              <a:t>ACTEAZ Premier Series</a:t>
            </a:r>
            <a:endParaRPr lang="en-US" sz="4000" dirty="0">
              <a:solidFill>
                <a:srgbClr val="C00000"/>
              </a:solidFill>
            </a:endParaRPr>
          </a:p>
        </p:txBody>
      </p:sp>
      <p:sp>
        <p:nvSpPr>
          <p:cNvPr id="3" name="Content Placeholder 2"/>
          <p:cNvSpPr>
            <a:spLocks noGrp="1"/>
          </p:cNvSpPr>
          <p:nvPr>
            <p:ph idx="1"/>
          </p:nvPr>
        </p:nvSpPr>
        <p:spPr/>
        <p:txBody>
          <a:bodyPr>
            <a:normAutofit lnSpcReduction="10000"/>
          </a:bodyPr>
          <a:lstStyle/>
          <a:p>
            <a:r>
              <a:rPr lang="en-US" dirty="0"/>
              <a:t>Process for finalizing Premier Program Series Courses; working with State Universities on our courses; and vetting new instructors </a:t>
            </a:r>
            <a:endParaRPr lang="en-US" dirty="0" smtClean="0"/>
          </a:p>
          <a:p>
            <a:pPr lvl="0"/>
            <a:r>
              <a:rPr lang="en-US" dirty="0"/>
              <a:t>Team will meet February 12 &amp; 13 to work on vetting teachers and finalize crosswalk of course objectives; to be completed by June.</a:t>
            </a:r>
          </a:p>
          <a:p>
            <a:pPr lvl="0"/>
            <a:r>
              <a:rPr lang="en-US" dirty="0"/>
              <a:t>Plans are on-going to work with State Universities for credit to be granted for Premier Program Series courses</a:t>
            </a:r>
          </a:p>
          <a:p>
            <a:endParaRPr lang="en-US" dirty="0"/>
          </a:p>
        </p:txBody>
      </p:sp>
    </p:spTree>
    <p:extLst>
      <p:ext uri="{BB962C8B-B14F-4D97-AF65-F5344CB8AC3E}">
        <p14:creationId xmlns:p14="http://schemas.microsoft.com/office/powerpoint/2010/main" val="40361815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POS Grant – Glendale Union/ACTEAZ</a:t>
            </a:r>
            <a:endParaRPr lang="en-US" b="1" dirty="0">
              <a:solidFill>
                <a:srgbClr val="C00000"/>
              </a:solidFill>
            </a:endParaRPr>
          </a:p>
        </p:txBody>
      </p:sp>
      <p:sp>
        <p:nvSpPr>
          <p:cNvPr id="3" name="Content Placeholder 2"/>
          <p:cNvSpPr>
            <a:spLocks noGrp="1"/>
          </p:cNvSpPr>
          <p:nvPr>
            <p:ph idx="1"/>
          </p:nvPr>
        </p:nvSpPr>
        <p:spPr/>
        <p:txBody>
          <a:bodyPr>
            <a:normAutofit fontScale="55000" lnSpcReduction="20000"/>
          </a:bodyPr>
          <a:lstStyle/>
          <a:p>
            <a:r>
              <a:rPr lang="en-US" sz="4000" b="1" dirty="0" smtClean="0"/>
              <a:t>Professional </a:t>
            </a:r>
            <a:r>
              <a:rPr lang="en-US" sz="4000" b="1" dirty="0"/>
              <a:t>development designed for CTE teachers, counselors, and administrators</a:t>
            </a:r>
          </a:p>
          <a:p>
            <a:pPr marL="0" indent="0">
              <a:buNone/>
            </a:pPr>
            <a:endParaRPr lang="en-US" sz="4000" b="1" dirty="0"/>
          </a:p>
          <a:p>
            <a:r>
              <a:rPr lang="en-US" sz="4000" b="1" dirty="0" smtClean="0"/>
              <a:t>To </a:t>
            </a:r>
            <a:r>
              <a:rPr lang="en-US" sz="4000" b="1" dirty="0"/>
              <a:t>deliver the entire Premier Program Series statewide for the purpose of strengthening the quality of all CTE teachers – especially new CTE teachers</a:t>
            </a:r>
          </a:p>
          <a:p>
            <a:pPr marL="0" indent="0">
              <a:buNone/>
            </a:pPr>
            <a:endParaRPr lang="en-US" sz="4000" b="1" dirty="0"/>
          </a:p>
          <a:p>
            <a:r>
              <a:rPr lang="en-US" sz="4000" b="1" dirty="0" smtClean="0"/>
              <a:t>To </a:t>
            </a:r>
            <a:r>
              <a:rPr lang="en-US" sz="4000" b="1" dirty="0"/>
              <a:t>enable administrators to gain insight into the CTE Delivery Model and the unique nature of CTE instruction.</a:t>
            </a:r>
          </a:p>
          <a:p>
            <a:pPr marL="0" indent="0">
              <a:buNone/>
            </a:pPr>
            <a:endParaRPr lang="en-US" sz="4000" b="1" dirty="0"/>
          </a:p>
          <a:p>
            <a:r>
              <a:rPr lang="en-US" sz="4000" b="1" dirty="0" smtClean="0"/>
              <a:t>To </a:t>
            </a:r>
            <a:r>
              <a:rPr lang="en-US" sz="4000" b="1" dirty="0"/>
              <a:t>offer training to CTE teachers that results in the issuance of an ADE approved professional development certificate for those individuals that successfully complete a sequence of training</a:t>
            </a:r>
          </a:p>
          <a:p>
            <a:endParaRPr lang="en-US" dirty="0"/>
          </a:p>
        </p:txBody>
      </p:sp>
    </p:spTree>
    <p:extLst>
      <p:ext uri="{BB962C8B-B14F-4D97-AF65-F5344CB8AC3E}">
        <p14:creationId xmlns:p14="http://schemas.microsoft.com/office/powerpoint/2010/main" val="16612872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 of Contact</a:t>
            </a:r>
            <a:endParaRPr lang="en-US" dirty="0"/>
          </a:p>
        </p:txBody>
      </p:sp>
      <p:sp>
        <p:nvSpPr>
          <p:cNvPr id="3" name="Content Placeholder 2"/>
          <p:cNvSpPr>
            <a:spLocks noGrp="1"/>
          </p:cNvSpPr>
          <p:nvPr>
            <p:ph idx="1"/>
          </p:nvPr>
        </p:nvSpPr>
        <p:spPr/>
        <p:txBody>
          <a:bodyPr/>
          <a:lstStyle/>
          <a:p>
            <a:pPr marL="0" indent="0" algn="ctr">
              <a:buNone/>
            </a:pPr>
            <a:r>
              <a:rPr lang="en-US" b="1" dirty="0" smtClean="0">
                <a:solidFill>
                  <a:srgbClr val="C00000"/>
                </a:solidFill>
              </a:rPr>
              <a:t>Mary Anne Berens - ACTEAZ</a:t>
            </a:r>
          </a:p>
          <a:p>
            <a:pPr marL="0" indent="0" algn="ctr">
              <a:buNone/>
            </a:pPr>
            <a:endParaRPr lang="en-US" b="1" dirty="0">
              <a:solidFill>
                <a:srgbClr val="C00000"/>
              </a:solidFill>
            </a:endParaRPr>
          </a:p>
          <a:p>
            <a:pPr marL="0" indent="0" algn="ctr">
              <a:buNone/>
            </a:pPr>
            <a:r>
              <a:rPr lang="en-US" b="1" dirty="0" smtClean="0">
                <a:solidFill>
                  <a:srgbClr val="C00000"/>
                </a:solidFill>
              </a:rPr>
              <a:t>maryanneberens@acteaz.org</a:t>
            </a:r>
            <a:endParaRPr lang="en-US" b="1" dirty="0">
              <a:solidFill>
                <a:srgbClr val="C00000"/>
              </a:solidFill>
            </a:endParaRPr>
          </a:p>
        </p:txBody>
      </p:sp>
    </p:spTree>
    <p:extLst>
      <p:ext uri="{BB962C8B-B14F-4D97-AF65-F5344CB8AC3E}">
        <p14:creationId xmlns:p14="http://schemas.microsoft.com/office/powerpoint/2010/main" val="1866043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Johnson\Desktop\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33400"/>
            <a:ext cx="8845674" cy="5715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657600" y="1676400"/>
            <a:ext cx="2133600" cy="2523768"/>
          </a:xfrm>
          <a:prstGeom prst="rect">
            <a:avLst/>
          </a:prstGeom>
          <a:noFill/>
        </p:spPr>
        <p:txBody>
          <a:bodyPr wrap="square" rtlCol="0">
            <a:spAutoFit/>
          </a:bodyPr>
          <a:lstStyle/>
          <a:p>
            <a:pPr algn="ctr"/>
            <a:r>
              <a:rPr lang="en-US" sz="2000" b="1" dirty="0" smtClean="0">
                <a:solidFill>
                  <a:srgbClr val="C00000"/>
                </a:solidFill>
              </a:rPr>
              <a:t>#8  All CTE teachers participate in continuous Professional Development</a:t>
            </a:r>
          </a:p>
          <a:p>
            <a:pPr algn="ctr"/>
            <a:endParaRPr lang="en-US" sz="2000" b="1" dirty="0">
              <a:solidFill>
                <a:srgbClr val="C00000"/>
              </a:solidFill>
            </a:endParaRPr>
          </a:p>
          <a:p>
            <a:endParaRPr lang="en-US" dirty="0"/>
          </a:p>
        </p:txBody>
      </p:sp>
    </p:spTree>
    <p:extLst>
      <p:ext uri="{BB962C8B-B14F-4D97-AF65-F5344CB8AC3E}">
        <p14:creationId xmlns:p14="http://schemas.microsoft.com/office/powerpoint/2010/main" val="3838142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C00000"/>
                </a:solidFill>
              </a:rPr>
              <a:t>Professional Development</a:t>
            </a:r>
            <a:br>
              <a:rPr lang="en-US" b="1" dirty="0">
                <a:solidFill>
                  <a:srgbClr val="C00000"/>
                </a:solidFill>
              </a:rPr>
            </a:br>
            <a:endParaRPr lang="en-US" b="1" dirty="0">
              <a:solidFill>
                <a:srgbClr val="C00000"/>
              </a:solidFill>
            </a:endParaRPr>
          </a:p>
        </p:txBody>
      </p:sp>
      <p:sp>
        <p:nvSpPr>
          <p:cNvPr id="3" name="Content Placeholder 2"/>
          <p:cNvSpPr>
            <a:spLocks noGrp="1"/>
          </p:cNvSpPr>
          <p:nvPr>
            <p:ph idx="1"/>
          </p:nvPr>
        </p:nvSpPr>
        <p:spPr/>
        <p:txBody>
          <a:bodyPr>
            <a:normAutofit/>
          </a:bodyPr>
          <a:lstStyle/>
          <a:p>
            <a:pPr lvl="0"/>
            <a:r>
              <a:rPr lang="en-US" sz="2800" b="1" dirty="0"/>
              <a:t>ADE/CTE will take a two prong approach to assisting with future professional develop needs and opportunities:</a:t>
            </a:r>
          </a:p>
          <a:p>
            <a:pPr lvl="1"/>
            <a:r>
              <a:rPr lang="en-US" b="1" dirty="0"/>
              <a:t>CTE Skill enhancement/industry updates – Lynne Storms </a:t>
            </a:r>
          </a:p>
          <a:p>
            <a:pPr lvl="1"/>
            <a:r>
              <a:rPr lang="en-US" b="1" dirty="0"/>
              <a:t>Instructional delivery/pedagogy – John </a:t>
            </a:r>
            <a:r>
              <a:rPr lang="en-US" b="1" dirty="0" err="1"/>
              <a:t>Balentine</a:t>
            </a:r>
            <a:endParaRPr lang="en-US" b="1" dirty="0"/>
          </a:p>
          <a:p>
            <a:pPr lvl="0"/>
            <a:r>
              <a:rPr lang="en-US" sz="2800" b="1" dirty="0"/>
              <a:t>ADE/CTE will also coordinate with professional development initiatives of </a:t>
            </a:r>
            <a:r>
              <a:rPr lang="en-US" sz="2800" b="1" dirty="0" smtClean="0"/>
              <a:t>ACTEAZ </a:t>
            </a:r>
            <a:r>
              <a:rPr lang="en-US" sz="2800" b="1" dirty="0"/>
              <a:t>and the Arizona Curriculum Consortia</a:t>
            </a:r>
          </a:p>
          <a:p>
            <a:endParaRPr lang="en-US" dirty="0"/>
          </a:p>
        </p:txBody>
      </p:sp>
    </p:spTree>
    <p:extLst>
      <p:ext uri="{BB962C8B-B14F-4D97-AF65-F5344CB8AC3E}">
        <p14:creationId xmlns:p14="http://schemas.microsoft.com/office/powerpoint/2010/main" val="24286765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 of Contact</a:t>
            </a:r>
            <a:endParaRPr lang="en-US" dirty="0"/>
          </a:p>
        </p:txBody>
      </p:sp>
      <p:sp>
        <p:nvSpPr>
          <p:cNvPr id="3" name="Content Placeholder 2"/>
          <p:cNvSpPr>
            <a:spLocks noGrp="1"/>
          </p:cNvSpPr>
          <p:nvPr>
            <p:ph idx="1"/>
          </p:nvPr>
        </p:nvSpPr>
        <p:spPr/>
        <p:txBody>
          <a:bodyPr/>
          <a:lstStyle/>
          <a:p>
            <a:pPr marL="0" indent="0" algn="ctr">
              <a:buNone/>
            </a:pPr>
            <a:r>
              <a:rPr lang="en-US" b="1" dirty="0" smtClean="0">
                <a:solidFill>
                  <a:srgbClr val="C00000"/>
                </a:solidFill>
              </a:rPr>
              <a:t>Lynne Storms – Arizona Dept. of Education</a:t>
            </a:r>
          </a:p>
          <a:p>
            <a:pPr marL="0" indent="0" algn="ctr">
              <a:buNone/>
            </a:pPr>
            <a:r>
              <a:rPr lang="en-US" b="1" dirty="0" smtClean="0">
                <a:solidFill>
                  <a:srgbClr val="C00000"/>
                </a:solidFill>
              </a:rPr>
              <a:t>Lynne.Storms@azed.gov</a:t>
            </a:r>
          </a:p>
          <a:p>
            <a:pPr marL="0" indent="0" algn="ctr">
              <a:buNone/>
            </a:pPr>
            <a:endParaRPr lang="en-US" b="1" dirty="0">
              <a:solidFill>
                <a:srgbClr val="C00000"/>
              </a:solidFill>
            </a:endParaRPr>
          </a:p>
          <a:p>
            <a:pPr marL="0" indent="0" algn="ctr">
              <a:buNone/>
            </a:pPr>
            <a:r>
              <a:rPr lang="en-US" b="1" dirty="0" smtClean="0">
                <a:solidFill>
                  <a:srgbClr val="C00000"/>
                </a:solidFill>
              </a:rPr>
              <a:t>John </a:t>
            </a:r>
            <a:r>
              <a:rPr lang="en-US" b="1" dirty="0" err="1" smtClean="0">
                <a:solidFill>
                  <a:srgbClr val="C00000"/>
                </a:solidFill>
              </a:rPr>
              <a:t>Balentine</a:t>
            </a:r>
            <a:r>
              <a:rPr lang="en-US" b="1" dirty="0" smtClean="0">
                <a:solidFill>
                  <a:srgbClr val="C00000"/>
                </a:solidFill>
              </a:rPr>
              <a:t> – Arizona Dept. </a:t>
            </a:r>
            <a:r>
              <a:rPr lang="en-US" b="1" smtClean="0">
                <a:solidFill>
                  <a:srgbClr val="C00000"/>
                </a:solidFill>
              </a:rPr>
              <a:t>of Education</a:t>
            </a:r>
            <a:endParaRPr lang="en-US" b="1" dirty="0" smtClean="0">
              <a:solidFill>
                <a:srgbClr val="C00000"/>
              </a:solidFill>
            </a:endParaRPr>
          </a:p>
          <a:p>
            <a:pPr marL="0" indent="0" algn="ctr">
              <a:buNone/>
            </a:pPr>
            <a:r>
              <a:rPr lang="en-US" b="1" dirty="0" smtClean="0">
                <a:solidFill>
                  <a:srgbClr val="C00000"/>
                </a:solidFill>
              </a:rPr>
              <a:t>John.Balentine@azed.gov</a:t>
            </a:r>
            <a:endParaRPr lang="en-US" b="1" dirty="0">
              <a:solidFill>
                <a:srgbClr val="C00000"/>
              </a:solidFill>
            </a:endParaRPr>
          </a:p>
        </p:txBody>
      </p:sp>
    </p:spTree>
    <p:extLst>
      <p:ext uri="{BB962C8B-B14F-4D97-AF65-F5344CB8AC3E}">
        <p14:creationId xmlns:p14="http://schemas.microsoft.com/office/powerpoint/2010/main" val="397633096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Johnson\Desktop\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33400"/>
            <a:ext cx="8845674" cy="5715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657600" y="1981200"/>
            <a:ext cx="2133600" cy="1477328"/>
          </a:xfrm>
          <a:prstGeom prst="rect">
            <a:avLst/>
          </a:prstGeom>
        </p:spPr>
        <p:txBody>
          <a:bodyPr wrap="square">
            <a:spAutoFit/>
          </a:bodyPr>
          <a:lstStyle/>
          <a:p>
            <a:pPr algn="ctr"/>
            <a:r>
              <a:rPr lang="en-US" b="1" dirty="0" smtClean="0">
                <a:solidFill>
                  <a:srgbClr val="C00000"/>
                </a:solidFill>
              </a:rPr>
              <a:t>8. All </a:t>
            </a:r>
            <a:r>
              <a:rPr lang="en-US" b="1" dirty="0">
                <a:solidFill>
                  <a:srgbClr val="C00000"/>
                </a:solidFill>
              </a:rPr>
              <a:t>CTE teachers participate in continuous professional development</a:t>
            </a:r>
          </a:p>
        </p:txBody>
      </p:sp>
    </p:spTree>
    <p:extLst>
      <p:ext uri="{BB962C8B-B14F-4D97-AF65-F5344CB8AC3E}">
        <p14:creationId xmlns:p14="http://schemas.microsoft.com/office/powerpoint/2010/main" val="2697319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solidFill>
                  <a:srgbClr val="C00000"/>
                </a:solidFill>
              </a:rPr>
              <a:t>ACOVA    Re-evaluating </a:t>
            </a:r>
            <a:r>
              <a:rPr lang="en-US" b="1" dirty="0">
                <a:solidFill>
                  <a:srgbClr val="C00000"/>
                </a:solidFill>
              </a:rPr>
              <a:t>our </a:t>
            </a:r>
            <a:r>
              <a:rPr lang="en-US" b="1" dirty="0" smtClean="0">
                <a:solidFill>
                  <a:srgbClr val="C00000"/>
                </a:solidFill>
              </a:rPr>
              <a:t/>
            </a:r>
            <a:br>
              <a:rPr lang="en-US" b="1" dirty="0" smtClean="0">
                <a:solidFill>
                  <a:srgbClr val="C00000"/>
                </a:solidFill>
              </a:rPr>
            </a:br>
            <a:r>
              <a:rPr lang="en-US" b="1" dirty="0" smtClean="0">
                <a:solidFill>
                  <a:srgbClr val="C00000"/>
                </a:solidFill>
              </a:rPr>
              <a:t>mission </a:t>
            </a:r>
            <a:r>
              <a:rPr lang="en-US" b="1" dirty="0">
                <a:solidFill>
                  <a:srgbClr val="C00000"/>
                </a:solidFill>
              </a:rPr>
              <a:t>and purpose</a:t>
            </a:r>
          </a:p>
        </p:txBody>
      </p:sp>
      <p:sp>
        <p:nvSpPr>
          <p:cNvPr id="5" name="Content Placeholder 4"/>
          <p:cNvSpPr>
            <a:spLocks noGrp="1"/>
          </p:cNvSpPr>
          <p:nvPr>
            <p:ph idx="1"/>
          </p:nvPr>
        </p:nvSpPr>
        <p:spPr/>
        <p:txBody>
          <a:bodyPr/>
          <a:lstStyle/>
          <a:p>
            <a:pPr lvl="0"/>
            <a:r>
              <a:rPr lang="en-US" b="1" dirty="0"/>
              <a:t>Work with ADE to evaluate the role of ADE in providing information and ACOVAs role in providing Professional Development</a:t>
            </a:r>
            <a:endParaRPr lang="en-US" dirty="0"/>
          </a:p>
          <a:p>
            <a:pPr lvl="0"/>
            <a:r>
              <a:rPr lang="en-US" b="1" dirty="0"/>
              <a:t>Continue to work on professional development opportunities for administrators</a:t>
            </a:r>
            <a:endParaRPr lang="en-US" dirty="0"/>
          </a:p>
          <a:p>
            <a:pPr lvl="0"/>
            <a:r>
              <a:rPr lang="en-US" b="1" dirty="0"/>
              <a:t>Look at revamping raising monies for scholarships</a:t>
            </a:r>
            <a:endParaRPr lang="en-US" dirty="0"/>
          </a:p>
          <a:p>
            <a:endParaRPr lang="en-US" dirty="0"/>
          </a:p>
        </p:txBody>
      </p:sp>
    </p:spTree>
    <p:extLst>
      <p:ext uri="{BB962C8B-B14F-4D97-AF65-F5344CB8AC3E}">
        <p14:creationId xmlns:p14="http://schemas.microsoft.com/office/powerpoint/2010/main" val="9763395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POSTERS AROUND ROOM</a:t>
            </a:r>
            <a:endParaRPr lang="en-US" b="1" dirty="0">
              <a:solidFill>
                <a:srgbClr val="C00000"/>
              </a:solidFill>
            </a:endParaRPr>
          </a:p>
        </p:txBody>
      </p:sp>
      <p:sp>
        <p:nvSpPr>
          <p:cNvPr id="3" name="Content Placeholder 2"/>
          <p:cNvSpPr>
            <a:spLocks noGrp="1"/>
          </p:cNvSpPr>
          <p:nvPr>
            <p:ph idx="1"/>
          </p:nvPr>
        </p:nvSpPr>
        <p:spPr/>
        <p:txBody>
          <a:bodyPr/>
          <a:lstStyle/>
          <a:p>
            <a:r>
              <a:rPr lang="en-US" dirty="0" smtClean="0"/>
              <a:t>Identifying “Vision Elements” from the Arizona CTE Strategic Plan which are being actively worked on throughout the state</a:t>
            </a:r>
          </a:p>
          <a:p>
            <a:r>
              <a:rPr lang="en-US" dirty="0" smtClean="0"/>
              <a:t>Check mark on posters to indicate which vision elements are being addressed</a:t>
            </a:r>
            <a:endParaRPr lang="en-US" dirty="0"/>
          </a:p>
        </p:txBody>
      </p:sp>
    </p:spTree>
    <p:extLst>
      <p:ext uri="{BB962C8B-B14F-4D97-AF65-F5344CB8AC3E}">
        <p14:creationId xmlns:p14="http://schemas.microsoft.com/office/powerpoint/2010/main" val="162404800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 of Contact</a:t>
            </a:r>
            <a:endParaRPr lang="en-US" dirty="0"/>
          </a:p>
        </p:txBody>
      </p:sp>
      <p:sp>
        <p:nvSpPr>
          <p:cNvPr id="3" name="Content Placeholder 2"/>
          <p:cNvSpPr>
            <a:spLocks noGrp="1"/>
          </p:cNvSpPr>
          <p:nvPr>
            <p:ph idx="1"/>
          </p:nvPr>
        </p:nvSpPr>
        <p:spPr/>
        <p:txBody>
          <a:bodyPr/>
          <a:lstStyle/>
          <a:p>
            <a:pPr marL="0" indent="0" algn="ctr">
              <a:buNone/>
            </a:pPr>
            <a:r>
              <a:rPr lang="en-US" b="1" dirty="0" smtClean="0">
                <a:solidFill>
                  <a:srgbClr val="C00000"/>
                </a:solidFill>
              </a:rPr>
              <a:t>Meg Gianesello</a:t>
            </a:r>
          </a:p>
          <a:p>
            <a:pPr marL="0" indent="0" algn="ctr">
              <a:buNone/>
            </a:pPr>
            <a:endParaRPr lang="en-US" b="1" dirty="0">
              <a:solidFill>
                <a:srgbClr val="C00000"/>
              </a:solidFill>
            </a:endParaRPr>
          </a:p>
          <a:p>
            <a:pPr marL="0" indent="0" algn="ctr">
              <a:buNone/>
            </a:pPr>
            <a:r>
              <a:rPr lang="en-US" b="1" dirty="0" smtClean="0">
                <a:solidFill>
                  <a:srgbClr val="C00000"/>
                </a:solidFill>
              </a:rPr>
              <a:t>Gianesello.Meg@cusd80.com</a:t>
            </a:r>
            <a:endParaRPr lang="en-US" b="1" dirty="0">
              <a:solidFill>
                <a:srgbClr val="C00000"/>
              </a:solidFill>
            </a:endParaRPr>
          </a:p>
        </p:txBody>
      </p:sp>
    </p:spTree>
    <p:extLst>
      <p:ext uri="{BB962C8B-B14F-4D97-AF65-F5344CB8AC3E}">
        <p14:creationId xmlns:p14="http://schemas.microsoft.com/office/powerpoint/2010/main" val="42228794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Johnson\Desktop\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33400"/>
            <a:ext cx="8845674" cy="5715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6019800" y="4217074"/>
            <a:ext cx="2667000" cy="1477328"/>
          </a:xfrm>
          <a:prstGeom prst="rect">
            <a:avLst/>
          </a:prstGeom>
          <a:noFill/>
        </p:spPr>
        <p:txBody>
          <a:bodyPr wrap="square" rtlCol="0">
            <a:spAutoFit/>
          </a:bodyPr>
          <a:lstStyle/>
          <a:p>
            <a:pPr algn="ctr"/>
            <a:r>
              <a:rPr lang="en-US" b="1" dirty="0" smtClean="0">
                <a:solidFill>
                  <a:srgbClr val="C00000"/>
                </a:solidFill>
              </a:rPr>
              <a:t>#12 Coalition of education, </a:t>
            </a:r>
            <a:r>
              <a:rPr lang="en-US" b="1" dirty="0" err="1" smtClean="0">
                <a:solidFill>
                  <a:srgbClr val="C00000"/>
                </a:solidFill>
              </a:rPr>
              <a:t>gov.</a:t>
            </a:r>
            <a:r>
              <a:rPr lang="en-US" b="1" dirty="0" smtClean="0">
                <a:solidFill>
                  <a:srgbClr val="C00000"/>
                </a:solidFill>
              </a:rPr>
              <a:t> and industry provide resources to ensure </a:t>
            </a:r>
          </a:p>
          <a:p>
            <a:pPr algn="ctr"/>
            <a:r>
              <a:rPr lang="en-US" b="1" dirty="0" smtClean="0">
                <a:solidFill>
                  <a:srgbClr val="C00000"/>
                </a:solidFill>
              </a:rPr>
              <a:t>CTE delivery model</a:t>
            </a:r>
            <a:endParaRPr lang="en-US" b="1" dirty="0">
              <a:solidFill>
                <a:srgbClr val="C00000"/>
              </a:solidFill>
            </a:endParaRPr>
          </a:p>
        </p:txBody>
      </p:sp>
    </p:spTree>
    <p:extLst>
      <p:ext uri="{BB962C8B-B14F-4D97-AF65-F5344CB8AC3E}">
        <p14:creationId xmlns:p14="http://schemas.microsoft.com/office/powerpoint/2010/main" val="3658896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TABLE DISCUSSION</a:t>
            </a:r>
            <a:endParaRPr lang="en-US" b="1" dirty="0">
              <a:solidFill>
                <a:srgbClr val="C00000"/>
              </a:solidFill>
            </a:endParaRPr>
          </a:p>
        </p:txBody>
      </p:sp>
      <p:pic>
        <p:nvPicPr>
          <p:cNvPr id="1026" name="Picture 2" descr="http://fantasyfootballwarehouse.com/wp-content/uploads/2013/09/roundtabl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594203"/>
            <a:ext cx="5638800" cy="38636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68632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Academic Integration &amp; Curriculum</a:t>
            </a:r>
            <a:endParaRPr lang="en-US" b="1" dirty="0">
              <a:solidFill>
                <a:srgbClr val="C00000"/>
              </a:solidFill>
            </a:endParaRPr>
          </a:p>
        </p:txBody>
      </p:sp>
      <p:sp>
        <p:nvSpPr>
          <p:cNvPr id="3" name="Content Placeholder 2"/>
          <p:cNvSpPr>
            <a:spLocks noGrp="1"/>
          </p:cNvSpPr>
          <p:nvPr>
            <p:ph idx="1"/>
          </p:nvPr>
        </p:nvSpPr>
        <p:spPr/>
        <p:txBody>
          <a:bodyPr/>
          <a:lstStyle/>
          <a:p>
            <a:r>
              <a:rPr lang="en-US" b="1" dirty="0" smtClean="0"/>
              <a:t>Embedded Academic Credit</a:t>
            </a:r>
          </a:p>
          <a:p>
            <a:r>
              <a:rPr lang="en-US" b="1" dirty="0" smtClean="0"/>
              <a:t>A Model that Meet Highly Qualified</a:t>
            </a:r>
          </a:p>
          <a:p>
            <a:r>
              <a:rPr lang="en-US" b="1" dirty="0" smtClean="0"/>
              <a:t>Arizona Partnership for CTE and ACCRS</a:t>
            </a:r>
          </a:p>
          <a:p>
            <a:r>
              <a:rPr lang="en-US" b="1" dirty="0" smtClean="0"/>
              <a:t>Arizona Curriculum Consortium / Curriculum Guides / ACCRS Lessons</a:t>
            </a:r>
            <a:endParaRPr lang="en-US" b="1" dirty="0"/>
          </a:p>
        </p:txBody>
      </p:sp>
    </p:spTree>
    <p:extLst>
      <p:ext uri="{BB962C8B-B14F-4D97-AF65-F5344CB8AC3E}">
        <p14:creationId xmlns:p14="http://schemas.microsoft.com/office/powerpoint/2010/main" val="259089611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C00000"/>
                </a:solidFill>
              </a:rPr>
              <a:t>Embedded Academic Credit</a:t>
            </a:r>
          </a:p>
        </p:txBody>
      </p:sp>
      <p:sp>
        <p:nvSpPr>
          <p:cNvPr id="3" name="Content Placeholder 2"/>
          <p:cNvSpPr>
            <a:spLocks noGrp="1"/>
          </p:cNvSpPr>
          <p:nvPr>
            <p:ph idx="1"/>
          </p:nvPr>
        </p:nvSpPr>
        <p:spPr/>
        <p:txBody>
          <a:bodyPr>
            <a:normAutofit/>
          </a:bodyPr>
          <a:lstStyle/>
          <a:p>
            <a:pPr lvl="0"/>
            <a:r>
              <a:rPr lang="en-US" sz="3000" b="1" dirty="0" smtClean="0"/>
              <a:t>Beginning graduation </a:t>
            </a:r>
            <a:r>
              <a:rPr lang="en-US" sz="3000" b="1" dirty="0"/>
              <a:t>class of 2013 up to 5 1/2 credits in Math, Science, English and Economics can be attained through CTE programs pending Arizona State Board of Education approval.</a:t>
            </a:r>
          </a:p>
          <a:p>
            <a:pPr lvl="0"/>
            <a:r>
              <a:rPr lang="en-US" sz="3000" b="1" dirty="0"/>
              <a:t>CTE </a:t>
            </a:r>
            <a:r>
              <a:rPr lang="en-US" sz="3000" b="1" dirty="0" smtClean="0"/>
              <a:t>working </a:t>
            </a:r>
            <a:r>
              <a:rPr lang="en-US" sz="3000" b="1" dirty="0"/>
              <a:t>with K-12 Academic Standards unit to conduct </a:t>
            </a:r>
            <a:r>
              <a:rPr lang="en-US" sz="3000" b="1" dirty="0" smtClean="0"/>
              <a:t>math </a:t>
            </a:r>
            <a:r>
              <a:rPr lang="en-US" sz="3000" b="1" dirty="0"/>
              <a:t>analysis </a:t>
            </a:r>
            <a:r>
              <a:rPr lang="en-US" sz="3000" b="1" dirty="0" smtClean="0"/>
              <a:t>/creating </a:t>
            </a:r>
            <a:r>
              <a:rPr lang="en-US" sz="3000" b="1" dirty="0"/>
              <a:t>a crosswalk with Arizona College and Career Ready Standards for Mathematics in 32 CTE programs.</a:t>
            </a:r>
          </a:p>
          <a:p>
            <a:endParaRPr lang="en-US" dirty="0"/>
          </a:p>
        </p:txBody>
      </p:sp>
    </p:spTree>
    <p:extLst>
      <p:ext uri="{BB962C8B-B14F-4D97-AF65-F5344CB8AC3E}">
        <p14:creationId xmlns:p14="http://schemas.microsoft.com/office/powerpoint/2010/main" val="188233330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C00000"/>
                </a:solidFill>
              </a:rPr>
              <a:t>Embedded Academic Credit</a:t>
            </a:r>
            <a:endParaRPr lang="en-US" sz="4000" dirty="0"/>
          </a:p>
        </p:txBody>
      </p:sp>
      <p:sp>
        <p:nvSpPr>
          <p:cNvPr id="3" name="Content Placeholder 2"/>
          <p:cNvSpPr>
            <a:spLocks noGrp="1"/>
          </p:cNvSpPr>
          <p:nvPr>
            <p:ph idx="1"/>
          </p:nvPr>
        </p:nvSpPr>
        <p:spPr/>
        <p:txBody>
          <a:bodyPr>
            <a:normAutofit fontScale="92500"/>
          </a:bodyPr>
          <a:lstStyle/>
          <a:p>
            <a:pPr lvl="0"/>
            <a:r>
              <a:rPr lang="en-US" sz="3000" b="1" dirty="0" smtClean="0"/>
              <a:t>Math </a:t>
            </a:r>
            <a:r>
              <a:rPr lang="en-US" sz="3000" b="1" dirty="0"/>
              <a:t>Analysis/Crosswalk </a:t>
            </a:r>
            <a:r>
              <a:rPr lang="en-US" sz="3000" b="1" dirty="0" smtClean="0"/>
              <a:t>will </a:t>
            </a:r>
            <a:r>
              <a:rPr lang="en-US" sz="3000" b="1" dirty="0"/>
              <a:t>be accomplished in four 2-day institutes held in February and March.</a:t>
            </a:r>
          </a:p>
          <a:p>
            <a:pPr lvl="0"/>
            <a:r>
              <a:rPr lang="en-US" sz="3000" b="1" dirty="0"/>
              <a:t>The Math Analysis/Crosswalk </a:t>
            </a:r>
            <a:r>
              <a:rPr lang="en-US" sz="3000" b="1" dirty="0" smtClean="0"/>
              <a:t>to determine </a:t>
            </a:r>
            <a:r>
              <a:rPr lang="en-US" sz="3000" b="1" dirty="0"/>
              <a:t>if the CTE program contains sufficient math </a:t>
            </a:r>
            <a:r>
              <a:rPr lang="en-US" sz="3000" b="1" dirty="0" smtClean="0"/>
              <a:t>w/in program </a:t>
            </a:r>
            <a:r>
              <a:rPr lang="en-US" sz="3000" b="1" dirty="0"/>
              <a:t>standards to be considered for a 4</a:t>
            </a:r>
            <a:r>
              <a:rPr lang="en-US" sz="3000" b="1" baseline="30000" dirty="0"/>
              <a:t>th</a:t>
            </a:r>
            <a:r>
              <a:rPr lang="en-US" sz="3000" b="1" dirty="0"/>
              <a:t> credit in Math.</a:t>
            </a:r>
          </a:p>
          <a:p>
            <a:pPr lvl="0"/>
            <a:r>
              <a:rPr lang="en-US" sz="3000" b="1" dirty="0"/>
              <a:t>The CTE programs that are determined to have sufficient math within the program standards will be presented to the State Board </a:t>
            </a:r>
            <a:r>
              <a:rPr lang="en-US" sz="3000" b="1" dirty="0" smtClean="0"/>
              <a:t>for </a:t>
            </a:r>
            <a:r>
              <a:rPr lang="en-US" sz="3000" b="1" dirty="0"/>
              <a:t>approval.</a:t>
            </a:r>
          </a:p>
          <a:p>
            <a:endParaRPr lang="en-US" dirty="0"/>
          </a:p>
        </p:txBody>
      </p:sp>
    </p:spTree>
    <p:extLst>
      <p:ext uri="{BB962C8B-B14F-4D97-AF65-F5344CB8AC3E}">
        <p14:creationId xmlns:p14="http://schemas.microsoft.com/office/powerpoint/2010/main" val="110627634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 of Contact</a:t>
            </a:r>
            <a:endParaRPr lang="en-US" dirty="0"/>
          </a:p>
        </p:txBody>
      </p:sp>
      <p:sp>
        <p:nvSpPr>
          <p:cNvPr id="3" name="Content Placeholder 2"/>
          <p:cNvSpPr>
            <a:spLocks noGrp="1"/>
          </p:cNvSpPr>
          <p:nvPr>
            <p:ph idx="1"/>
          </p:nvPr>
        </p:nvSpPr>
        <p:spPr/>
        <p:txBody>
          <a:bodyPr/>
          <a:lstStyle/>
          <a:p>
            <a:pPr marL="0" indent="0" algn="ctr">
              <a:buNone/>
            </a:pPr>
            <a:r>
              <a:rPr lang="en-US" b="1" dirty="0" smtClean="0">
                <a:solidFill>
                  <a:srgbClr val="C00000"/>
                </a:solidFill>
              </a:rPr>
              <a:t>Lynne Storms – Arizona Dept. of Education</a:t>
            </a:r>
          </a:p>
          <a:p>
            <a:pPr marL="0" indent="0" algn="ctr">
              <a:buNone/>
            </a:pPr>
            <a:r>
              <a:rPr lang="en-US" b="1" dirty="0" smtClean="0">
                <a:solidFill>
                  <a:srgbClr val="C00000"/>
                </a:solidFill>
              </a:rPr>
              <a:t>Lynne.Storms@azed.gov</a:t>
            </a:r>
            <a:endParaRPr lang="en-US" b="1" dirty="0">
              <a:solidFill>
                <a:srgbClr val="C00000"/>
              </a:solidFill>
            </a:endParaRPr>
          </a:p>
        </p:txBody>
      </p:sp>
    </p:spTree>
    <p:extLst>
      <p:ext uri="{BB962C8B-B14F-4D97-AF65-F5344CB8AC3E}">
        <p14:creationId xmlns:p14="http://schemas.microsoft.com/office/powerpoint/2010/main" val="19973322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Johnson\Desktop\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33400"/>
            <a:ext cx="8845674" cy="5715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57200" y="4191000"/>
            <a:ext cx="2209800" cy="1754326"/>
          </a:xfrm>
          <a:prstGeom prst="rect">
            <a:avLst/>
          </a:prstGeom>
        </p:spPr>
        <p:txBody>
          <a:bodyPr wrap="square">
            <a:spAutoFit/>
          </a:bodyPr>
          <a:lstStyle/>
          <a:p>
            <a:pPr algn="ctr"/>
            <a:r>
              <a:rPr lang="en-US" b="1" i="1" dirty="0">
                <a:solidFill>
                  <a:srgbClr val="C00000"/>
                </a:solidFill>
              </a:rPr>
              <a:t>#4: All high school students have the opportunity to obtain core subject credit through CTE programs</a:t>
            </a:r>
            <a:endParaRPr lang="en-US" b="1" dirty="0">
              <a:solidFill>
                <a:srgbClr val="C00000"/>
              </a:solidFill>
            </a:endParaRPr>
          </a:p>
        </p:txBody>
      </p:sp>
    </p:spTree>
    <p:extLst>
      <p:ext uri="{BB962C8B-B14F-4D97-AF65-F5344CB8AC3E}">
        <p14:creationId xmlns:p14="http://schemas.microsoft.com/office/powerpoint/2010/main" val="2697319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A Model for Academic Credit that meets HQ </a:t>
            </a:r>
            <a:endParaRPr lang="en-US" b="1" dirty="0">
              <a:solidFill>
                <a:srgbClr val="C00000"/>
              </a:solidFill>
            </a:endParaRPr>
          </a:p>
        </p:txBody>
      </p:sp>
      <p:sp>
        <p:nvSpPr>
          <p:cNvPr id="3" name="Content Placeholder 2"/>
          <p:cNvSpPr>
            <a:spLocks noGrp="1"/>
          </p:cNvSpPr>
          <p:nvPr>
            <p:ph idx="1"/>
          </p:nvPr>
        </p:nvSpPr>
        <p:spPr/>
        <p:txBody>
          <a:bodyPr/>
          <a:lstStyle/>
          <a:p>
            <a:endParaRPr lang="en-US" b="1" dirty="0" smtClean="0"/>
          </a:p>
          <a:p>
            <a:r>
              <a:rPr lang="en-US" b="1" dirty="0" smtClean="0"/>
              <a:t>Three requirements of HQ</a:t>
            </a:r>
          </a:p>
          <a:p>
            <a:r>
              <a:rPr lang="en-US" b="1" dirty="0" smtClean="0"/>
              <a:t>Lessons</a:t>
            </a:r>
          </a:p>
          <a:p>
            <a:r>
              <a:rPr lang="en-US" b="1" dirty="0" smtClean="0"/>
              <a:t>Podcasts</a:t>
            </a:r>
          </a:p>
          <a:p>
            <a:r>
              <a:rPr lang="en-US" b="1" dirty="0" smtClean="0"/>
              <a:t>Assessments</a:t>
            </a:r>
          </a:p>
          <a:p>
            <a:endParaRPr lang="en-US" dirty="0"/>
          </a:p>
        </p:txBody>
      </p:sp>
    </p:spTree>
    <p:extLst>
      <p:ext uri="{BB962C8B-B14F-4D97-AF65-F5344CB8AC3E}">
        <p14:creationId xmlns:p14="http://schemas.microsoft.com/office/powerpoint/2010/main" val="89028659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 of Contact</a:t>
            </a:r>
            <a:endParaRPr lang="en-US" dirty="0"/>
          </a:p>
        </p:txBody>
      </p:sp>
      <p:sp>
        <p:nvSpPr>
          <p:cNvPr id="3" name="Content Placeholder 2"/>
          <p:cNvSpPr>
            <a:spLocks noGrp="1"/>
          </p:cNvSpPr>
          <p:nvPr>
            <p:ph idx="1"/>
          </p:nvPr>
        </p:nvSpPr>
        <p:spPr/>
        <p:txBody>
          <a:bodyPr/>
          <a:lstStyle/>
          <a:p>
            <a:pPr marL="0" indent="0" algn="ctr">
              <a:buNone/>
            </a:pPr>
            <a:r>
              <a:rPr lang="en-US" b="1" dirty="0" smtClean="0">
                <a:solidFill>
                  <a:srgbClr val="C00000"/>
                </a:solidFill>
              </a:rPr>
              <a:t>Curt Bertelsen – Pima JTED</a:t>
            </a:r>
          </a:p>
          <a:p>
            <a:pPr marL="0" indent="0" algn="ctr">
              <a:buNone/>
            </a:pPr>
            <a:r>
              <a:rPr lang="en-US" b="1" dirty="0" smtClean="0">
                <a:solidFill>
                  <a:srgbClr val="C00000"/>
                </a:solidFill>
              </a:rPr>
              <a:t>cbertelsen@pimajted.org</a:t>
            </a:r>
          </a:p>
          <a:p>
            <a:pPr marL="0" indent="0" algn="ctr">
              <a:buNone/>
            </a:pPr>
            <a:r>
              <a:rPr lang="en-US" b="1" dirty="0" smtClean="0">
                <a:solidFill>
                  <a:srgbClr val="C00000"/>
                </a:solidFill>
              </a:rPr>
              <a:t>OR</a:t>
            </a:r>
          </a:p>
          <a:p>
            <a:pPr marL="0" indent="0" algn="ctr">
              <a:buNone/>
            </a:pPr>
            <a:endParaRPr lang="en-US" b="1" dirty="0">
              <a:solidFill>
                <a:srgbClr val="C00000"/>
              </a:solidFill>
            </a:endParaRPr>
          </a:p>
          <a:p>
            <a:pPr marL="0" indent="0" algn="ctr">
              <a:buNone/>
            </a:pPr>
            <a:r>
              <a:rPr lang="en-US" b="1" dirty="0" smtClean="0">
                <a:solidFill>
                  <a:srgbClr val="C00000"/>
                </a:solidFill>
              </a:rPr>
              <a:t>Lee Jessen</a:t>
            </a:r>
          </a:p>
          <a:p>
            <a:pPr marL="0" indent="0" algn="ctr">
              <a:buNone/>
            </a:pPr>
            <a:r>
              <a:rPr lang="en-US" b="1" dirty="0" smtClean="0">
                <a:solidFill>
                  <a:srgbClr val="C00000"/>
                </a:solidFill>
              </a:rPr>
              <a:t>ljessen@pimajted.org </a:t>
            </a:r>
          </a:p>
          <a:p>
            <a:pPr marL="0" indent="0" algn="ctr">
              <a:buNone/>
            </a:pPr>
            <a:endParaRPr lang="en-US" b="1" dirty="0" smtClean="0">
              <a:solidFill>
                <a:srgbClr val="C00000"/>
              </a:solidFill>
            </a:endParaRPr>
          </a:p>
        </p:txBody>
      </p:sp>
    </p:spTree>
    <p:extLst>
      <p:ext uri="{BB962C8B-B14F-4D97-AF65-F5344CB8AC3E}">
        <p14:creationId xmlns:p14="http://schemas.microsoft.com/office/powerpoint/2010/main" val="32178691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HOW CAN MY VOICE BE HEARD?</a:t>
            </a:r>
            <a:endParaRPr lang="en-US" b="1" dirty="0">
              <a:solidFill>
                <a:srgbClr val="C00000"/>
              </a:solidFill>
            </a:endParaRPr>
          </a:p>
        </p:txBody>
      </p:sp>
      <p:sp>
        <p:nvSpPr>
          <p:cNvPr id="3" name="Content Placeholder 2"/>
          <p:cNvSpPr>
            <a:spLocks noGrp="1"/>
          </p:cNvSpPr>
          <p:nvPr>
            <p:ph idx="1"/>
          </p:nvPr>
        </p:nvSpPr>
        <p:spPr>
          <a:xfrm>
            <a:off x="457200" y="1295400"/>
            <a:ext cx="8229600" cy="5334000"/>
          </a:xfrm>
        </p:spPr>
        <p:txBody>
          <a:bodyPr>
            <a:noAutofit/>
          </a:bodyPr>
          <a:lstStyle/>
          <a:p>
            <a:r>
              <a:rPr lang="en-US" sz="2400" b="1" dirty="0" smtClean="0"/>
              <a:t>Standing Committee – 8 Individuals</a:t>
            </a:r>
          </a:p>
          <a:p>
            <a:r>
              <a:rPr lang="en-US" sz="2400" b="1" dirty="0" smtClean="0"/>
              <a:t>Guides Strategic Plan Implementation</a:t>
            </a:r>
          </a:p>
          <a:p>
            <a:r>
              <a:rPr lang="en-US" sz="2400" b="1" dirty="0" smtClean="0"/>
              <a:t>Composed of:</a:t>
            </a:r>
          </a:p>
          <a:p>
            <a:pPr lvl="1"/>
            <a:r>
              <a:rPr lang="en-US" sz="2400" b="1" dirty="0" smtClean="0"/>
              <a:t>State CTE Director</a:t>
            </a:r>
          </a:p>
          <a:p>
            <a:pPr lvl="1"/>
            <a:r>
              <a:rPr lang="en-US" sz="2400" b="1" dirty="0" smtClean="0"/>
              <a:t>ACOVA President (or designee)</a:t>
            </a:r>
          </a:p>
          <a:p>
            <a:pPr lvl="1"/>
            <a:r>
              <a:rPr lang="en-US" sz="2400" b="1" dirty="0" smtClean="0"/>
              <a:t>ACTEAZ President (or designee)</a:t>
            </a:r>
          </a:p>
          <a:p>
            <a:pPr lvl="1"/>
            <a:r>
              <a:rPr lang="en-US" sz="2400" b="1" dirty="0" smtClean="0"/>
              <a:t>Business &amp; Industry Representative</a:t>
            </a:r>
          </a:p>
          <a:p>
            <a:pPr lvl="1"/>
            <a:r>
              <a:rPr lang="en-US" sz="2400" b="1" dirty="0" smtClean="0"/>
              <a:t>Community College Occupational Deans - Representative</a:t>
            </a:r>
          </a:p>
          <a:p>
            <a:pPr lvl="1"/>
            <a:r>
              <a:rPr lang="en-US" sz="2400" b="1" dirty="0" smtClean="0"/>
              <a:t>JTED Superintendent Representative</a:t>
            </a:r>
          </a:p>
          <a:p>
            <a:pPr lvl="1"/>
            <a:r>
              <a:rPr lang="en-US" sz="2400" b="1" dirty="0" smtClean="0"/>
              <a:t>ADE CTE Director of Operations or Designee</a:t>
            </a:r>
          </a:p>
          <a:p>
            <a:pPr lvl="1"/>
            <a:r>
              <a:rPr lang="en-US" sz="2400" b="1" dirty="0" smtClean="0"/>
              <a:t>AZ CTE Curriculum Consortium Director</a:t>
            </a:r>
          </a:p>
          <a:p>
            <a:pPr marL="457200" lvl="1" indent="0">
              <a:buNone/>
            </a:pPr>
            <a:endParaRPr lang="en-US" sz="2400" b="1" dirty="0"/>
          </a:p>
        </p:txBody>
      </p:sp>
    </p:spTree>
    <p:extLst>
      <p:ext uri="{BB962C8B-B14F-4D97-AF65-F5344CB8AC3E}">
        <p14:creationId xmlns:p14="http://schemas.microsoft.com/office/powerpoint/2010/main" val="145302651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Johnson\Desktop\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33400"/>
            <a:ext cx="8845674" cy="5715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57200" y="4191000"/>
            <a:ext cx="2209800" cy="1754326"/>
          </a:xfrm>
          <a:prstGeom prst="rect">
            <a:avLst/>
          </a:prstGeom>
        </p:spPr>
        <p:txBody>
          <a:bodyPr wrap="square">
            <a:spAutoFit/>
          </a:bodyPr>
          <a:lstStyle/>
          <a:p>
            <a:pPr algn="ctr"/>
            <a:r>
              <a:rPr lang="en-US" b="1" i="1" dirty="0">
                <a:solidFill>
                  <a:srgbClr val="C00000"/>
                </a:solidFill>
              </a:rPr>
              <a:t>#4: All high school students have the opportunity to obtain core subject credit through CTE programs</a:t>
            </a:r>
            <a:endParaRPr lang="en-US" b="1" dirty="0">
              <a:solidFill>
                <a:srgbClr val="C00000"/>
              </a:solidFill>
            </a:endParaRPr>
          </a:p>
        </p:txBody>
      </p:sp>
    </p:spTree>
    <p:extLst>
      <p:ext uri="{BB962C8B-B14F-4D97-AF65-F5344CB8AC3E}">
        <p14:creationId xmlns:p14="http://schemas.microsoft.com/office/powerpoint/2010/main" val="2017063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C00000"/>
                </a:solidFill>
              </a:rPr>
              <a:t>AZ Partnership for CTE and ACCRS</a:t>
            </a:r>
            <a:endParaRPr lang="en-US" sz="4000" b="1" dirty="0">
              <a:solidFill>
                <a:srgbClr val="C00000"/>
              </a:solidFill>
            </a:endParaRPr>
          </a:p>
        </p:txBody>
      </p:sp>
      <p:sp>
        <p:nvSpPr>
          <p:cNvPr id="3" name="Content Placeholder 2"/>
          <p:cNvSpPr>
            <a:spLocks noGrp="1"/>
          </p:cNvSpPr>
          <p:nvPr>
            <p:ph idx="1"/>
          </p:nvPr>
        </p:nvSpPr>
        <p:spPr/>
        <p:txBody>
          <a:bodyPr/>
          <a:lstStyle/>
          <a:p>
            <a:r>
              <a:rPr lang="en-US" dirty="0" smtClean="0"/>
              <a:t>ADE</a:t>
            </a:r>
          </a:p>
          <a:p>
            <a:r>
              <a:rPr lang="en-US" dirty="0" smtClean="0"/>
              <a:t>Governor’s Office</a:t>
            </a:r>
          </a:p>
          <a:p>
            <a:r>
              <a:rPr lang="en-US" dirty="0" smtClean="0"/>
              <a:t>ACOVA</a:t>
            </a:r>
          </a:p>
          <a:p>
            <a:r>
              <a:rPr lang="en-US" dirty="0" smtClean="0"/>
              <a:t>ACTEAZ</a:t>
            </a:r>
          </a:p>
          <a:p>
            <a:r>
              <a:rPr lang="en-US" dirty="0" smtClean="0"/>
              <a:t>Industry</a:t>
            </a:r>
          </a:p>
          <a:p>
            <a:r>
              <a:rPr lang="en-US" dirty="0" smtClean="0"/>
              <a:t>Community Colleges</a:t>
            </a:r>
          </a:p>
          <a:p>
            <a:r>
              <a:rPr lang="en-US" dirty="0" smtClean="0"/>
              <a:t>Regional Service and Support Centers</a:t>
            </a:r>
            <a:endParaRPr lang="en-US" dirty="0"/>
          </a:p>
        </p:txBody>
      </p:sp>
    </p:spTree>
    <p:extLst>
      <p:ext uri="{BB962C8B-B14F-4D97-AF65-F5344CB8AC3E}">
        <p14:creationId xmlns:p14="http://schemas.microsoft.com/office/powerpoint/2010/main" val="303747996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AZ Partnership for CTE and ACCRS</a:t>
            </a:r>
            <a:endParaRPr lang="en-US" dirty="0"/>
          </a:p>
        </p:txBody>
      </p:sp>
      <p:sp>
        <p:nvSpPr>
          <p:cNvPr id="3" name="Content Placeholder 2"/>
          <p:cNvSpPr>
            <a:spLocks noGrp="1"/>
          </p:cNvSpPr>
          <p:nvPr>
            <p:ph idx="1"/>
          </p:nvPr>
        </p:nvSpPr>
        <p:spPr/>
        <p:txBody>
          <a:bodyPr/>
          <a:lstStyle/>
          <a:p>
            <a:r>
              <a:rPr lang="en-US" dirty="0" smtClean="0"/>
              <a:t>Offer Phase I training modified for CTE</a:t>
            </a:r>
          </a:p>
          <a:p>
            <a:r>
              <a:rPr lang="en-US" dirty="0" smtClean="0"/>
              <a:t>Ready and available for any district to use</a:t>
            </a:r>
          </a:p>
          <a:p>
            <a:r>
              <a:rPr lang="en-US" dirty="0" smtClean="0"/>
              <a:t>Create Lessons - $ from Governor’s Office</a:t>
            </a:r>
          </a:p>
          <a:p>
            <a:r>
              <a:rPr lang="en-US" dirty="0" smtClean="0"/>
              <a:t>Modify wiki lessons - $ from ADE</a:t>
            </a:r>
          </a:p>
          <a:p>
            <a:r>
              <a:rPr lang="en-US" dirty="0" smtClean="0"/>
              <a:t>Professional Development for CTE teachers to use lessons created</a:t>
            </a:r>
          </a:p>
          <a:p>
            <a:r>
              <a:rPr lang="en-US" dirty="0" smtClean="0"/>
              <a:t>Present at conferences for Administrators and Board Members</a:t>
            </a:r>
          </a:p>
          <a:p>
            <a:pPr lvl="1"/>
            <a:endParaRPr lang="en-US" dirty="0" smtClean="0"/>
          </a:p>
        </p:txBody>
      </p:sp>
    </p:spTree>
    <p:extLst>
      <p:ext uri="{BB962C8B-B14F-4D97-AF65-F5344CB8AC3E}">
        <p14:creationId xmlns:p14="http://schemas.microsoft.com/office/powerpoint/2010/main" val="226977124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 of Contact</a:t>
            </a:r>
            <a:endParaRPr lang="en-US" dirty="0"/>
          </a:p>
        </p:txBody>
      </p:sp>
      <p:sp>
        <p:nvSpPr>
          <p:cNvPr id="3" name="Content Placeholder 2"/>
          <p:cNvSpPr>
            <a:spLocks noGrp="1"/>
          </p:cNvSpPr>
          <p:nvPr>
            <p:ph idx="1"/>
          </p:nvPr>
        </p:nvSpPr>
        <p:spPr/>
        <p:txBody>
          <a:bodyPr/>
          <a:lstStyle/>
          <a:p>
            <a:pPr marL="0" indent="0" algn="ctr">
              <a:buNone/>
            </a:pPr>
            <a:r>
              <a:rPr lang="en-US" b="1" dirty="0" smtClean="0">
                <a:solidFill>
                  <a:srgbClr val="C00000"/>
                </a:solidFill>
              </a:rPr>
              <a:t>Curt Bertelsen – Pima JTED</a:t>
            </a:r>
          </a:p>
          <a:p>
            <a:pPr marL="0" indent="0" algn="ctr">
              <a:buNone/>
            </a:pPr>
            <a:r>
              <a:rPr lang="en-US" b="1" dirty="0" smtClean="0">
                <a:solidFill>
                  <a:srgbClr val="C00000"/>
                </a:solidFill>
              </a:rPr>
              <a:t>cbertelsen@pimajted.org</a:t>
            </a:r>
          </a:p>
          <a:p>
            <a:pPr marL="0" indent="0" algn="ctr">
              <a:buNone/>
            </a:pPr>
            <a:r>
              <a:rPr lang="en-US" b="1" dirty="0" smtClean="0">
                <a:solidFill>
                  <a:srgbClr val="C00000"/>
                </a:solidFill>
              </a:rPr>
              <a:t>OR</a:t>
            </a:r>
          </a:p>
          <a:p>
            <a:pPr marL="0" indent="0" algn="ctr">
              <a:buNone/>
            </a:pPr>
            <a:r>
              <a:rPr lang="en-US" b="1" dirty="0" smtClean="0">
                <a:solidFill>
                  <a:srgbClr val="C00000"/>
                </a:solidFill>
              </a:rPr>
              <a:t>John Mulcahy</a:t>
            </a:r>
          </a:p>
          <a:p>
            <a:pPr marL="0" indent="0" algn="ctr">
              <a:buNone/>
            </a:pPr>
            <a:r>
              <a:rPr lang="en-US" b="1" dirty="0" smtClean="0">
                <a:solidFill>
                  <a:srgbClr val="C00000"/>
                </a:solidFill>
              </a:rPr>
              <a:t>John.mulcahy@west-mec.org </a:t>
            </a:r>
            <a:endParaRPr lang="en-US" b="1" dirty="0">
              <a:solidFill>
                <a:srgbClr val="C00000"/>
              </a:solidFill>
            </a:endParaRPr>
          </a:p>
        </p:txBody>
      </p:sp>
    </p:spTree>
    <p:extLst>
      <p:ext uri="{BB962C8B-B14F-4D97-AF65-F5344CB8AC3E}">
        <p14:creationId xmlns:p14="http://schemas.microsoft.com/office/powerpoint/2010/main" val="147943140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Johnson\Desktop\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33400"/>
            <a:ext cx="8845674" cy="5715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57200" y="4191000"/>
            <a:ext cx="2209800" cy="1754326"/>
          </a:xfrm>
          <a:prstGeom prst="rect">
            <a:avLst/>
          </a:prstGeom>
        </p:spPr>
        <p:txBody>
          <a:bodyPr wrap="square">
            <a:spAutoFit/>
          </a:bodyPr>
          <a:lstStyle/>
          <a:p>
            <a:pPr algn="ctr"/>
            <a:r>
              <a:rPr lang="en-US" b="1" i="1" dirty="0">
                <a:solidFill>
                  <a:srgbClr val="C00000"/>
                </a:solidFill>
              </a:rPr>
              <a:t>#4: All high school students have the opportunity to obtain core subject credit through CTE programs</a:t>
            </a:r>
            <a:endParaRPr lang="en-US" b="1" dirty="0">
              <a:solidFill>
                <a:srgbClr val="C00000"/>
              </a:solidFill>
            </a:endParaRPr>
          </a:p>
        </p:txBody>
      </p:sp>
      <p:sp>
        <p:nvSpPr>
          <p:cNvPr id="3" name="Rectangle 2"/>
          <p:cNvSpPr/>
          <p:nvPr/>
        </p:nvSpPr>
        <p:spPr>
          <a:xfrm>
            <a:off x="3733800" y="1676400"/>
            <a:ext cx="1905000" cy="2031325"/>
          </a:xfrm>
          <a:prstGeom prst="rect">
            <a:avLst/>
          </a:prstGeom>
        </p:spPr>
        <p:txBody>
          <a:bodyPr wrap="square">
            <a:spAutoFit/>
          </a:bodyPr>
          <a:lstStyle/>
          <a:p>
            <a:pPr algn="ctr"/>
            <a:r>
              <a:rPr lang="en-US" b="1" dirty="0">
                <a:solidFill>
                  <a:srgbClr val="C00000"/>
                </a:solidFill>
              </a:rPr>
              <a:t>#2 Students acquire the knowledge, skills and behaviors needed for college and career success.</a:t>
            </a:r>
          </a:p>
        </p:txBody>
      </p:sp>
      <p:sp>
        <p:nvSpPr>
          <p:cNvPr id="4" name="Rectangle 3"/>
          <p:cNvSpPr/>
          <p:nvPr/>
        </p:nvSpPr>
        <p:spPr>
          <a:xfrm>
            <a:off x="6172200" y="762000"/>
            <a:ext cx="2057400" cy="2308324"/>
          </a:xfrm>
          <a:prstGeom prst="rect">
            <a:avLst/>
          </a:prstGeom>
        </p:spPr>
        <p:txBody>
          <a:bodyPr wrap="square">
            <a:spAutoFit/>
          </a:bodyPr>
          <a:lstStyle/>
          <a:p>
            <a:pPr algn="ctr"/>
            <a:r>
              <a:rPr lang="en-US" b="1" dirty="0">
                <a:solidFill>
                  <a:srgbClr val="C00000"/>
                </a:solidFill>
              </a:rPr>
              <a:t>#3  Contextual &amp; applied learning is utilized by all schools as the primary method of delivering all educational content</a:t>
            </a:r>
          </a:p>
        </p:txBody>
      </p:sp>
      <p:sp>
        <p:nvSpPr>
          <p:cNvPr id="5" name="Rectangle 4"/>
          <p:cNvSpPr/>
          <p:nvPr/>
        </p:nvSpPr>
        <p:spPr>
          <a:xfrm>
            <a:off x="3200400" y="4304279"/>
            <a:ext cx="2286000" cy="1200329"/>
          </a:xfrm>
          <a:prstGeom prst="rect">
            <a:avLst/>
          </a:prstGeom>
        </p:spPr>
        <p:txBody>
          <a:bodyPr wrap="square">
            <a:spAutoFit/>
          </a:bodyPr>
          <a:lstStyle/>
          <a:p>
            <a:pPr algn="ctr"/>
            <a:r>
              <a:rPr lang="en-US" b="1" dirty="0">
                <a:solidFill>
                  <a:srgbClr val="C00000"/>
                </a:solidFill>
              </a:rPr>
              <a:t>#5. All CTE programs delivered through a totally integrated CTE delivery model </a:t>
            </a:r>
          </a:p>
        </p:txBody>
      </p:sp>
    </p:spTree>
    <p:extLst>
      <p:ext uri="{BB962C8B-B14F-4D97-AF65-F5344CB8AC3E}">
        <p14:creationId xmlns:p14="http://schemas.microsoft.com/office/powerpoint/2010/main" val="1073507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782762"/>
          </a:xfrm>
        </p:spPr>
        <p:txBody>
          <a:bodyPr>
            <a:normAutofit/>
          </a:bodyPr>
          <a:lstStyle/>
          <a:p>
            <a:pPr algn="ctr"/>
            <a:r>
              <a:rPr lang="en-US" sz="4000" b="1" dirty="0" smtClean="0">
                <a:solidFill>
                  <a:srgbClr val="C00000"/>
                </a:solidFill>
              </a:rPr>
              <a:t>POS Grant - CURRICULUM GUIDES</a:t>
            </a:r>
            <a:br>
              <a:rPr lang="en-US" sz="4000" b="1" dirty="0" smtClean="0">
                <a:solidFill>
                  <a:srgbClr val="C00000"/>
                </a:solidFill>
              </a:rPr>
            </a:br>
            <a:endParaRPr lang="en-US" sz="4000" b="1" dirty="0">
              <a:solidFill>
                <a:srgbClr val="C00000"/>
              </a:solidFill>
            </a:endParaRPr>
          </a:p>
        </p:txBody>
      </p:sp>
      <p:sp>
        <p:nvSpPr>
          <p:cNvPr id="5" name="TextBox 4"/>
          <p:cNvSpPr txBox="1"/>
          <p:nvPr/>
        </p:nvSpPr>
        <p:spPr>
          <a:xfrm>
            <a:off x="762000" y="1905000"/>
            <a:ext cx="7772400" cy="3170099"/>
          </a:xfrm>
          <a:prstGeom prst="rect">
            <a:avLst/>
          </a:prstGeom>
          <a:noFill/>
        </p:spPr>
        <p:txBody>
          <a:bodyPr wrap="square" rtlCol="0">
            <a:spAutoFit/>
          </a:bodyPr>
          <a:lstStyle/>
          <a:p>
            <a:pPr marL="457200" lvl="0" indent="-457200">
              <a:buFont typeface="Arial" pitchFamily="34" charset="0"/>
              <a:buChar char="•"/>
            </a:pPr>
            <a:r>
              <a:rPr lang="en-US" sz="2800" b="1" dirty="0"/>
              <a:t>Lisa/Judy Created first draft of 7 Curriculum Guides from Assessments</a:t>
            </a:r>
          </a:p>
          <a:p>
            <a:pPr marL="457200" lvl="0" indent="-457200">
              <a:buFont typeface="Arial" pitchFamily="34" charset="0"/>
              <a:buChar char="•"/>
            </a:pPr>
            <a:r>
              <a:rPr lang="en-US" sz="2800" b="1" dirty="0"/>
              <a:t>Welding, Automotive, Nursing, Culinary, Early Childhood, Graphic Web Design and Engineering </a:t>
            </a:r>
          </a:p>
          <a:p>
            <a:pPr marL="457200" lvl="0" indent="-457200">
              <a:buFont typeface="Arial" pitchFamily="34" charset="0"/>
              <a:buChar char="•"/>
            </a:pPr>
            <a:r>
              <a:rPr lang="en-US" sz="2800" b="1" dirty="0"/>
              <a:t>Teams met Jan 22,23 and will work with Lisa to complete by Jun 5</a:t>
            </a:r>
          </a:p>
          <a:p>
            <a:pPr marL="285750" indent="-285750">
              <a:buFont typeface="Wingdings" pitchFamily="2" charset="2"/>
              <a:buChar char="v"/>
            </a:pPr>
            <a:endParaRPr lang="en-US" sz="3200" b="1" dirty="0"/>
          </a:p>
        </p:txBody>
      </p:sp>
    </p:spTree>
    <p:extLst>
      <p:ext uri="{BB962C8B-B14F-4D97-AF65-F5344CB8AC3E}">
        <p14:creationId xmlns:p14="http://schemas.microsoft.com/office/powerpoint/2010/main" val="125592913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C00000"/>
                </a:solidFill>
              </a:rPr>
              <a:t>POS Grant -ACCRS in Wiki Lessons</a:t>
            </a:r>
            <a:endParaRPr lang="en-US" sz="4000" b="1" dirty="0">
              <a:solidFill>
                <a:srgbClr val="C00000"/>
              </a:solidFill>
            </a:endParaRPr>
          </a:p>
        </p:txBody>
      </p:sp>
      <p:sp>
        <p:nvSpPr>
          <p:cNvPr id="3" name="Content Placeholder 2"/>
          <p:cNvSpPr>
            <a:spLocks noGrp="1"/>
          </p:cNvSpPr>
          <p:nvPr>
            <p:ph idx="1"/>
          </p:nvPr>
        </p:nvSpPr>
        <p:spPr/>
        <p:txBody>
          <a:bodyPr>
            <a:normAutofit/>
          </a:bodyPr>
          <a:lstStyle/>
          <a:p>
            <a:r>
              <a:rPr lang="en-US" sz="2800" b="1" dirty="0" smtClean="0"/>
              <a:t>Review 1500 Lessons</a:t>
            </a:r>
          </a:p>
          <a:p>
            <a:r>
              <a:rPr lang="en-US" sz="2800" b="1" dirty="0" smtClean="0"/>
              <a:t>Identify ELA and Math standards that are met through existing lessons</a:t>
            </a:r>
          </a:p>
          <a:p>
            <a:r>
              <a:rPr lang="en-US" sz="2800" b="1" dirty="0" smtClean="0"/>
              <a:t>Modify / enhance lessons as needed to ensure some meet ACCRS</a:t>
            </a:r>
            <a:endParaRPr lang="en-US" sz="2800" b="1" dirty="0"/>
          </a:p>
        </p:txBody>
      </p:sp>
    </p:spTree>
    <p:extLst>
      <p:ext uri="{BB962C8B-B14F-4D97-AF65-F5344CB8AC3E}">
        <p14:creationId xmlns:p14="http://schemas.microsoft.com/office/powerpoint/2010/main" val="177778359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C00000"/>
                </a:solidFill>
              </a:rPr>
              <a:t>AZ CTE Curriculum Consortium</a:t>
            </a:r>
            <a:endParaRPr lang="en-US" sz="4000" b="1" dirty="0">
              <a:solidFill>
                <a:srgbClr val="C00000"/>
              </a:solidFill>
            </a:endParaRPr>
          </a:p>
        </p:txBody>
      </p:sp>
      <p:sp>
        <p:nvSpPr>
          <p:cNvPr id="3" name="Content Placeholder 2"/>
          <p:cNvSpPr>
            <a:spLocks noGrp="1"/>
          </p:cNvSpPr>
          <p:nvPr>
            <p:ph idx="1"/>
          </p:nvPr>
        </p:nvSpPr>
        <p:spPr/>
        <p:txBody>
          <a:bodyPr>
            <a:normAutofit/>
          </a:bodyPr>
          <a:lstStyle/>
          <a:p>
            <a:pPr lvl="0"/>
            <a:r>
              <a:rPr lang="en-US" sz="2800" b="1" dirty="0" smtClean="0"/>
              <a:t>Continuing </a:t>
            </a:r>
            <a:r>
              <a:rPr lang="en-US" sz="2800" b="1" dirty="0"/>
              <a:t>to add the first year of Agriculture Lesson Plans on the Wiki</a:t>
            </a:r>
          </a:p>
          <a:p>
            <a:pPr lvl="0"/>
            <a:r>
              <a:rPr lang="en-US" sz="2800" b="1" dirty="0"/>
              <a:t>Embedding ELA and Math College and Career Ready Standards into lessons on the </a:t>
            </a:r>
            <a:r>
              <a:rPr lang="en-US" sz="2800" b="1" dirty="0" smtClean="0"/>
              <a:t>WIKI through grant with Governor’s Office of Education Innovation</a:t>
            </a:r>
          </a:p>
          <a:p>
            <a:r>
              <a:rPr lang="en-US" sz="2800" b="1" smtClean="0"/>
              <a:t>Comprehensive plan </a:t>
            </a:r>
            <a:r>
              <a:rPr lang="en-US" sz="2800" b="1" dirty="0" smtClean="0"/>
              <a:t>to write for Welding</a:t>
            </a:r>
            <a:r>
              <a:rPr lang="en-US" sz="2800" b="1" dirty="0"/>
              <a:t>, Automotive, Nursing, Culinary, Early Childhood, Graphic Web Design and Engineering </a:t>
            </a:r>
          </a:p>
          <a:p>
            <a:pPr lvl="0"/>
            <a:endParaRPr lang="en-US" sz="2800" b="1" dirty="0" smtClean="0"/>
          </a:p>
          <a:p>
            <a:pPr lvl="0"/>
            <a:endParaRPr lang="en-US" sz="2800" b="1" dirty="0"/>
          </a:p>
          <a:p>
            <a:pPr marL="0" indent="0">
              <a:buNone/>
            </a:pPr>
            <a:endParaRPr lang="en-US" dirty="0"/>
          </a:p>
        </p:txBody>
      </p:sp>
    </p:spTree>
    <p:extLst>
      <p:ext uri="{BB962C8B-B14F-4D97-AF65-F5344CB8AC3E}">
        <p14:creationId xmlns:p14="http://schemas.microsoft.com/office/powerpoint/2010/main" val="219594015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 of Contact</a:t>
            </a:r>
            <a:endParaRPr lang="en-US" dirty="0"/>
          </a:p>
        </p:txBody>
      </p:sp>
      <p:sp>
        <p:nvSpPr>
          <p:cNvPr id="3" name="Content Placeholder 2"/>
          <p:cNvSpPr>
            <a:spLocks noGrp="1"/>
          </p:cNvSpPr>
          <p:nvPr>
            <p:ph idx="1"/>
          </p:nvPr>
        </p:nvSpPr>
        <p:spPr/>
        <p:txBody>
          <a:bodyPr/>
          <a:lstStyle/>
          <a:p>
            <a:pPr marL="0" indent="0" algn="ctr">
              <a:buNone/>
            </a:pPr>
            <a:r>
              <a:rPr lang="en-US" b="1" dirty="0" smtClean="0">
                <a:solidFill>
                  <a:srgbClr val="C00000"/>
                </a:solidFill>
              </a:rPr>
              <a:t>Lisa Doll – AZ CTE Curriculum Consortium</a:t>
            </a:r>
          </a:p>
          <a:p>
            <a:pPr marL="0" indent="0" algn="ctr">
              <a:buNone/>
            </a:pPr>
            <a:endParaRPr lang="en-US" b="1" dirty="0">
              <a:solidFill>
                <a:srgbClr val="C00000"/>
              </a:solidFill>
            </a:endParaRPr>
          </a:p>
          <a:p>
            <a:pPr marL="0" indent="0" algn="ctr">
              <a:buNone/>
            </a:pPr>
            <a:r>
              <a:rPr lang="en-US" b="1" dirty="0" smtClean="0">
                <a:solidFill>
                  <a:srgbClr val="C00000"/>
                </a:solidFill>
              </a:rPr>
              <a:t>ldoll@pimajted.org </a:t>
            </a:r>
            <a:endParaRPr lang="en-US" b="1" dirty="0">
              <a:solidFill>
                <a:srgbClr val="C00000"/>
              </a:solidFill>
            </a:endParaRPr>
          </a:p>
        </p:txBody>
      </p:sp>
    </p:spTree>
    <p:extLst>
      <p:ext uri="{BB962C8B-B14F-4D97-AF65-F5344CB8AC3E}">
        <p14:creationId xmlns:p14="http://schemas.microsoft.com/office/powerpoint/2010/main" val="110338826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Johnson\Desktop\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33400"/>
            <a:ext cx="8845674" cy="5715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657600" y="1913572"/>
            <a:ext cx="2209800" cy="1477328"/>
          </a:xfrm>
          <a:prstGeom prst="rect">
            <a:avLst/>
          </a:prstGeom>
        </p:spPr>
        <p:txBody>
          <a:bodyPr wrap="square">
            <a:spAutoFit/>
          </a:bodyPr>
          <a:lstStyle/>
          <a:p>
            <a:pPr algn="ctr"/>
            <a:r>
              <a:rPr lang="en-US" b="1" dirty="0" smtClean="0">
                <a:solidFill>
                  <a:srgbClr val="C00000"/>
                </a:solidFill>
              </a:rPr>
              <a:t>#2 Students acquire the knowledge, skills and behaviors needed for college and career success.</a:t>
            </a:r>
            <a:endParaRPr lang="en-US" b="1" dirty="0">
              <a:solidFill>
                <a:srgbClr val="C00000"/>
              </a:solidFill>
            </a:endParaRPr>
          </a:p>
        </p:txBody>
      </p:sp>
      <p:sp>
        <p:nvSpPr>
          <p:cNvPr id="6" name="TextBox 5"/>
          <p:cNvSpPr txBox="1"/>
          <p:nvPr/>
        </p:nvSpPr>
        <p:spPr>
          <a:xfrm>
            <a:off x="6096000" y="871036"/>
            <a:ext cx="2209800" cy="2031325"/>
          </a:xfrm>
          <a:prstGeom prst="rect">
            <a:avLst/>
          </a:prstGeom>
          <a:noFill/>
        </p:spPr>
        <p:txBody>
          <a:bodyPr wrap="square" rtlCol="0">
            <a:spAutoFit/>
          </a:bodyPr>
          <a:lstStyle/>
          <a:p>
            <a:pPr algn="ctr"/>
            <a:r>
              <a:rPr lang="en-US" b="1" dirty="0" smtClean="0">
                <a:solidFill>
                  <a:srgbClr val="C00000"/>
                </a:solidFill>
              </a:rPr>
              <a:t>#3  Contextual &amp; applied learning is utilized by all schools as the primary method of delivering all educational content</a:t>
            </a:r>
            <a:endParaRPr lang="en-US" b="1" dirty="0">
              <a:solidFill>
                <a:srgbClr val="C00000"/>
              </a:solidFill>
            </a:endParaRPr>
          </a:p>
        </p:txBody>
      </p:sp>
    </p:spTree>
    <p:extLst>
      <p:ext uri="{BB962C8B-B14F-4D97-AF65-F5344CB8AC3E}">
        <p14:creationId xmlns:p14="http://schemas.microsoft.com/office/powerpoint/2010/main" val="2700398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Let’s get started!</a:t>
            </a:r>
            <a:endParaRPr lang="en-US" b="1" dirty="0">
              <a:solidFill>
                <a:srgbClr val="C00000"/>
              </a:solidFill>
            </a:endParaRPr>
          </a:p>
        </p:txBody>
      </p:sp>
      <p:sp>
        <p:nvSpPr>
          <p:cNvPr id="3" name="Content Placeholder 2"/>
          <p:cNvSpPr>
            <a:spLocks noGrp="1"/>
          </p:cNvSpPr>
          <p:nvPr>
            <p:ph idx="1"/>
          </p:nvPr>
        </p:nvSpPr>
        <p:spPr/>
        <p:txBody>
          <a:bodyPr/>
          <a:lstStyle/>
          <a:p>
            <a:r>
              <a:rPr lang="en-US" b="1" dirty="0" smtClean="0"/>
              <a:t>Programs of Study and Rigorous Programs of Study </a:t>
            </a:r>
          </a:p>
          <a:p>
            <a:r>
              <a:rPr lang="en-US" b="1" dirty="0" smtClean="0"/>
              <a:t>Programs of Study Review Process </a:t>
            </a:r>
          </a:p>
          <a:p>
            <a:r>
              <a:rPr lang="en-US" b="1" dirty="0" smtClean="0"/>
              <a:t>POS Grant – Business and Industry Partnerships</a:t>
            </a:r>
          </a:p>
          <a:p>
            <a:r>
              <a:rPr lang="en-US" b="1" dirty="0" smtClean="0"/>
              <a:t>Dual Enrollment Opportunities</a:t>
            </a:r>
          </a:p>
          <a:p>
            <a:r>
              <a:rPr lang="en-US" b="1" dirty="0" smtClean="0"/>
              <a:t>Industry Certifications</a:t>
            </a:r>
          </a:p>
          <a:p>
            <a:endParaRPr lang="en-US" b="1" dirty="0" smtClean="0"/>
          </a:p>
          <a:p>
            <a:endParaRPr lang="en-US" b="1" dirty="0" smtClean="0"/>
          </a:p>
          <a:p>
            <a:endParaRPr lang="en-US" b="1" dirty="0" smtClean="0"/>
          </a:p>
          <a:p>
            <a:endParaRPr lang="en-US" b="1" dirty="0" smtClean="0"/>
          </a:p>
          <a:p>
            <a:endParaRPr lang="en-US" b="1" dirty="0"/>
          </a:p>
        </p:txBody>
      </p:sp>
    </p:spTree>
    <p:extLst>
      <p:ext uri="{BB962C8B-B14F-4D97-AF65-F5344CB8AC3E}">
        <p14:creationId xmlns:p14="http://schemas.microsoft.com/office/powerpoint/2010/main" val="385862316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TABLE DISCUSSION</a:t>
            </a:r>
            <a:endParaRPr lang="en-US" b="1" dirty="0">
              <a:solidFill>
                <a:srgbClr val="C00000"/>
              </a:solidFill>
            </a:endParaRPr>
          </a:p>
        </p:txBody>
      </p:sp>
      <p:pic>
        <p:nvPicPr>
          <p:cNvPr id="1026" name="Picture 2" descr="http://fantasyfootballwarehouse.com/wp-content/uploads/2013/09/roundtabl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594203"/>
            <a:ext cx="5638800" cy="38636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517320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More great things…</a:t>
            </a:r>
            <a:endParaRPr lang="en-US" b="1" dirty="0">
              <a:solidFill>
                <a:srgbClr val="C00000"/>
              </a:solidFill>
            </a:endParaRPr>
          </a:p>
        </p:txBody>
      </p:sp>
      <p:sp>
        <p:nvSpPr>
          <p:cNvPr id="3" name="Content Placeholder 2"/>
          <p:cNvSpPr>
            <a:spLocks noGrp="1"/>
          </p:cNvSpPr>
          <p:nvPr>
            <p:ph idx="1"/>
          </p:nvPr>
        </p:nvSpPr>
        <p:spPr/>
        <p:txBody>
          <a:bodyPr/>
          <a:lstStyle/>
          <a:p>
            <a:r>
              <a:rPr lang="en-US" b="1" dirty="0" smtClean="0"/>
              <a:t>Workplace Employability Skills</a:t>
            </a:r>
          </a:p>
          <a:p>
            <a:r>
              <a:rPr lang="en-US" b="1" dirty="0" smtClean="0"/>
              <a:t>Program Reviews</a:t>
            </a:r>
          </a:p>
          <a:p>
            <a:r>
              <a:rPr lang="en-US" b="1" dirty="0" smtClean="0"/>
              <a:t>Arizona Ready </a:t>
            </a:r>
          </a:p>
          <a:p>
            <a:r>
              <a:rPr lang="en-US" b="1" dirty="0" smtClean="0"/>
              <a:t>University of Arizona Ag Education</a:t>
            </a:r>
          </a:p>
          <a:p>
            <a:r>
              <a:rPr lang="en-US" b="1" dirty="0" smtClean="0"/>
              <a:t>CTE Program List Using Labor Market Data</a:t>
            </a:r>
          </a:p>
          <a:p>
            <a:endParaRPr lang="en-US" dirty="0" smtClean="0"/>
          </a:p>
          <a:p>
            <a:endParaRPr lang="en-US" dirty="0"/>
          </a:p>
        </p:txBody>
      </p:sp>
    </p:spTree>
    <p:extLst>
      <p:ext uri="{BB962C8B-B14F-4D97-AF65-F5344CB8AC3E}">
        <p14:creationId xmlns:p14="http://schemas.microsoft.com/office/powerpoint/2010/main" val="375988231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Workplace Employability Skills</a:t>
            </a:r>
            <a:endParaRPr lang="en-US" dirty="0">
              <a:solidFill>
                <a:srgbClr val="C00000"/>
              </a:solidFill>
            </a:endParaRPr>
          </a:p>
        </p:txBody>
      </p:sp>
      <p:sp>
        <p:nvSpPr>
          <p:cNvPr id="3" name="Content Placeholder 2"/>
          <p:cNvSpPr>
            <a:spLocks noGrp="1"/>
          </p:cNvSpPr>
          <p:nvPr>
            <p:ph idx="1"/>
          </p:nvPr>
        </p:nvSpPr>
        <p:spPr/>
        <p:txBody>
          <a:bodyPr/>
          <a:lstStyle/>
          <a:p>
            <a:pPr lvl="0"/>
            <a:r>
              <a:rPr lang="en-US" sz="2800" b="1" dirty="0"/>
              <a:t>Workplace Employability Skills were identified through a series of focus group meetings held around the state with Arizona Employers.</a:t>
            </a:r>
          </a:p>
          <a:p>
            <a:pPr lvl="0"/>
            <a:r>
              <a:rPr lang="en-US" sz="2800" b="1" dirty="0"/>
              <a:t>The intent was to have Arizona employers identify workplace employability skills and collect information about their importance and frequency of use in the workplace.</a:t>
            </a:r>
          </a:p>
          <a:p>
            <a:endParaRPr lang="en-US" dirty="0"/>
          </a:p>
        </p:txBody>
      </p:sp>
    </p:spTree>
    <p:extLst>
      <p:ext uri="{BB962C8B-B14F-4D97-AF65-F5344CB8AC3E}">
        <p14:creationId xmlns:p14="http://schemas.microsoft.com/office/powerpoint/2010/main" val="263244176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Workplace Employability Skills</a:t>
            </a:r>
            <a:endParaRPr lang="en-US" dirty="0"/>
          </a:p>
        </p:txBody>
      </p:sp>
      <p:sp>
        <p:nvSpPr>
          <p:cNvPr id="3" name="Content Placeholder 2"/>
          <p:cNvSpPr>
            <a:spLocks noGrp="1"/>
          </p:cNvSpPr>
          <p:nvPr>
            <p:ph idx="1"/>
          </p:nvPr>
        </p:nvSpPr>
        <p:spPr/>
        <p:txBody>
          <a:bodyPr>
            <a:normAutofit/>
          </a:bodyPr>
          <a:lstStyle/>
          <a:p>
            <a:pPr lvl="0"/>
            <a:r>
              <a:rPr lang="en-US" sz="2800" b="1" dirty="0" smtClean="0"/>
              <a:t>Workplace </a:t>
            </a:r>
            <a:r>
              <a:rPr lang="en-US" sz="2800" b="1" dirty="0"/>
              <a:t>employability standards, rubrics and supporting teacher resources were developed and posted on the ADE/CTE Website at: </a:t>
            </a:r>
            <a:r>
              <a:rPr lang="en-US" sz="2800" b="1" u="sng" dirty="0">
                <a:hlinkClick r:id="rId2"/>
              </a:rPr>
              <a:t>http://www.azed.gov/career-technical-education/workplace-employability-skills/</a:t>
            </a:r>
            <a:endParaRPr lang="en-US" sz="2800" b="1" dirty="0"/>
          </a:p>
          <a:p>
            <a:pPr lvl="0"/>
            <a:r>
              <a:rPr lang="en-US" sz="2800" b="1" dirty="0"/>
              <a:t>Ongoing work and </a:t>
            </a:r>
            <a:r>
              <a:rPr lang="en-US" sz="2800" b="1" dirty="0" smtClean="0"/>
              <a:t>PD </a:t>
            </a:r>
            <a:r>
              <a:rPr lang="en-US" sz="2800" b="1" dirty="0"/>
              <a:t>must continue to ensure that Workplace Employability Skills will be incorporated into all CTE </a:t>
            </a:r>
            <a:r>
              <a:rPr lang="en-US" sz="2800" b="1" dirty="0" smtClean="0"/>
              <a:t>programs.</a:t>
            </a:r>
            <a:endParaRPr lang="en-US" sz="2800" b="1" dirty="0"/>
          </a:p>
          <a:p>
            <a:endParaRPr lang="en-US" dirty="0"/>
          </a:p>
        </p:txBody>
      </p:sp>
    </p:spTree>
    <p:extLst>
      <p:ext uri="{BB962C8B-B14F-4D97-AF65-F5344CB8AC3E}">
        <p14:creationId xmlns:p14="http://schemas.microsoft.com/office/powerpoint/2010/main" val="238846439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 of Contact</a:t>
            </a:r>
            <a:endParaRPr lang="en-US" dirty="0"/>
          </a:p>
        </p:txBody>
      </p:sp>
      <p:sp>
        <p:nvSpPr>
          <p:cNvPr id="3" name="Content Placeholder 2"/>
          <p:cNvSpPr>
            <a:spLocks noGrp="1"/>
          </p:cNvSpPr>
          <p:nvPr>
            <p:ph idx="1"/>
          </p:nvPr>
        </p:nvSpPr>
        <p:spPr/>
        <p:txBody>
          <a:bodyPr/>
          <a:lstStyle/>
          <a:p>
            <a:pPr marL="0" indent="0" algn="ctr">
              <a:buNone/>
            </a:pPr>
            <a:r>
              <a:rPr lang="en-US" b="1" dirty="0" smtClean="0">
                <a:solidFill>
                  <a:srgbClr val="C00000"/>
                </a:solidFill>
              </a:rPr>
              <a:t>Judy Balogh – Arizona Dept. of Education</a:t>
            </a:r>
          </a:p>
          <a:p>
            <a:pPr marL="0" indent="0" algn="ctr">
              <a:buNone/>
            </a:pPr>
            <a:r>
              <a:rPr lang="en-US" b="1" dirty="0" smtClean="0">
                <a:solidFill>
                  <a:srgbClr val="C00000"/>
                </a:solidFill>
              </a:rPr>
              <a:t>Judy.Balogh@azed.gov</a:t>
            </a:r>
            <a:endParaRPr lang="en-US" b="1" dirty="0">
              <a:solidFill>
                <a:srgbClr val="C00000"/>
              </a:solidFill>
            </a:endParaRPr>
          </a:p>
        </p:txBody>
      </p:sp>
    </p:spTree>
    <p:extLst>
      <p:ext uri="{BB962C8B-B14F-4D97-AF65-F5344CB8AC3E}">
        <p14:creationId xmlns:p14="http://schemas.microsoft.com/office/powerpoint/2010/main" val="264953917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Johnson\Desktop\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87" y="533400"/>
            <a:ext cx="8845674" cy="5715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733800" y="1828800"/>
            <a:ext cx="2057400" cy="1754326"/>
          </a:xfrm>
          <a:prstGeom prst="rect">
            <a:avLst/>
          </a:prstGeom>
        </p:spPr>
        <p:txBody>
          <a:bodyPr wrap="square">
            <a:spAutoFit/>
          </a:bodyPr>
          <a:lstStyle/>
          <a:p>
            <a:pPr algn="ctr"/>
            <a:r>
              <a:rPr lang="en-US" b="1" dirty="0">
                <a:solidFill>
                  <a:srgbClr val="C00000"/>
                </a:solidFill>
              </a:rPr>
              <a:t># 2: Students acquire the knowledge, </a:t>
            </a:r>
            <a:r>
              <a:rPr lang="en-US" b="1" dirty="0" smtClean="0">
                <a:solidFill>
                  <a:srgbClr val="C00000"/>
                </a:solidFill>
              </a:rPr>
              <a:t>skills </a:t>
            </a:r>
            <a:r>
              <a:rPr lang="en-US" b="1" dirty="0">
                <a:solidFill>
                  <a:srgbClr val="C00000"/>
                </a:solidFill>
              </a:rPr>
              <a:t>and behaviors needed for college &amp;</a:t>
            </a:r>
            <a:r>
              <a:rPr lang="en-US" b="1" dirty="0" smtClean="0">
                <a:solidFill>
                  <a:srgbClr val="C00000"/>
                </a:solidFill>
              </a:rPr>
              <a:t> </a:t>
            </a:r>
            <a:r>
              <a:rPr lang="en-US" b="1" dirty="0">
                <a:solidFill>
                  <a:srgbClr val="C00000"/>
                </a:solidFill>
              </a:rPr>
              <a:t>career </a:t>
            </a:r>
            <a:r>
              <a:rPr lang="en-US" b="1" dirty="0" smtClean="0">
                <a:solidFill>
                  <a:srgbClr val="C00000"/>
                </a:solidFill>
              </a:rPr>
              <a:t>success</a:t>
            </a:r>
            <a:endParaRPr lang="en-US" b="1" dirty="0">
              <a:solidFill>
                <a:srgbClr val="C00000"/>
              </a:solidFill>
            </a:endParaRPr>
          </a:p>
        </p:txBody>
      </p:sp>
      <p:sp>
        <p:nvSpPr>
          <p:cNvPr id="3" name="Rectangle 2"/>
          <p:cNvSpPr/>
          <p:nvPr/>
        </p:nvSpPr>
        <p:spPr>
          <a:xfrm>
            <a:off x="6148633" y="4114800"/>
            <a:ext cx="2362200" cy="1754326"/>
          </a:xfrm>
          <a:prstGeom prst="rect">
            <a:avLst/>
          </a:prstGeom>
        </p:spPr>
        <p:txBody>
          <a:bodyPr wrap="square">
            <a:spAutoFit/>
          </a:bodyPr>
          <a:lstStyle/>
          <a:p>
            <a:pPr algn="ctr"/>
            <a:r>
              <a:rPr lang="en-US" b="1" dirty="0">
                <a:solidFill>
                  <a:srgbClr val="C00000"/>
                </a:solidFill>
              </a:rPr>
              <a:t>#11: All students complete work-based experience programs </a:t>
            </a:r>
            <a:r>
              <a:rPr lang="en-US" b="1" dirty="0" smtClean="0">
                <a:solidFill>
                  <a:srgbClr val="C00000"/>
                </a:solidFill>
              </a:rPr>
              <a:t>&amp; </a:t>
            </a:r>
            <a:r>
              <a:rPr lang="en-US" b="1" dirty="0">
                <a:solidFill>
                  <a:srgbClr val="C00000"/>
                </a:solidFill>
              </a:rPr>
              <a:t>demonstrate workplace employability skills.</a:t>
            </a:r>
          </a:p>
        </p:txBody>
      </p:sp>
    </p:spTree>
    <p:extLst>
      <p:ext uri="{BB962C8B-B14F-4D97-AF65-F5344CB8AC3E}">
        <p14:creationId xmlns:p14="http://schemas.microsoft.com/office/powerpoint/2010/main" val="2177209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smtClean="0">
                <a:solidFill>
                  <a:srgbClr val="C00000"/>
                </a:solidFill>
              </a:rPr>
              <a:t>JTEDs Across Arizona</a:t>
            </a:r>
            <a:endParaRPr lang="en-US" b="1" dirty="0">
              <a:solidFill>
                <a:srgbClr val="C00000"/>
              </a:solidFill>
            </a:endParaRPr>
          </a:p>
        </p:txBody>
      </p:sp>
      <p:sp>
        <p:nvSpPr>
          <p:cNvPr id="8" name="Content Placeholder 7"/>
          <p:cNvSpPr>
            <a:spLocks noGrp="1"/>
          </p:cNvSpPr>
          <p:nvPr>
            <p:ph idx="1"/>
          </p:nvPr>
        </p:nvSpPr>
        <p:spPr/>
        <p:txBody>
          <a:bodyPr/>
          <a:lstStyle/>
          <a:p>
            <a:r>
              <a:rPr lang="en-US" dirty="0" smtClean="0"/>
              <a:t>Pima JTED and West-MEC </a:t>
            </a:r>
          </a:p>
          <a:p>
            <a:r>
              <a:rPr lang="en-US" dirty="0" smtClean="0"/>
              <a:t>Program Reviews </a:t>
            </a:r>
          </a:p>
          <a:p>
            <a:r>
              <a:rPr lang="en-US" dirty="0" smtClean="0"/>
              <a:t>ADE is partnering</a:t>
            </a:r>
          </a:p>
          <a:p>
            <a:r>
              <a:rPr lang="en-US" dirty="0" smtClean="0"/>
              <a:t>Hoping to expand to statewide</a:t>
            </a:r>
            <a:endParaRPr lang="en-US" dirty="0"/>
          </a:p>
        </p:txBody>
      </p:sp>
    </p:spTree>
    <p:extLst>
      <p:ext uri="{BB962C8B-B14F-4D97-AF65-F5344CB8AC3E}">
        <p14:creationId xmlns:p14="http://schemas.microsoft.com/office/powerpoint/2010/main" val="43310164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 of Contact</a:t>
            </a:r>
            <a:endParaRPr lang="en-US" dirty="0"/>
          </a:p>
        </p:txBody>
      </p:sp>
      <p:sp>
        <p:nvSpPr>
          <p:cNvPr id="3" name="Content Placeholder 2"/>
          <p:cNvSpPr>
            <a:spLocks noGrp="1"/>
          </p:cNvSpPr>
          <p:nvPr>
            <p:ph idx="1"/>
          </p:nvPr>
        </p:nvSpPr>
        <p:spPr/>
        <p:txBody>
          <a:bodyPr/>
          <a:lstStyle/>
          <a:p>
            <a:pPr marL="0" indent="0" algn="ctr">
              <a:buNone/>
            </a:pPr>
            <a:r>
              <a:rPr lang="en-US" b="1" dirty="0" smtClean="0">
                <a:solidFill>
                  <a:srgbClr val="C00000"/>
                </a:solidFill>
              </a:rPr>
              <a:t>Ross Sheard – Pima JTED</a:t>
            </a:r>
          </a:p>
          <a:p>
            <a:pPr marL="0" indent="0" algn="ctr">
              <a:buNone/>
            </a:pPr>
            <a:r>
              <a:rPr lang="en-US" b="1" dirty="0" smtClean="0">
                <a:solidFill>
                  <a:srgbClr val="C00000"/>
                </a:solidFill>
              </a:rPr>
              <a:t>rsheard@pimajted.org</a:t>
            </a:r>
          </a:p>
          <a:p>
            <a:pPr marL="0" indent="0" algn="ctr">
              <a:buNone/>
            </a:pPr>
            <a:endParaRPr lang="en-US" b="1" dirty="0">
              <a:solidFill>
                <a:srgbClr val="C00000"/>
              </a:solidFill>
            </a:endParaRPr>
          </a:p>
          <a:p>
            <a:pPr marL="0" indent="0" algn="ctr">
              <a:buNone/>
            </a:pPr>
            <a:r>
              <a:rPr lang="en-US" b="1" dirty="0" smtClean="0">
                <a:solidFill>
                  <a:srgbClr val="C00000"/>
                </a:solidFill>
              </a:rPr>
              <a:t>Or </a:t>
            </a:r>
          </a:p>
          <a:p>
            <a:pPr marL="0" indent="0" algn="ctr">
              <a:buNone/>
            </a:pPr>
            <a:r>
              <a:rPr lang="en-US" b="1" dirty="0">
                <a:solidFill>
                  <a:srgbClr val="C00000"/>
                </a:solidFill>
              </a:rPr>
              <a:t/>
            </a:r>
            <a:br>
              <a:rPr lang="en-US" b="1" dirty="0">
                <a:solidFill>
                  <a:srgbClr val="C00000"/>
                </a:solidFill>
              </a:rPr>
            </a:br>
            <a:r>
              <a:rPr lang="en-US" b="1" dirty="0" smtClean="0">
                <a:solidFill>
                  <a:srgbClr val="C00000"/>
                </a:solidFill>
              </a:rPr>
              <a:t>Stephen Weltsch – West-MEC</a:t>
            </a:r>
          </a:p>
          <a:p>
            <a:pPr marL="0" indent="0" algn="ctr">
              <a:buNone/>
            </a:pPr>
            <a:r>
              <a:rPr lang="en-US" b="1" dirty="0">
                <a:solidFill>
                  <a:srgbClr val="C00000"/>
                </a:solidFill>
              </a:rPr>
              <a:t>stephen.weltsch@west-mec.org</a:t>
            </a:r>
            <a:endParaRPr lang="en-US" b="1" dirty="0" smtClean="0">
              <a:solidFill>
                <a:srgbClr val="C00000"/>
              </a:solidFill>
            </a:endParaRPr>
          </a:p>
          <a:p>
            <a:pPr marL="0" indent="0" algn="ctr">
              <a:buNone/>
            </a:pPr>
            <a:endParaRPr lang="en-US" b="1" dirty="0">
              <a:solidFill>
                <a:srgbClr val="C00000"/>
              </a:solidFill>
            </a:endParaRPr>
          </a:p>
        </p:txBody>
      </p:sp>
    </p:spTree>
    <p:extLst>
      <p:ext uri="{BB962C8B-B14F-4D97-AF65-F5344CB8AC3E}">
        <p14:creationId xmlns:p14="http://schemas.microsoft.com/office/powerpoint/2010/main" val="373970496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Johnson\Desktop\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33400"/>
            <a:ext cx="8845674" cy="5715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4038600"/>
            <a:ext cx="2438400" cy="2031325"/>
          </a:xfrm>
          <a:prstGeom prst="rect">
            <a:avLst/>
          </a:prstGeom>
        </p:spPr>
        <p:txBody>
          <a:bodyPr wrap="square">
            <a:spAutoFit/>
          </a:bodyPr>
          <a:lstStyle/>
          <a:p>
            <a:pPr algn="ctr"/>
            <a:r>
              <a:rPr lang="en-US" b="1" i="1" dirty="0">
                <a:solidFill>
                  <a:srgbClr val="C00000"/>
                </a:solidFill>
              </a:rPr>
              <a:t>#10: CTE </a:t>
            </a:r>
            <a:r>
              <a:rPr lang="en-US" b="1" i="1" dirty="0" smtClean="0">
                <a:solidFill>
                  <a:srgbClr val="C00000"/>
                </a:solidFill>
              </a:rPr>
              <a:t>programs </a:t>
            </a:r>
            <a:r>
              <a:rPr lang="en-US" b="1" i="1" dirty="0">
                <a:solidFill>
                  <a:srgbClr val="C00000"/>
                </a:solidFill>
              </a:rPr>
              <a:t>continually evaluated to ensure alignment </a:t>
            </a:r>
            <a:r>
              <a:rPr lang="en-US" b="1" i="1" dirty="0" smtClean="0">
                <a:solidFill>
                  <a:srgbClr val="C00000"/>
                </a:solidFill>
              </a:rPr>
              <a:t>w/ </a:t>
            </a:r>
            <a:r>
              <a:rPr lang="en-US" b="1" i="1" dirty="0">
                <a:solidFill>
                  <a:srgbClr val="C00000"/>
                </a:solidFill>
              </a:rPr>
              <a:t>career opportunities that provide </a:t>
            </a:r>
            <a:r>
              <a:rPr lang="en-US" b="1" i="1" dirty="0" smtClean="0">
                <a:solidFill>
                  <a:srgbClr val="C00000"/>
                </a:solidFill>
              </a:rPr>
              <a:t>economic </a:t>
            </a:r>
            <a:r>
              <a:rPr lang="en-US" b="1" i="1" dirty="0">
                <a:solidFill>
                  <a:srgbClr val="C00000"/>
                </a:solidFill>
              </a:rPr>
              <a:t>independence &amp;</a:t>
            </a:r>
            <a:r>
              <a:rPr lang="en-US" b="1" i="1" dirty="0" smtClean="0">
                <a:solidFill>
                  <a:srgbClr val="C00000"/>
                </a:solidFill>
              </a:rPr>
              <a:t> </a:t>
            </a:r>
            <a:r>
              <a:rPr lang="en-US" b="1" i="1" dirty="0">
                <a:solidFill>
                  <a:srgbClr val="C00000"/>
                </a:solidFill>
              </a:rPr>
              <a:t>self sufficiency</a:t>
            </a:r>
            <a:endParaRPr lang="en-US" b="1" dirty="0">
              <a:solidFill>
                <a:srgbClr val="C00000"/>
              </a:solidFill>
            </a:endParaRPr>
          </a:p>
        </p:txBody>
      </p:sp>
      <p:sp>
        <p:nvSpPr>
          <p:cNvPr id="3" name="Rectangle 2"/>
          <p:cNvSpPr/>
          <p:nvPr/>
        </p:nvSpPr>
        <p:spPr>
          <a:xfrm>
            <a:off x="3733800" y="1913572"/>
            <a:ext cx="2057400" cy="1477328"/>
          </a:xfrm>
          <a:prstGeom prst="rect">
            <a:avLst/>
          </a:prstGeom>
        </p:spPr>
        <p:txBody>
          <a:bodyPr wrap="square">
            <a:spAutoFit/>
          </a:bodyPr>
          <a:lstStyle/>
          <a:p>
            <a:pPr algn="ctr"/>
            <a:r>
              <a:rPr lang="en-US" b="1" dirty="0">
                <a:solidFill>
                  <a:srgbClr val="C00000"/>
                </a:solidFill>
              </a:rPr>
              <a:t>#5. All CTE programs delivered through a totally integrated CTE delivery model </a:t>
            </a:r>
          </a:p>
        </p:txBody>
      </p:sp>
    </p:spTree>
    <p:extLst>
      <p:ext uri="{BB962C8B-B14F-4D97-AF65-F5344CB8AC3E}">
        <p14:creationId xmlns:p14="http://schemas.microsoft.com/office/powerpoint/2010/main" val="3008906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Arizona Ready Initiative</a:t>
            </a:r>
            <a:endParaRPr lang="en-US" b="1" dirty="0">
              <a:solidFill>
                <a:srgbClr val="C00000"/>
              </a:solidFill>
            </a:endParaRPr>
          </a:p>
        </p:txBody>
      </p:sp>
      <p:sp>
        <p:nvSpPr>
          <p:cNvPr id="3" name="Content Placeholder 2"/>
          <p:cNvSpPr>
            <a:spLocks noGrp="1"/>
          </p:cNvSpPr>
          <p:nvPr>
            <p:ph idx="1"/>
          </p:nvPr>
        </p:nvSpPr>
        <p:spPr/>
        <p:txBody>
          <a:bodyPr/>
          <a:lstStyle/>
          <a:p>
            <a:pPr marL="0" indent="0" algn="ctr">
              <a:buNone/>
            </a:pPr>
            <a:r>
              <a:rPr lang="en-US" sz="2800" b="1" dirty="0"/>
              <a:t>A consultant has been hired to research the </a:t>
            </a:r>
            <a:r>
              <a:rPr lang="en-US" sz="2800" b="1" dirty="0" smtClean="0"/>
              <a:t>               six </a:t>
            </a:r>
            <a:r>
              <a:rPr lang="en-US" sz="2800" b="1" dirty="0"/>
              <a:t>White Papers </a:t>
            </a:r>
            <a:endParaRPr lang="en-US" sz="2800" b="1" dirty="0" smtClean="0"/>
          </a:p>
          <a:p>
            <a:pPr marL="0" indent="0">
              <a:buNone/>
            </a:pPr>
            <a:endParaRPr lang="en-US" sz="2800" b="1" dirty="0"/>
          </a:p>
          <a:p>
            <a:pPr marL="0" indent="0">
              <a:buNone/>
            </a:pPr>
            <a:r>
              <a:rPr lang="en-US" sz="2800" b="1" dirty="0" smtClean="0"/>
              <a:t>Purpose</a:t>
            </a:r>
            <a:r>
              <a:rPr lang="en-US" sz="2800" b="1" dirty="0"/>
              <a:t>: </a:t>
            </a:r>
          </a:p>
          <a:p>
            <a:pPr lvl="0"/>
            <a:r>
              <a:rPr lang="en-US" sz="2800" b="1" dirty="0"/>
              <a:t>Improve Arizona’s High School Graduation Rate</a:t>
            </a:r>
          </a:p>
          <a:p>
            <a:pPr lvl="0"/>
            <a:r>
              <a:rPr lang="en-US" sz="2800" b="1" dirty="0"/>
              <a:t>Support Struggling Schools and Students</a:t>
            </a:r>
          </a:p>
          <a:p>
            <a:pPr lvl="0"/>
            <a:r>
              <a:rPr lang="en-US" sz="2800" b="1" dirty="0"/>
              <a:t>Determine Best Practices</a:t>
            </a:r>
          </a:p>
          <a:p>
            <a:endParaRPr lang="en-US" dirty="0"/>
          </a:p>
        </p:txBody>
      </p:sp>
    </p:spTree>
    <p:extLst>
      <p:ext uri="{BB962C8B-B14F-4D97-AF65-F5344CB8AC3E}">
        <p14:creationId xmlns:p14="http://schemas.microsoft.com/office/powerpoint/2010/main" val="2523426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C00000"/>
                </a:solidFill>
              </a:rPr>
              <a:t>Programs of Study/Rigorous </a:t>
            </a:r>
            <a:r>
              <a:rPr lang="en-US" b="1" dirty="0" smtClean="0">
                <a:solidFill>
                  <a:srgbClr val="C00000"/>
                </a:solidFill>
              </a:rPr>
              <a:t>  Programs </a:t>
            </a:r>
            <a:r>
              <a:rPr lang="en-US" b="1" dirty="0">
                <a:solidFill>
                  <a:srgbClr val="C00000"/>
                </a:solidFill>
              </a:rPr>
              <a:t>of Study</a:t>
            </a:r>
          </a:p>
        </p:txBody>
      </p:sp>
      <p:sp>
        <p:nvSpPr>
          <p:cNvPr id="3" name="TextBox 2"/>
          <p:cNvSpPr txBox="1"/>
          <p:nvPr/>
        </p:nvSpPr>
        <p:spPr>
          <a:xfrm>
            <a:off x="685800" y="1981200"/>
            <a:ext cx="7543800" cy="4678204"/>
          </a:xfrm>
          <a:prstGeom prst="rect">
            <a:avLst/>
          </a:prstGeom>
          <a:noFill/>
        </p:spPr>
        <p:txBody>
          <a:bodyPr wrap="square" rtlCol="0">
            <a:spAutoFit/>
          </a:bodyPr>
          <a:lstStyle/>
          <a:p>
            <a:pPr marL="342900" lvl="0" indent="-342900">
              <a:buFont typeface="Arial" pitchFamily="34" charset="0"/>
              <a:buChar char="•"/>
            </a:pPr>
            <a:r>
              <a:rPr lang="en-US" sz="2800" b="1" dirty="0" smtClean="0"/>
              <a:t>POS </a:t>
            </a:r>
            <a:r>
              <a:rPr lang="en-US" sz="2800" b="1" dirty="0"/>
              <a:t>align CTE secondary programs with the postsecondary program opportunities to ensure dual enrollment; reduce duplication of instruction and encourage students to transition seamlessly to the postsecondary program</a:t>
            </a:r>
            <a:r>
              <a:rPr lang="en-US" sz="2800" b="1" dirty="0" smtClean="0"/>
              <a:t>.</a:t>
            </a:r>
          </a:p>
          <a:p>
            <a:pPr lvl="0"/>
            <a:endParaRPr lang="en-US" sz="2800" b="1" dirty="0"/>
          </a:p>
          <a:p>
            <a:pPr marL="342900" lvl="0" indent="-342900">
              <a:buFont typeface="Arial" pitchFamily="34" charset="0"/>
              <a:buChar char="•"/>
            </a:pPr>
            <a:r>
              <a:rPr lang="en-US" sz="2800" b="1" dirty="0" smtClean="0"/>
              <a:t>Arizona </a:t>
            </a:r>
            <a:r>
              <a:rPr lang="en-US" sz="2800" b="1" dirty="0"/>
              <a:t>was one of 6 states that received a federal grant to implement Rigorous Programs of Study in 2 program areas.</a:t>
            </a:r>
          </a:p>
          <a:p>
            <a:endParaRPr lang="en-US" dirty="0"/>
          </a:p>
        </p:txBody>
      </p:sp>
    </p:spTree>
    <p:extLst>
      <p:ext uri="{BB962C8B-B14F-4D97-AF65-F5344CB8AC3E}">
        <p14:creationId xmlns:p14="http://schemas.microsoft.com/office/powerpoint/2010/main" val="316949731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C00000"/>
                </a:solidFill>
              </a:rPr>
              <a:t>Arizona Ready Initiative</a:t>
            </a:r>
            <a:endParaRPr lang="en-US" dirty="0"/>
          </a:p>
        </p:txBody>
      </p:sp>
      <p:sp>
        <p:nvSpPr>
          <p:cNvPr id="3" name="Content Placeholder 2"/>
          <p:cNvSpPr>
            <a:spLocks noGrp="1"/>
          </p:cNvSpPr>
          <p:nvPr>
            <p:ph idx="1"/>
          </p:nvPr>
        </p:nvSpPr>
        <p:spPr/>
        <p:txBody>
          <a:bodyPr>
            <a:normAutofit/>
          </a:bodyPr>
          <a:lstStyle/>
          <a:p>
            <a:pPr lvl="0"/>
            <a:r>
              <a:rPr lang="en-US" sz="2800" b="1" dirty="0" smtClean="0"/>
              <a:t>GOALS</a:t>
            </a:r>
          </a:p>
          <a:p>
            <a:pPr lvl="0"/>
            <a:r>
              <a:rPr lang="en-US" sz="2800" b="1" dirty="0" smtClean="0"/>
              <a:t>Raise HS </a:t>
            </a:r>
            <a:r>
              <a:rPr lang="en-US" sz="2800" b="1" dirty="0"/>
              <a:t>graduation rate to 93% by 2020, ensuring that all graduates are college and career </a:t>
            </a:r>
            <a:r>
              <a:rPr lang="en-US" sz="2800" b="1" dirty="0" smtClean="0"/>
              <a:t>ready</a:t>
            </a:r>
          </a:p>
          <a:p>
            <a:pPr lvl="0"/>
            <a:r>
              <a:rPr lang="en-US" sz="2800" b="1" dirty="0" smtClean="0"/>
              <a:t>Increase </a:t>
            </a:r>
            <a:r>
              <a:rPr lang="en-US" sz="2800" b="1" dirty="0"/>
              <a:t>the number of students transferring from Arizona community colleges to in-state universities by 40%.</a:t>
            </a:r>
          </a:p>
          <a:p>
            <a:pPr lvl="0"/>
            <a:r>
              <a:rPr lang="en-US" sz="2800" b="1" dirty="0"/>
              <a:t>Double the number of students receiving baccalaureate degrees to 36,000 per year.</a:t>
            </a:r>
          </a:p>
          <a:p>
            <a:endParaRPr lang="en-US" dirty="0"/>
          </a:p>
        </p:txBody>
      </p:sp>
    </p:spTree>
    <p:extLst>
      <p:ext uri="{BB962C8B-B14F-4D97-AF65-F5344CB8AC3E}">
        <p14:creationId xmlns:p14="http://schemas.microsoft.com/office/powerpoint/2010/main" val="234320077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Recommendation areas/White Papers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lvl="0"/>
            <a:r>
              <a:rPr lang="en-US" sz="2800" b="1" dirty="0" smtClean="0"/>
              <a:t>Early Childhood</a:t>
            </a:r>
          </a:p>
          <a:p>
            <a:pPr lvl="0"/>
            <a:r>
              <a:rPr lang="en-US" sz="2800" b="1" dirty="0" smtClean="0"/>
              <a:t>“Out of School Time” youth development programs</a:t>
            </a:r>
          </a:p>
          <a:p>
            <a:pPr lvl="0"/>
            <a:r>
              <a:rPr lang="en-US" sz="2800" b="1" dirty="0" smtClean="0"/>
              <a:t>CTE/relevance</a:t>
            </a:r>
          </a:p>
          <a:p>
            <a:pPr lvl="0"/>
            <a:r>
              <a:rPr lang="en-US" sz="2800" b="1" dirty="0" smtClean="0"/>
              <a:t>Education and Career Action Plan (ECAP)</a:t>
            </a:r>
          </a:p>
          <a:p>
            <a:pPr lvl="0"/>
            <a:r>
              <a:rPr lang="en-US" sz="2800" b="1" dirty="0" smtClean="0"/>
              <a:t>Career pathways/business involvement</a:t>
            </a:r>
          </a:p>
          <a:p>
            <a:pPr lvl="0"/>
            <a:r>
              <a:rPr lang="en-US" sz="2800" b="1" dirty="0" smtClean="0"/>
              <a:t>Remediation/Dropout prevention/credit recovery</a:t>
            </a:r>
          </a:p>
          <a:p>
            <a:pPr marL="0" indent="0">
              <a:buNone/>
            </a:pPr>
            <a:endParaRPr lang="en-US" sz="2800" b="1" dirty="0" smtClean="0"/>
          </a:p>
          <a:p>
            <a:pPr marL="0" indent="0">
              <a:buNone/>
            </a:pPr>
            <a:r>
              <a:rPr lang="en-US" sz="2800" b="1" dirty="0" smtClean="0"/>
              <a:t>NOTE: CTE is mentioned in all six areas above.</a:t>
            </a:r>
          </a:p>
          <a:p>
            <a:endParaRPr lang="en-US" dirty="0"/>
          </a:p>
        </p:txBody>
      </p:sp>
    </p:spTree>
    <p:extLst>
      <p:ext uri="{BB962C8B-B14F-4D97-AF65-F5344CB8AC3E}">
        <p14:creationId xmlns:p14="http://schemas.microsoft.com/office/powerpoint/2010/main" val="254887016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 of Contact</a:t>
            </a:r>
            <a:endParaRPr lang="en-US" dirty="0"/>
          </a:p>
        </p:txBody>
      </p:sp>
      <p:sp>
        <p:nvSpPr>
          <p:cNvPr id="3" name="Content Placeholder 2"/>
          <p:cNvSpPr>
            <a:spLocks noGrp="1"/>
          </p:cNvSpPr>
          <p:nvPr>
            <p:ph idx="1"/>
          </p:nvPr>
        </p:nvSpPr>
        <p:spPr/>
        <p:txBody>
          <a:bodyPr/>
          <a:lstStyle/>
          <a:p>
            <a:pPr marL="0" indent="0" algn="ctr">
              <a:buNone/>
            </a:pPr>
            <a:r>
              <a:rPr lang="en-US" b="1" dirty="0" smtClean="0">
                <a:solidFill>
                  <a:srgbClr val="C00000"/>
                </a:solidFill>
              </a:rPr>
              <a:t>Patti Beltram – Peoria Unified School District</a:t>
            </a:r>
          </a:p>
          <a:p>
            <a:pPr marL="0" indent="0" algn="ctr">
              <a:buNone/>
            </a:pPr>
            <a:endParaRPr lang="en-US" b="1" dirty="0">
              <a:solidFill>
                <a:srgbClr val="C00000"/>
              </a:solidFill>
            </a:endParaRPr>
          </a:p>
          <a:p>
            <a:pPr marL="0" indent="0" algn="ctr">
              <a:buNone/>
            </a:pPr>
            <a:r>
              <a:rPr lang="en-US" b="1" dirty="0" smtClean="0">
                <a:solidFill>
                  <a:srgbClr val="C00000"/>
                </a:solidFill>
              </a:rPr>
              <a:t>Pbeltram@peoriaud.k12.az.us</a:t>
            </a:r>
            <a:endParaRPr lang="en-US" b="1" dirty="0">
              <a:solidFill>
                <a:srgbClr val="C00000"/>
              </a:solidFill>
            </a:endParaRPr>
          </a:p>
        </p:txBody>
      </p:sp>
    </p:spTree>
    <p:extLst>
      <p:ext uri="{BB962C8B-B14F-4D97-AF65-F5344CB8AC3E}">
        <p14:creationId xmlns:p14="http://schemas.microsoft.com/office/powerpoint/2010/main" val="409231011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Johnson\Desktop\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33400"/>
            <a:ext cx="8845674" cy="5715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124200" y="3940076"/>
            <a:ext cx="2362200" cy="1754326"/>
          </a:xfrm>
          <a:prstGeom prst="rect">
            <a:avLst/>
          </a:prstGeom>
        </p:spPr>
        <p:txBody>
          <a:bodyPr wrap="square">
            <a:spAutoFit/>
          </a:bodyPr>
          <a:lstStyle/>
          <a:p>
            <a:pPr algn="ctr"/>
            <a:r>
              <a:rPr lang="en-US" b="1" dirty="0">
                <a:solidFill>
                  <a:srgbClr val="C00000"/>
                </a:solidFill>
              </a:rPr>
              <a:t>#9  </a:t>
            </a:r>
            <a:r>
              <a:rPr lang="en-US" b="1" dirty="0" smtClean="0">
                <a:solidFill>
                  <a:srgbClr val="C00000"/>
                </a:solidFill>
              </a:rPr>
              <a:t>HS </a:t>
            </a:r>
            <a:r>
              <a:rPr lang="en-US" b="1" dirty="0">
                <a:solidFill>
                  <a:srgbClr val="C00000"/>
                </a:solidFill>
              </a:rPr>
              <a:t>grads</a:t>
            </a:r>
          </a:p>
          <a:p>
            <a:pPr algn="ctr"/>
            <a:r>
              <a:rPr lang="en-US" b="1" dirty="0">
                <a:solidFill>
                  <a:srgbClr val="C00000"/>
                </a:solidFill>
              </a:rPr>
              <a:t> complete a quality concentration program w/ </a:t>
            </a:r>
            <a:r>
              <a:rPr lang="en-US" b="1" dirty="0" err="1">
                <a:solidFill>
                  <a:srgbClr val="C00000"/>
                </a:solidFill>
              </a:rPr>
              <a:t>opty</a:t>
            </a:r>
            <a:r>
              <a:rPr lang="en-US" b="1" dirty="0">
                <a:solidFill>
                  <a:srgbClr val="C00000"/>
                </a:solidFill>
              </a:rPr>
              <a:t> to obtain dual enrollment and/or industry credentials.</a:t>
            </a:r>
          </a:p>
        </p:txBody>
      </p:sp>
      <p:sp>
        <p:nvSpPr>
          <p:cNvPr id="3" name="TextBox 2"/>
          <p:cNvSpPr txBox="1"/>
          <p:nvPr/>
        </p:nvSpPr>
        <p:spPr>
          <a:xfrm>
            <a:off x="762000" y="1896359"/>
            <a:ext cx="2133600" cy="1477328"/>
          </a:xfrm>
          <a:prstGeom prst="rect">
            <a:avLst/>
          </a:prstGeom>
          <a:noFill/>
        </p:spPr>
        <p:txBody>
          <a:bodyPr wrap="square" rtlCol="0">
            <a:spAutoFit/>
          </a:bodyPr>
          <a:lstStyle/>
          <a:p>
            <a:pPr algn="ctr"/>
            <a:r>
              <a:rPr lang="en-US" b="1" dirty="0" smtClean="0">
                <a:solidFill>
                  <a:srgbClr val="C00000"/>
                </a:solidFill>
              </a:rPr>
              <a:t>#2 Students acquire knowledge, skills and behaviors needed for college and career success</a:t>
            </a:r>
            <a:endParaRPr lang="en-US" b="1" dirty="0">
              <a:solidFill>
                <a:srgbClr val="C00000"/>
              </a:solidFill>
            </a:endParaRPr>
          </a:p>
        </p:txBody>
      </p:sp>
      <p:sp>
        <p:nvSpPr>
          <p:cNvPr id="4" name="TextBox 3"/>
          <p:cNvSpPr txBox="1"/>
          <p:nvPr/>
        </p:nvSpPr>
        <p:spPr>
          <a:xfrm>
            <a:off x="3657600" y="1752908"/>
            <a:ext cx="2209800" cy="1754326"/>
          </a:xfrm>
          <a:prstGeom prst="rect">
            <a:avLst/>
          </a:prstGeom>
          <a:noFill/>
        </p:spPr>
        <p:txBody>
          <a:bodyPr wrap="square" rtlCol="0">
            <a:spAutoFit/>
          </a:bodyPr>
          <a:lstStyle/>
          <a:p>
            <a:pPr algn="ctr"/>
            <a:r>
              <a:rPr lang="en-US" b="1" dirty="0" smtClean="0">
                <a:solidFill>
                  <a:srgbClr val="C00000"/>
                </a:solidFill>
              </a:rPr>
              <a:t>#6 All students  access to at least 1 CTE program w/o restriction of time of day, type of learning </a:t>
            </a:r>
            <a:r>
              <a:rPr lang="en-US" b="1" dirty="0" err="1" smtClean="0">
                <a:solidFill>
                  <a:srgbClr val="C00000"/>
                </a:solidFill>
              </a:rPr>
              <a:t>env</a:t>
            </a:r>
            <a:r>
              <a:rPr lang="en-US" b="1" dirty="0" smtClean="0">
                <a:solidFill>
                  <a:srgbClr val="C00000"/>
                </a:solidFill>
              </a:rPr>
              <a:t> or geography</a:t>
            </a:r>
            <a:endParaRPr lang="en-US" b="1" dirty="0">
              <a:solidFill>
                <a:srgbClr val="C00000"/>
              </a:solidFill>
            </a:endParaRPr>
          </a:p>
        </p:txBody>
      </p:sp>
      <p:sp>
        <p:nvSpPr>
          <p:cNvPr id="5" name="TextBox 4"/>
          <p:cNvSpPr txBox="1"/>
          <p:nvPr/>
        </p:nvSpPr>
        <p:spPr>
          <a:xfrm>
            <a:off x="6172200" y="1152743"/>
            <a:ext cx="1828800" cy="1200329"/>
          </a:xfrm>
          <a:prstGeom prst="rect">
            <a:avLst/>
          </a:prstGeom>
          <a:noFill/>
        </p:spPr>
        <p:txBody>
          <a:bodyPr wrap="square" rtlCol="0">
            <a:spAutoFit/>
          </a:bodyPr>
          <a:lstStyle/>
          <a:p>
            <a:pPr algn="ctr"/>
            <a:r>
              <a:rPr lang="en-US" b="1" dirty="0" smtClean="0">
                <a:solidFill>
                  <a:srgbClr val="C00000"/>
                </a:solidFill>
              </a:rPr>
              <a:t>#7 CTE Viewed as an essential part of a world-class education</a:t>
            </a:r>
            <a:endParaRPr lang="en-US" b="1" dirty="0">
              <a:solidFill>
                <a:srgbClr val="C00000"/>
              </a:solidFill>
            </a:endParaRPr>
          </a:p>
        </p:txBody>
      </p:sp>
      <p:sp>
        <p:nvSpPr>
          <p:cNvPr id="6" name="TextBox 5"/>
          <p:cNvSpPr txBox="1"/>
          <p:nvPr/>
        </p:nvSpPr>
        <p:spPr>
          <a:xfrm>
            <a:off x="6019800" y="4217074"/>
            <a:ext cx="2667000" cy="1477328"/>
          </a:xfrm>
          <a:prstGeom prst="rect">
            <a:avLst/>
          </a:prstGeom>
          <a:noFill/>
        </p:spPr>
        <p:txBody>
          <a:bodyPr wrap="square" rtlCol="0">
            <a:spAutoFit/>
          </a:bodyPr>
          <a:lstStyle/>
          <a:p>
            <a:pPr algn="ctr"/>
            <a:r>
              <a:rPr lang="en-US" b="1" dirty="0" smtClean="0">
                <a:solidFill>
                  <a:srgbClr val="C00000"/>
                </a:solidFill>
              </a:rPr>
              <a:t>#12 Coalition of education, </a:t>
            </a:r>
            <a:r>
              <a:rPr lang="en-US" b="1" dirty="0" err="1" smtClean="0">
                <a:solidFill>
                  <a:srgbClr val="C00000"/>
                </a:solidFill>
              </a:rPr>
              <a:t>gov.</a:t>
            </a:r>
            <a:r>
              <a:rPr lang="en-US" b="1" dirty="0" smtClean="0">
                <a:solidFill>
                  <a:srgbClr val="C00000"/>
                </a:solidFill>
              </a:rPr>
              <a:t> and industry provide resources to ensure </a:t>
            </a:r>
          </a:p>
          <a:p>
            <a:pPr algn="ctr"/>
            <a:r>
              <a:rPr lang="en-US" b="1" dirty="0" smtClean="0">
                <a:solidFill>
                  <a:srgbClr val="C00000"/>
                </a:solidFill>
              </a:rPr>
              <a:t>CTE delivery model</a:t>
            </a:r>
            <a:endParaRPr lang="en-US" b="1" dirty="0">
              <a:solidFill>
                <a:srgbClr val="C00000"/>
              </a:solidFill>
            </a:endParaRPr>
          </a:p>
        </p:txBody>
      </p:sp>
    </p:spTree>
    <p:extLst>
      <p:ext uri="{BB962C8B-B14F-4D97-AF65-F5344CB8AC3E}">
        <p14:creationId xmlns:p14="http://schemas.microsoft.com/office/powerpoint/2010/main" val="2062386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dirty="0">
                <a:solidFill>
                  <a:srgbClr val="C00000"/>
                </a:solidFill>
              </a:rPr>
              <a:t>Online Undergraduate Certificate </a:t>
            </a:r>
            <a:r>
              <a:rPr lang="en-US" sz="4000" b="1" dirty="0" smtClean="0">
                <a:solidFill>
                  <a:srgbClr val="C00000"/>
                </a:solidFill>
              </a:rPr>
              <a:t>in </a:t>
            </a:r>
            <a:r>
              <a:rPr lang="en-US" sz="4000" b="1" dirty="0">
                <a:solidFill>
                  <a:srgbClr val="C00000"/>
                </a:solidFill>
              </a:rPr>
              <a:t>Career and Technical Education</a:t>
            </a:r>
          </a:p>
        </p:txBody>
      </p:sp>
      <p:sp>
        <p:nvSpPr>
          <p:cNvPr id="3" name="TextBox 2"/>
          <p:cNvSpPr txBox="1"/>
          <p:nvPr/>
        </p:nvSpPr>
        <p:spPr>
          <a:xfrm>
            <a:off x="286732" y="1447800"/>
            <a:ext cx="8528409" cy="5293757"/>
          </a:xfrm>
          <a:prstGeom prst="rect">
            <a:avLst/>
          </a:prstGeom>
          <a:noFill/>
        </p:spPr>
        <p:txBody>
          <a:bodyPr wrap="square" rtlCol="0">
            <a:spAutoFit/>
          </a:bodyPr>
          <a:lstStyle/>
          <a:p>
            <a:r>
              <a:rPr lang="en-US" sz="3200" b="1" dirty="0"/>
              <a:t>Group: U of A Ag Ed Department</a:t>
            </a:r>
          </a:p>
          <a:p>
            <a:pPr marL="342900" indent="-342900">
              <a:buFont typeface="Arial" pitchFamily="34" charset="0"/>
              <a:buChar char="•"/>
            </a:pPr>
            <a:r>
              <a:rPr lang="en-US" sz="3200" b="1" dirty="0" smtClean="0"/>
              <a:t>4 </a:t>
            </a:r>
            <a:r>
              <a:rPr lang="en-US" sz="3200" b="1" dirty="0"/>
              <a:t>courses </a:t>
            </a:r>
            <a:r>
              <a:rPr lang="en-US" sz="3200" b="1" dirty="0" smtClean="0"/>
              <a:t>identified </a:t>
            </a:r>
            <a:r>
              <a:rPr lang="en-US" sz="3200" b="1" dirty="0"/>
              <a:t>for the online certificate</a:t>
            </a:r>
          </a:p>
          <a:p>
            <a:pPr lvl="1"/>
            <a:r>
              <a:rPr lang="en-US" sz="3200" b="1" dirty="0"/>
              <a:t>A ED 405/505 – Principles of </a:t>
            </a:r>
            <a:r>
              <a:rPr lang="en-US" sz="3200" b="1" dirty="0" smtClean="0"/>
              <a:t>CTE</a:t>
            </a:r>
            <a:endParaRPr lang="en-US" sz="3200" b="1" dirty="0"/>
          </a:p>
          <a:p>
            <a:pPr lvl="1"/>
            <a:r>
              <a:rPr lang="en-US" sz="3200" b="1" dirty="0"/>
              <a:t>A ED 438/538 – Curriculum </a:t>
            </a:r>
            <a:r>
              <a:rPr lang="en-US" sz="3200" b="1" dirty="0" smtClean="0"/>
              <a:t>Materials </a:t>
            </a:r>
            <a:r>
              <a:rPr lang="en-US" sz="3200" b="1" dirty="0" err="1" smtClean="0"/>
              <a:t>Dev</a:t>
            </a:r>
            <a:endParaRPr lang="en-US" sz="3200" b="1" dirty="0"/>
          </a:p>
          <a:p>
            <a:pPr lvl="1"/>
            <a:r>
              <a:rPr lang="en-US" sz="3200" b="1" dirty="0"/>
              <a:t>A ED 460/560 – The Teaching of </a:t>
            </a:r>
            <a:r>
              <a:rPr lang="en-US" sz="3200" b="1" dirty="0" smtClean="0"/>
              <a:t>Sec </a:t>
            </a:r>
            <a:r>
              <a:rPr lang="en-US" sz="3200" b="1" dirty="0"/>
              <a:t>School </a:t>
            </a:r>
            <a:r>
              <a:rPr lang="en-US" sz="3200" b="1" dirty="0" smtClean="0"/>
              <a:t>CTE</a:t>
            </a:r>
            <a:endParaRPr lang="en-US" sz="3200" b="1" dirty="0"/>
          </a:p>
          <a:p>
            <a:pPr lvl="1"/>
            <a:r>
              <a:rPr lang="en-US" sz="3200" b="1" dirty="0"/>
              <a:t>A ED 462/562 – Curriculum Development </a:t>
            </a:r>
            <a:endParaRPr lang="en-US" sz="3200" b="1" dirty="0" smtClean="0"/>
          </a:p>
          <a:p>
            <a:pPr lvl="1"/>
            <a:r>
              <a:rPr lang="en-US" sz="3200" b="1" dirty="0" smtClean="0"/>
              <a:t>A </a:t>
            </a:r>
            <a:r>
              <a:rPr lang="en-US" sz="3200" b="1" dirty="0"/>
              <a:t>ED 309 – Youth Leadership Development </a:t>
            </a:r>
            <a:endParaRPr lang="en-US" sz="3200" b="1" dirty="0" smtClean="0"/>
          </a:p>
          <a:p>
            <a:pPr marL="342900" indent="-342900">
              <a:buFont typeface="Arial" pitchFamily="34" charset="0"/>
              <a:buChar char="•"/>
            </a:pPr>
            <a:r>
              <a:rPr lang="en-US" sz="3200" b="1" dirty="0" smtClean="0"/>
              <a:t>Courses being </a:t>
            </a:r>
            <a:r>
              <a:rPr lang="en-US" sz="3200" b="1" dirty="0"/>
              <a:t>converted to an online format.</a:t>
            </a:r>
          </a:p>
          <a:p>
            <a:pPr marL="342900" indent="-342900">
              <a:buFont typeface="Arial" pitchFamily="34" charset="0"/>
              <a:buChar char="•"/>
            </a:pPr>
            <a:r>
              <a:rPr lang="en-US" sz="3200" b="1" dirty="0"/>
              <a:t>CTE Content </a:t>
            </a:r>
            <a:r>
              <a:rPr lang="en-US" sz="3200" b="1" dirty="0" smtClean="0"/>
              <a:t>generic to </a:t>
            </a:r>
            <a:r>
              <a:rPr lang="en-US" sz="3200" b="1" dirty="0"/>
              <a:t>transcend CTE areas.</a:t>
            </a:r>
          </a:p>
          <a:p>
            <a:pPr marL="342900" indent="-342900">
              <a:buFont typeface="Arial" pitchFamily="34" charset="0"/>
              <a:buChar char="•"/>
            </a:pPr>
            <a:r>
              <a:rPr lang="en-US" sz="3200" b="1" dirty="0"/>
              <a:t>Anticipated date of availability – Fall 2015</a:t>
            </a:r>
          </a:p>
          <a:p>
            <a:endParaRPr lang="en-US" dirty="0"/>
          </a:p>
        </p:txBody>
      </p:sp>
    </p:spTree>
    <p:extLst>
      <p:ext uri="{BB962C8B-B14F-4D97-AF65-F5344CB8AC3E}">
        <p14:creationId xmlns:p14="http://schemas.microsoft.com/office/powerpoint/2010/main" val="172275462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dirty="0">
                <a:solidFill>
                  <a:srgbClr val="C00000"/>
                </a:solidFill>
              </a:rPr>
              <a:t>Partnering with </a:t>
            </a:r>
            <a:r>
              <a:rPr lang="en-US" sz="4000" b="1" dirty="0" smtClean="0">
                <a:solidFill>
                  <a:srgbClr val="C00000"/>
                </a:solidFill>
              </a:rPr>
              <a:t>ACTEAZ </a:t>
            </a:r>
            <a:r>
              <a:rPr lang="en-US" sz="4000" b="1" dirty="0">
                <a:solidFill>
                  <a:srgbClr val="C00000"/>
                </a:solidFill>
              </a:rPr>
              <a:t>to make UA CTE credit available for teache</a:t>
            </a:r>
            <a:r>
              <a:rPr lang="en-US" sz="4000" b="1" dirty="0" smtClean="0">
                <a:solidFill>
                  <a:srgbClr val="C00000"/>
                </a:solidFill>
              </a:rPr>
              <a:t>rs</a:t>
            </a:r>
            <a:endParaRPr lang="en-US" sz="4000" b="1" dirty="0">
              <a:solidFill>
                <a:srgbClr val="C00000"/>
              </a:solidFill>
            </a:endParaRPr>
          </a:p>
        </p:txBody>
      </p:sp>
      <p:sp>
        <p:nvSpPr>
          <p:cNvPr id="3" name="TextBox 2"/>
          <p:cNvSpPr txBox="1"/>
          <p:nvPr/>
        </p:nvSpPr>
        <p:spPr>
          <a:xfrm>
            <a:off x="457200" y="1676400"/>
            <a:ext cx="8305800" cy="5078313"/>
          </a:xfrm>
          <a:prstGeom prst="rect">
            <a:avLst/>
          </a:prstGeom>
          <a:noFill/>
        </p:spPr>
        <p:txBody>
          <a:bodyPr wrap="square" rtlCol="0">
            <a:spAutoFit/>
          </a:bodyPr>
          <a:lstStyle/>
          <a:p>
            <a:pPr marL="457200" indent="-457200">
              <a:buFont typeface="Arial" pitchFamily="34" charset="0"/>
              <a:buChar char="•"/>
            </a:pPr>
            <a:r>
              <a:rPr lang="en-US" sz="3200" b="1" dirty="0"/>
              <a:t>Group: U of A Ag Ed Department</a:t>
            </a:r>
          </a:p>
          <a:p>
            <a:pPr marL="457200" indent="-457200">
              <a:buFont typeface="Arial" pitchFamily="34" charset="0"/>
              <a:buChar char="•"/>
            </a:pPr>
            <a:r>
              <a:rPr lang="en-US" sz="3200" b="1" dirty="0" smtClean="0"/>
              <a:t>Contact </a:t>
            </a:r>
            <a:r>
              <a:rPr lang="en-US" sz="3200" b="1" dirty="0"/>
              <a:t>and agreement has been established with Mary Anne Berens</a:t>
            </a:r>
          </a:p>
          <a:p>
            <a:pPr marL="457200" indent="-457200">
              <a:buFont typeface="Arial" pitchFamily="34" charset="0"/>
              <a:buChar char="•"/>
            </a:pPr>
            <a:r>
              <a:rPr lang="en-US" sz="3200" b="1" dirty="0"/>
              <a:t>Premier Program Series is targeted for offering credit</a:t>
            </a:r>
          </a:p>
          <a:p>
            <a:pPr marL="457200" indent="-457200">
              <a:buFont typeface="Arial" pitchFamily="34" charset="0"/>
              <a:buChar char="•"/>
            </a:pPr>
            <a:r>
              <a:rPr lang="en-US" sz="3200" b="1" dirty="0"/>
              <a:t>Planning a meeting in early spring (February 2014) to review details and develop the courses spring/summer </a:t>
            </a:r>
            <a:r>
              <a:rPr lang="en-US" sz="3200" b="1" dirty="0" smtClean="0"/>
              <a:t>2014</a:t>
            </a:r>
          </a:p>
          <a:p>
            <a:endParaRPr lang="en-US" sz="3200" dirty="0" smtClean="0"/>
          </a:p>
          <a:p>
            <a:endParaRPr lang="en-US" dirty="0"/>
          </a:p>
          <a:p>
            <a:endParaRPr lang="en-US" dirty="0"/>
          </a:p>
        </p:txBody>
      </p:sp>
    </p:spTree>
    <p:extLst>
      <p:ext uri="{BB962C8B-B14F-4D97-AF65-F5344CB8AC3E}">
        <p14:creationId xmlns:p14="http://schemas.microsoft.com/office/powerpoint/2010/main" val="424477064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 of Contact</a:t>
            </a:r>
            <a:endParaRPr lang="en-US" dirty="0"/>
          </a:p>
        </p:txBody>
      </p:sp>
      <p:sp>
        <p:nvSpPr>
          <p:cNvPr id="3" name="Content Placeholder 2"/>
          <p:cNvSpPr>
            <a:spLocks noGrp="1"/>
          </p:cNvSpPr>
          <p:nvPr>
            <p:ph idx="1"/>
          </p:nvPr>
        </p:nvSpPr>
        <p:spPr/>
        <p:txBody>
          <a:bodyPr/>
          <a:lstStyle/>
          <a:p>
            <a:pPr marL="0" indent="0" algn="ctr">
              <a:buNone/>
            </a:pPr>
            <a:r>
              <a:rPr lang="en-US" b="1" dirty="0" smtClean="0">
                <a:solidFill>
                  <a:srgbClr val="C00000"/>
                </a:solidFill>
              </a:rPr>
              <a:t>Dr. Bobby Torres – U of A Ag Education</a:t>
            </a:r>
          </a:p>
          <a:p>
            <a:pPr marL="0" indent="0" algn="ctr">
              <a:buNone/>
            </a:pPr>
            <a:r>
              <a:rPr lang="en-US" b="1" dirty="0">
                <a:solidFill>
                  <a:srgbClr val="C00000"/>
                </a:solidFill>
              </a:rPr>
              <a:t>r</a:t>
            </a:r>
            <a:r>
              <a:rPr lang="en-US" b="1" dirty="0" smtClean="0">
                <a:solidFill>
                  <a:srgbClr val="C00000"/>
                </a:solidFill>
              </a:rPr>
              <a:t>torres@cals.arizona.edu </a:t>
            </a:r>
            <a:endParaRPr lang="en-US" b="1" dirty="0">
              <a:solidFill>
                <a:srgbClr val="C00000"/>
              </a:solidFill>
            </a:endParaRPr>
          </a:p>
          <a:p>
            <a:pPr marL="0" indent="0" algn="ctr">
              <a:buNone/>
            </a:pPr>
            <a:endParaRPr lang="en-US" b="1" dirty="0">
              <a:solidFill>
                <a:srgbClr val="C00000"/>
              </a:solidFill>
            </a:endParaRPr>
          </a:p>
        </p:txBody>
      </p:sp>
    </p:spTree>
    <p:extLst>
      <p:ext uri="{BB962C8B-B14F-4D97-AF65-F5344CB8AC3E}">
        <p14:creationId xmlns:p14="http://schemas.microsoft.com/office/powerpoint/2010/main" val="270151988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Johnson\Desktop\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33400"/>
            <a:ext cx="8845674" cy="5715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657600" y="1676400"/>
            <a:ext cx="2133600" cy="2523768"/>
          </a:xfrm>
          <a:prstGeom prst="rect">
            <a:avLst/>
          </a:prstGeom>
          <a:noFill/>
        </p:spPr>
        <p:txBody>
          <a:bodyPr wrap="square" rtlCol="0">
            <a:spAutoFit/>
          </a:bodyPr>
          <a:lstStyle/>
          <a:p>
            <a:pPr algn="ctr"/>
            <a:r>
              <a:rPr lang="en-US" sz="2000" b="1" dirty="0" smtClean="0">
                <a:solidFill>
                  <a:srgbClr val="C00000"/>
                </a:solidFill>
              </a:rPr>
              <a:t>#8  All CTE teachers participate in continuous Professional Development</a:t>
            </a:r>
          </a:p>
          <a:p>
            <a:pPr algn="ctr"/>
            <a:endParaRPr lang="en-US" sz="2000" b="1" dirty="0">
              <a:solidFill>
                <a:srgbClr val="C00000"/>
              </a:solidFill>
            </a:endParaRPr>
          </a:p>
          <a:p>
            <a:endParaRPr lang="en-US" dirty="0"/>
          </a:p>
        </p:txBody>
      </p:sp>
    </p:spTree>
    <p:extLst>
      <p:ext uri="{BB962C8B-B14F-4D97-AF65-F5344CB8AC3E}">
        <p14:creationId xmlns:p14="http://schemas.microsoft.com/office/powerpoint/2010/main" val="3589051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a:solidFill>
                  <a:srgbClr val="C00000"/>
                </a:solidFill>
              </a:rPr>
              <a:t>CTE Program List </a:t>
            </a:r>
            <a:r>
              <a:rPr lang="en-US" b="1" dirty="0" smtClean="0">
                <a:solidFill>
                  <a:srgbClr val="C00000"/>
                </a:solidFill>
              </a:rPr>
              <a:t>utilizing              </a:t>
            </a:r>
            <a:r>
              <a:rPr lang="en-US" b="1" dirty="0">
                <a:solidFill>
                  <a:srgbClr val="C00000"/>
                </a:solidFill>
              </a:rPr>
              <a:t>Labor Market Data</a:t>
            </a:r>
          </a:p>
        </p:txBody>
      </p:sp>
      <p:sp>
        <p:nvSpPr>
          <p:cNvPr id="5" name="Content Placeholder 4"/>
          <p:cNvSpPr>
            <a:spLocks noGrp="1"/>
          </p:cNvSpPr>
          <p:nvPr>
            <p:ph idx="1"/>
          </p:nvPr>
        </p:nvSpPr>
        <p:spPr/>
        <p:txBody>
          <a:bodyPr>
            <a:normAutofit/>
          </a:bodyPr>
          <a:lstStyle/>
          <a:p>
            <a:pPr lvl="0"/>
            <a:r>
              <a:rPr lang="en-US" sz="2800" b="1" dirty="0"/>
              <a:t>ADE/CTE revises </a:t>
            </a:r>
            <a:r>
              <a:rPr lang="en-US" sz="2800" b="1" dirty="0" smtClean="0"/>
              <a:t>CTE </a:t>
            </a:r>
            <a:r>
              <a:rPr lang="en-US" sz="2800" b="1" dirty="0"/>
              <a:t>Program List every two years.</a:t>
            </a:r>
          </a:p>
          <a:p>
            <a:pPr lvl="0"/>
            <a:r>
              <a:rPr lang="en-US" sz="2800" b="1" dirty="0"/>
              <a:t>Perkins requires that CTE funds be used for programs that address occupational areas that </a:t>
            </a:r>
            <a:r>
              <a:rPr lang="en-US" sz="2800" b="1" dirty="0" smtClean="0"/>
              <a:t>demo </a:t>
            </a:r>
            <a:r>
              <a:rPr lang="en-US" sz="2800" b="1" dirty="0"/>
              <a:t>“high skill, high wage or high demand.”</a:t>
            </a:r>
          </a:p>
          <a:p>
            <a:pPr lvl="0"/>
            <a:r>
              <a:rPr lang="en-US" sz="2800" b="1" dirty="0" smtClean="0"/>
              <a:t>AZ </a:t>
            </a:r>
            <a:r>
              <a:rPr lang="en-US" sz="2800" b="1" dirty="0"/>
              <a:t>Commerce Authority ADE/CTE utilizes Arizona Labor Market Data to revise the CTE Program List.</a:t>
            </a:r>
          </a:p>
          <a:p>
            <a:pPr lvl="0"/>
            <a:r>
              <a:rPr lang="en-US" sz="2800" b="1" dirty="0" smtClean="0"/>
              <a:t>CTE Program List will be revised SY 2016 and disseminated fall 2014 allowing districts to plan local CTE  program schedules for 15-16 SY.</a:t>
            </a:r>
          </a:p>
          <a:p>
            <a:endParaRPr lang="en-US" dirty="0"/>
          </a:p>
        </p:txBody>
      </p:sp>
    </p:spTree>
    <p:extLst>
      <p:ext uri="{BB962C8B-B14F-4D97-AF65-F5344CB8AC3E}">
        <p14:creationId xmlns:p14="http://schemas.microsoft.com/office/powerpoint/2010/main" val="228873381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 of Contact</a:t>
            </a:r>
            <a:endParaRPr lang="en-US" dirty="0"/>
          </a:p>
        </p:txBody>
      </p:sp>
      <p:sp>
        <p:nvSpPr>
          <p:cNvPr id="3" name="Content Placeholder 2"/>
          <p:cNvSpPr>
            <a:spLocks noGrp="1"/>
          </p:cNvSpPr>
          <p:nvPr>
            <p:ph idx="1"/>
          </p:nvPr>
        </p:nvSpPr>
        <p:spPr/>
        <p:txBody>
          <a:bodyPr/>
          <a:lstStyle/>
          <a:p>
            <a:pPr marL="0" indent="0" algn="ctr">
              <a:buNone/>
            </a:pPr>
            <a:r>
              <a:rPr lang="en-US" b="1" dirty="0" smtClean="0">
                <a:solidFill>
                  <a:srgbClr val="C00000"/>
                </a:solidFill>
              </a:rPr>
              <a:t>Rose See – Arizona Dept. of Education</a:t>
            </a:r>
          </a:p>
          <a:p>
            <a:pPr marL="0" indent="0" algn="ctr">
              <a:buNone/>
            </a:pPr>
            <a:r>
              <a:rPr lang="en-US" b="1" dirty="0" smtClean="0">
                <a:solidFill>
                  <a:srgbClr val="C00000"/>
                </a:solidFill>
              </a:rPr>
              <a:t>Rose.See@azed.gov</a:t>
            </a:r>
            <a:endParaRPr lang="en-US" b="1" dirty="0">
              <a:solidFill>
                <a:srgbClr val="C00000"/>
              </a:solidFill>
            </a:endParaRPr>
          </a:p>
        </p:txBody>
      </p:sp>
    </p:spTree>
    <p:extLst>
      <p:ext uri="{BB962C8B-B14F-4D97-AF65-F5344CB8AC3E}">
        <p14:creationId xmlns:p14="http://schemas.microsoft.com/office/powerpoint/2010/main" val="9791022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Programs of Study/Rigorous   Programs of Study</a:t>
            </a:r>
            <a:endParaRPr lang="en-US" dirty="0"/>
          </a:p>
        </p:txBody>
      </p:sp>
      <p:sp>
        <p:nvSpPr>
          <p:cNvPr id="3" name="Content Placeholder 2"/>
          <p:cNvSpPr>
            <a:spLocks noGrp="1"/>
          </p:cNvSpPr>
          <p:nvPr>
            <p:ph idx="1"/>
          </p:nvPr>
        </p:nvSpPr>
        <p:spPr/>
        <p:txBody>
          <a:bodyPr/>
          <a:lstStyle/>
          <a:p>
            <a:pPr lvl="0"/>
            <a:r>
              <a:rPr lang="en-US" sz="2800" b="1" dirty="0" smtClean="0"/>
              <a:t>ADE/CTE supported grants to 12 Program of Study Consortia in 2013 to support the development of Programs of Study.</a:t>
            </a:r>
          </a:p>
          <a:p>
            <a:pPr lvl="0"/>
            <a:r>
              <a:rPr lang="en-US" sz="2800" b="1" dirty="0" smtClean="0"/>
              <a:t>Rigorous Programs of Study are Programs of Study that fully implement all 10 components of the national </a:t>
            </a:r>
            <a:r>
              <a:rPr lang="en-US" sz="2800" b="1" i="1" dirty="0" smtClean="0"/>
              <a:t>“Program of Study Framework</a:t>
            </a:r>
            <a:r>
              <a:rPr lang="en-US" sz="2800" b="1" dirty="0" smtClean="0"/>
              <a:t>.”</a:t>
            </a:r>
          </a:p>
          <a:p>
            <a:endParaRPr lang="en-US" dirty="0"/>
          </a:p>
        </p:txBody>
      </p:sp>
    </p:spTree>
    <p:extLst>
      <p:ext uri="{BB962C8B-B14F-4D97-AF65-F5344CB8AC3E}">
        <p14:creationId xmlns:p14="http://schemas.microsoft.com/office/powerpoint/2010/main" val="329766865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Johnson\Desktop\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33400"/>
            <a:ext cx="8845674" cy="5715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4038600"/>
            <a:ext cx="2438400" cy="2031325"/>
          </a:xfrm>
          <a:prstGeom prst="rect">
            <a:avLst/>
          </a:prstGeom>
        </p:spPr>
        <p:txBody>
          <a:bodyPr wrap="square">
            <a:spAutoFit/>
          </a:bodyPr>
          <a:lstStyle/>
          <a:p>
            <a:pPr algn="ctr"/>
            <a:r>
              <a:rPr lang="en-US" b="1" i="1" dirty="0">
                <a:solidFill>
                  <a:srgbClr val="C00000"/>
                </a:solidFill>
              </a:rPr>
              <a:t>#10: CTE </a:t>
            </a:r>
            <a:r>
              <a:rPr lang="en-US" b="1" i="1" dirty="0" smtClean="0">
                <a:solidFill>
                  <a:srgbClr val="C00000"/>
                </a:solidFill>
              </a:rPr>
              <a:t>programs </a:t>
            </a:r>
            <a:r>
              <a:rPr lang="en-US" b="1" i="1" dirty="0">
                <a:solidFill>
                  <a:srgbClr val="C00000"/>
                </a:solidFill>
              </a:rPr>
              <a:t>continually evaluated to ensure alignment </a:t>
            </a:r>
            <a:r>
              <a:rPr lang="en-US" b="1" i="1" dirty="0" smtClean="0">
                <a:solidFill>
                  <a:srgbClr val="C00000"/>
                </a:solidFill>
              </a:rPr>
              <a:t>w/ </a:t>
            </a:r>
            <a:r>
              <a:rPr lang="en-US" b="1" i="1" dirty="0">
                <a:solidFill>
                  <a:srgbClr val="C00000"/>
                </a:solidFill>
              </a:rPr>
              <a:t>career opportunities that provide </a:t>
            </a:r>
            <a:r>
              <a:rPr lang="en-US" b="1" i="1" dirty="0" smtClean="0">
                <a:solidFill>
                  <a:srgbClr val="C00000"/>
                </a:solidFill>
              </a:rPr>
              <a:t>economic </a:t>
            </a:r>
            <a:r>
              <a:rPr lang="en-US" b="1" i="1" dirty="0">
                <a:solidFill>
                  <a:srgbClr val="C00000"/>
                </a:solidFill>
              </a:rPr>
              <a:t>independence &amp;</a:t>
            </a:r>
            <a:r>
              <a:rPr lang="en-US" b="1" i="1" dirty="0" smtClean="0">
                <a:solidFill>
                  <a:srgbClr val="C00000"/>
                </a:solidFill>
              </a:rPr>
              <a:t> </a:t>
            </a:r>
            <a:r>
              <a:rPr lang="en-US" b="1" i="1" dirty="0">
                <a:solidFill>
                  <a:srgbClr val="C00000"/>
                </a:solidFill>
              </a:rPr>
              <a:t>self sufficiency</a:t>
            </a:r>
            <a:endParaRPr lang="en-US" b="1" dirty="0">
              <a:solidFill>
                <a:srgbClr val="C00000"/>
              </a:solidFill>
            </a:endParaRPr>
          </a:p>
        </p:txBody>
      </p:sp>
    </p:spTree>
    <p:extLst>
      <p:ext uri="{BB962C8B-B14F-4D97-AF65-F5344CB8AC3E}">
        <p14:creationId xmlns:p14="http://schemas.microsoft.com/office/powerpoint/2010/main" val="584421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TABLE DISCUSSION</a:t>
            </a:r>
            <a:endParaRPr lang="en-US" b="1" dirty="0">
              <a:solidFill>
                <a:srgbClr val="C00000"/>
              </a:solidFill>
            </a:endParaRPr>
          </a:p>
        </p:txBody>
      </p:sp>
      <p:pic>
        <p:nvPicPr>
          <p:cNvPr id="1026" name="Picture 2" descr="http://fantasyfootballwarehouse.com/wp-content/uploads/2013/09/roundtabl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594203"/>
            <a:ext cx="5638800" cy="38636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8792960"/>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Around the Room</a:t>
            </a:r>
            <a:endParaRPr lang="en-US" b="1" dirty="0">
              <a:solidFill>
                <a:srgbClr val="C00000"/>
              </a:solidFill>
            </a:endParaRPr>
          </a:p>
        </p:txBody>
      </p:sp>
      <p:sp>
        <p:nvSpPr>
          <p:cNvPr id="3" name="Content Placeholder 2"/>
          <p:cNvSpPr>
            <a:spLocks noGrp="1"/>
          </p:cNvSpPr>
          <p:nvPr>
            <p:ph idx="1"/>
          </p:nvPr>
        </p:nvSpPr>
        <p:spPr/>
        <p:txBody>
          <a:bodyPr>
            <a:normAutofit/>
          </a:bodyPr>
          <a:lstStyle/>
          <a:p>
            <a:pPr marL="0" indent="0">
              <a:buNone/>
            </a:pPr>
            <a:r>
              <a:rPr lang="en-US" sz="4000" b="1" dirty="0" smtClean="0"/>
              <a:t>What did we miss that is:</a:t>
            </a:r>
          </a:p>
          <a:p>
            <a:r>
              <a:rPr lang="en-US" sz="4000" b="1" dirty="0" smtClean="0"/>
              <a:t>New and exciting</a:t>
            </a:r>
          </a:p>
          <a:p>
            <a:r>
              <a:rPr lang="en-US" sz="4000" b="1" dirty="0" smtClean="0"/>
              <a:t>Statewide implications</a:t>
            </a:r>
          </a:p>
          <a:p>
            <a:r>
              <a:rPr lang="en-US" sz="4000" b="1" dirty="0" smtClean="0"/>
              <a:t>Progress is being made</a:t>
            </a:r>
          </a:p>
          <a:p>
            <a:r>
              <a:rPr lang="en-US" sz="4000" b="1" dirty="0" smtClean="0"/>
              <a:t>Folks should know</a:t>
            </a:r>
            <a:endParaRPr lang="en-US" sz="4000" b="1" dirty="0"/>
          </a:p>
        </p:txBody>
      </p:sp>
    </p:spTree>
    <p:extLst>
      <p:ext uri="{BB962C8B-B14F-4D97-AF65-F5344CB8AC3E}">
        <p14:creationId xmlns:p14="http://schemas.microsoft.com/office/powerpoint/2010/main" val="4141898979"/>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Facilitators</a:t>
            </a:r>
            <a:endParaRPr lang="en-US" b="1" dirty="0">
              <a:solidFill>
                <a:srgbClr val="C00000"/>
              </a:solidFill>
            </a:endParaRPr>
          </a:p>
        </p:txBody>
      </p:sp>
      <p:sp>
        <p:nvSpPr>
          <p:cNvPr id="3" name="Content Placeholder 2"/>
          <p:cNvSpPr>
            <a:spLocks noGrp="1"/>
          </p:cNvSpPr>
          <p:nvPr>
            <p:ph idx="1"/>
          </p:nvPr>
        </p:nvSpPr>
        <p:spPr/>
        <p:txBody>
          <a:bodyPr/>
          <a:lstStyle/>
          <a:p>
            <a:r>
              <a:rPr lang="en-US" dirty="0" smtClean="0"/>
              <a:t>Please turn in sheet with questions, concerns, recommendations</a:t>
            </a:r>
          </a:p>
          <a:p>
            <a:pPr marL="0" indent="0">
              <a:buNone/>
            </a:pPr>
            <a:endParaRPr lang="en-US" dirty="0"/>
          </a:p>
        </p:txBody>
      </p:sp>
    </p:spTree>
    <p:extLst>
      <p:ext uri="{BB962C8B-B14F-4D97-AF65-F5344CB8AC3E}">
        <p14:creationId xmlns:p14="http://schemas.microsoft.com/office/powerpoint/2010/main" val="14238263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 of Contact</a:t>
            </a:r>
            <a:endParaRPr lang="en-US" dirty="0"/>
          </a:p>
        </p:txBody>
      </p:sp>
      <p:sp>
        <p:nvSpPr>
          <p:cNvPr id="3" name="Content Placeholder 2"/>
          <p:cNvSpPr>
            <a:spLocks noGrp="1"/>
          </p:cNvSpPr>
          <p:nvPr>
            <p:ph idx="1"/>
          </p:nvPr>
        </p:nvSpPr>
        <p:spPr/>
        <p:txBody>
          <a:bodyPr/>
          <a:lstStyle/>
          <a:p>
            <a:pPr marL="0" indent="0" algn="ctr">
              <a:buNone/>
            </a:pPr>
            <a:r>
              <a:rPr lang="en-US" b="1" dirty="0" smtClean="0">
                <a:solidFill>
                  <a:srgbClr val="C00000"/>
                </a:solidFill>
              </a:rPr>
              <a:t>Jan Brite – Arizona Dept. of Education</a:t>
            </a:r>
          </a:p>
          <a:p>
            <a:pPr marL="0" indent="0" algn="ctr">
              <a:buNone/>
            </a:pPr>
            <a:r>
              <a:rPr lang="en-US" b="1" dirty="0">
                <a:solidFill>
                  <a:srgbClr val="C00000"/>
                </a:solidFill>
              </a:rPr>
              <a:t>Jan.Brite@azed.gov </a:t>
            </a:r>
          </a:p>
          <a:p>
            <a:pPr marL="0" indent="0" algn="ctr">
              <a:buNone/>
            </a:pPr>
            <a:endParaRPr lang="en-US" b="1" dirty="0">
              <a:solidFill>
                <a:srgbClr val="C00000"/>
              </a:solidFill>
            </a:endParaRPr>
          </a:p>
        </p:txBody>
      </p:sp>
    </p:spTree>
    <p:extLst>
      <p:ext uri="{BB962C8B-B14F-4D97-AF65-F5344CB8AC3E}">
        <p14:creationId xmlns:p14="http://schemas.microsoft.com/office/powerpoint/2010/main" val="33659391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1253</TotalTime>
  <Words>2495</Words>
  <Application>Microsoft Office PowerPoint</Application>
  <PresentationFormat>On-screen Show (4:3)</PresentationFormat>
  <Paragraphs>341</Paragraphs>
  <Slides>83</Slides>
  <Notes>0</Notes>
  <HiddenSlides>0</HiddenSlides>
  <MMClips>0</MMClips>
  <ScaleCrop>false</ScaleCrop>
  <HeadingPairs>
    <vt:vector size="4" baseType="variant">
      <vt:variant>
        <vt:lpstr>Theme</vt:lpstr>
      </vt:variant>
      <vt:variant>
        <vt:i4>1</vt:i4>
      </vt:variant>
      <vt:variant>
        <vt:lpstr>Slide Titles</vt:lpstr>
      </vt:variant>
      <vt:variant>
        <vt:i4>83</vt:i4>
      </vt:variant>
    </vt:vector>
  </HeadingPairs>
  <TitlesOfParts>
    <vt:vector size="84" baseType="lpstr">
      <vt:lpstr>Office Theme</vt:lpstr>
      <vt:lpstr>PowerPoint Presentation</vt:lpstr>
      <vt:lpstr>Why are we here?</vt:lpstr>
      <vt:lpstr>Procedures for Session</vt:lpstr>
      <vt:lpstr>POSTERS AROUND ROOM</vt:lpstr>
      <vt:lpstr>HOW CAN MY VOICE BE HEARD?</vt:lpstr>
      <vt:lpstr>Let’s get started!</vt:lpstr>
      <vt:lpstr>Programs of Study/Rigorous   Programs of Study</vt:lpstr>
      <vt:lpstr>Programs of Study/Rigorous   Programs of Study</vt:lpstr>
      <vt:lpstr>Key Point of Contact</vt:lpstr>
      <vt:lpstr>PowerPoint Presentation</vt:lpstr>
      <vt:lpstr>POS Grant - Statewide POS review process </vt:lpstr>
      <vt:lpstr>POS Grant - Statewide POS review process </vt:lpstr>
      <vt:lpstr>POS Grant - Business &amp; Industry Partnerships</vt:lpstr>
      <vt:lpstr>POS Grant - Business &amp; Industry Partnerships</vt:lpstr>
      <vt:lpstr>Key Point of Contact</vt:lpstr>
      <vt:lpstr>PowerPoint Presentation</vt:lpstr>
      <vt:lpstr>Dual Enrollment Opportunities </vt:lpstr>
      <vt:lpstr>Key Point of Contact</vt:lpstr>
      <vt:lpstr>PowerPoint Presentation</vt:lpstr>
      <vt:lpstr>POS Grant – Industry Certifications</vt:lpstr>
      <vt:lpstr>POS Grant – Industry Certifications through Cochise Technology District</vt:lpstr>
      <vt:lpstr>Key Point of Contact</vt:lpstr>
      <vt:lpstr>PowerPoint Presentation</vt:lpstr>
      <vt:lpstr>POS Grant – Industry Certifications</vt:lpstr>
      <vt:lpstr>Key Point of Contact</vt:lpstr>
      <vt:lpstr>PowerPoint Presentation</vt:lpstr>
      <vt:lpstr>TABLE DISCUSSION</vt:lpstr>
      <vt:lpstr>Now let’s look at Professional Development</vt:lpstr>
      <vt:lpstr>Leadership Continuum</vt:lpstr>
      <vt:lpstr>Key Point of Contact</vt:lpstr>
      <vt:lpstr>PowerPoint Presentation</vt:lpstr>
      <vt:lpstr>ACTEAZ Premier Series</vt:lpstr>
      <vt:lpstr>POS Grant – Glendale Union/ACTEAZ</vt:lpstr>
      <vt:lpstr>Key Point of Contact</vt:lpstr>
      <vt:lpstr>PowerPoint Presentation</vt:lpstr>
      <vt:lpstr>Professional Development </vt:lpstr>
      <vt:lpstr>Key Point of Contact</vt:lpstr>
      <vt:lpstr>PowerPoint Presentation</vt:lpstr>
      <vt:lpstr>ACOVA    Re-evaluating our  mission and purpose</vt:lpstr>
      <vt:lpstr>Key Point of Contact</vt:lpstr>
      <vt:lpstr>PowerPoint Presentation</vt:lpstr>
      <vt:lpstr>TABLE DISCUSSION</vt:lpstr>
      <vt:lpstr>Academic Integration &amp; Curriculum</vt:lpstr>
      <vt:lpstr>Embedded Academic Credit</vt:lpstr>
      <vt:lpstr>Embedded Academic Credit</vt:lpstr>
      <vt:lpstr>Key Point of Contact</vt:lpstr>
      <vt:lpstr>PowerPoint Presentation</vt:lpstr>
      <vt:lpstr>A Model for Academic Credit that meets HQ </vt:lpstr>
      <vt:lpstr>Key Point of Contact</vt:lpstr>
      <vt:lpstr>PowerPoint Presentation</vt:lpstr>
      <vt:lpstr>AZ Partnership for CTE and ACCRS</vt:lpstr>
      <vt:lpstr>AZ Partnership for CTE and ACCRS</vt:lpstr>
      <vt:lpstr>Key Point of Contact</vt:lpstr>
      <vt:lpstr>PowerPoint Presentation</vt:lpstr>
      <vt:lpstr>POS Grant - CURRICULUM GUIDES </vt:lpstr>
      <vt:lpstr>POS Grant -ACCRS in Wiki Lessons</vt:lpstr>
      <vt:lpstr>AZ CTE Curriculum Consortium</vt:lpstr>
      <vt:lpstr>Key Point of Contact</vt:lpstr>
      <vt:lpstr>PowerPoint Presentation</vt:lpstr>
      <vt:lpstr>TABLE DISCUSSION</vt:lpstr>
      <vt:lpstr>More great things…</vt:lpstr>
      <vt:lpstr>Workplace Employability Skills</vt:lpstr>
      <vt:lpstr>Workplace Employability Skills</vt:lpstr>
      <vt:lpstr>Key Point of Contact</vt:lpstr>
      <vt:lpstr>PowerPoint Presentation</vt:lpstr>
      <vt:lpstr>JTEDs Across Arizona</vt:lpstr>
      <vt:lpstr>Key Point of Contact</vt:lpstr>
      <vt:lpstr>PowerPoint Presentation</vt:lpstr>
      <vt:lpstr>Arizona Ready Initiative</vt:lpstr>
      <vt:lpstr>Arizona Ready Initiative</vt:lpstr>
      <vt:lpstr>Recommendation areas/White Papers </vt:lpstr>
      <vt:lpstr>Key Point of Contact</vt:lpstr>
      <vt:lpstr>PowerPoint Presentation</vt:lpstr>
      <vt:lpstr>Online Undergraduate Certificate in Career and Technical Education</vt:lpstr>
      <vt:lpstr>Partnering with ACTEAZ to make UA CTE credit available for teachers</vt:lpstr>
      <vt:lpstr>Key Point of Contact</vt:lpstr>
      <vt:lpstr>PowerPoint Presentation</vt:lpstr>
      <vt:lpstr>CTE Program List utilizing              Labor Market Data</vt:lpstr>
      <vt:lpstr>Key Point of Contact</vt:lpstr>
      <vt:lpstr>PowerPoint Presentation</vt:lpstr>
      <vt:lpstr>TABLE DISCUSSION</vt:lpstr>
      <vt:lpstr>Around the Room</vt:lpstr>
      <vt:lpstr>Facilitators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Curt Bertelsen</dc:creator>
  <cp:lastModifiedBy>Curt Bertelsen</cp:lastModifiedBy>
  <cp:revision>98</cp:revision>
  <dcterms:created xsi:type="dcterms:W3CDTF">2014-01-24T20:42:11Z</dcterms:created>
  <dcterms:modified xsi:type="dcterms:W3CDTF">2014-02-07T01:04:49Z</dcterms:modified>
</cp:coreProperties>
</file>