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2" r:id="rId1"/>
  </p:sldMasterIdLst>
  <p:handoutMasterIdLst>
    <p:handoutMasterId r:id="rId76"/>
  </p:handoutMasterIdLst>
  <p:sldIdLst>
    <p:sldId id="256" r:id="rId2"/>
    <p:sldId id="342" r:id="rId3"/>
    <p:sldId id="343" r:id="rId4"/>
    <p:sldId id="344" r:id="rId5"/>
    <p:sldId id="345" r:id="rId6"/>
    <p:sldId id="346" r:id="rId7"/>
    <p:sldId id="347" r:id="rId8"/>
    <p:sldId id="348" r:id="rId9"/>
    <p:sldId id="349" r:id="rId10"/>
    <p:sldId id="350" r:id="rId11"/>
    <p:sldId id="351" r:id="rId12"/>
    <p:sldId id="352" r:id="rId13"/>
    <p:sldId id="353" r:id="rId14"/>
    <p:sldId id="354" r:id="rId15"/>
    <p:sldId id="355" r:id="rId16"/>
    <p:sldId id="356" r:id="rId17"/>
    <p:sldId id="357" r:id="rId18"/>
    <p:sldId id="358" r:id="rId19"/>
    <p:sldId id="359" r:id="rId20"/>
    <p:sldId id="360" r:id="rId21"/>
    <p:sldId id="361" r:id="rId22"/>
    <p:sldId id="362" r:id="rId23"/>
    <p:sldId id="363" r:id="rId24"/>
    <p:sldId id="364" r:id="rId25"/>
    <p:sldId id="365" r:id="rId26"/>
    <p:sldId id="366" r:id="rId27"/>
    <p:sldId id="367" r:id="rId28"/>
    <p:sldId id="368" r:id="rId29"/>
    <p:sldId id="369" r:id="rId30"/>
    <p:sldId id="370" r:id="rId31"/>
    <p:sldId id="371" r:id="rId32"/>
    <p:sldId id="372" r:id="rId33"/>
    <p:sldId id="373" r:id="rId34"/>
    <p:sldId id="374" r:id="rId35"/>
    <p:sldId id="375" r:id="rId36"/>
    <p:sldId id="376" r:id="rId37"/>
    <p:sldId id="377" r:id="rId38"/>
    <p:sldId id="378" r:id="rId39"/>
    <p:sldId id="379" r:id="rId40"/>
    <p:sldId id="380" r:id="rId41"/>
    <p:sldId id="381" r:id="rId42"/>
    <p:sldId id="382" r:id="rId43"/>
    <p:sldId id="383" r:id="rId44"/>
    <p:sldId id="384" r:id="rId45"/>
    <p:sldId id="385" r:id="rId46"/>
    <p:sldId id="386" r:id="rId47"/>
    <p:sldId id="387" r:id="rId48"/>
    <p:sldId id="388" r:id="rId49"/>
    <p:sldId id="402" r:id="rId50"/>
    <p:sldId id="403" r:id="rId51"/>
    <p:sldId id="404" r:id="rId52"/>
    <p:sldId id="405" r:id="rId53"/>
    <p:sldId id="406" r:id="rId54"/>
    <p:sldId id="407" r:id="rId55"/>
    <p:sldId id="408" r:id="rId56"/>
    <p:sldId id="389" r:id="rId57"/>
    <p:sldId id="390" r:id="rId58"/>
    <p:sldId id="391" r:id="rId59"/>
    <p:sldId id="409" r:id="rId60"/>
    <p:sldId id="325" r:id="rId61"/>
    <p:sldId id="410" r:id="rId62"/>
    <p:sldId id="411" r:id="rId63"/>
    <p:sldId id="412" r:id="rId64"/>
    <p:sldId id="413" r:id="rId65"/>
    <p:sldId id="414" r:id="rId66"/>
    <p:sldId id="415" r:id="rId67"/>
    <p:sldId id="416" r:id="rId68"/>
    <p:sldId id="417" r:id="rId69"/>
    <p:sldId id="418" r:id="rId70"/>
    <p:sldId id="419" r:id="rId71"/>
    <p:sldId id="420" r:id="rId72"/>
    <p:sldId id="421" r:id="rId73"/>
    <p:sldId id="422" r:id="rId74"/>
    <p:sldId id="392" r:id="rId7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105" d="100"/>
          <a:sy n="105" d="100"/>
        </p:scale>
        <p:origin x="-936" y="-104"/>
      </p:cViewPr>
      <p:guideLst>
        <p:guide orient="horz" pos="2160"/>
        <p:guide pos="384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80" Type="http://schemas.openxmlformats.org/officeDocument/2006/relationships/theme" Target="theme/theme1.xml"/><Relationship Id="rId81" Type="http://schemas.openxmlformats.org/officeDocument/2006/relationships/tableStyles" Target="tableStyles.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handoutMaster" Target="handoutMasters/handoutMaster1.xml"/><Relationship Id="rId77" Type="http://schemas.openxmlformats.org/officeDocument/2006/relationships/printerSettings" Target="printerSettings/printerSettings1.bin"/><Relationship Id="rId78" Type="http://schemas.openxmlformats.org/officeDocument/2006/relationships/presProps" Target="presProps.xml"/><Relationship Id="rId79" Type="http://schemas.openxmlformats.org/officeDocument/2006/relationships/viewProps" Target="viewProp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48AD3BA-2B4E-4F68-8299-E620ABCAB1BB}" type="datetimeFigureOut">
              <a:rPr lang="en-US" smtClean="0"/>
              <a:pPr/>
              <a:t>7/18/16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26B85AF-88B1-41AD-B69C-57FC0869ACEB}" type="slidenum">
              <a:rPr lang="en-US" smtClean="0"/>
              <a:pPr/>
              <a:t>‹#›</a:t>
            </a:fld>
            <a:endParaRPr lang="en-US" dirty="0"/>
          </a:p>
        </p:txBody>
      </p:sp>
    </p:spTree>
    <p:extLst>
      <p:ext uri="{BB962C8B-B14F-4D97-AF65-F5344CB8AC3E}">
        <p14:creationId xmlns:p14="http://schemas.microsoft.com/office/powerpoint/2010/main" val="238334355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68577"/>
            <a:ext cx="7772400" cy="1470025"/>
          </a:xfrm>
        </p:spPr>
        <p:txBody>
          <a:bodyPr/>
          <a:lstStyle>
            <a:lvl1pPr algn="l">
              <a:defRPr>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267200"/>
            <a:ext cx="7086600" cy="1752600"/>
          </a:xfrm>
        </p:spPr>
        <p:txBody>
          <a:bodyPr/>
          <a:lstStyle>
            <a:lvl1pPr marL="0" indent="0" algn="l">
              <a:buNone/>
              <a:defRPr>
                <a:solidFill>
                  <a:srgbClr val="40404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p:txBody>
          <a:bodyPr/>
          <a:lstStyle>
            <a:lvl1pPr>
              <a:defRPr sz="1800">
                <a:solidFill>
                  <a:schemeClr val="bg1"/>
                </a:solidFill>
              </a:defRPr>
            </a:lvl1pPr>
          </a:lstStyle>
          <a:p>
            <a:endParaRPr lang="en-US" dirty="0"/>
          </a:p>
        </p:txBody>
      </p:sp>
      <p:sp>
        <p:nvSpPr>
          <p:cNvPr id="7" name="Rectangle 6"/>
          <p:cNvSpPr/>
          <p:nvPr/>
        </p:nvSpPr>
        <p:spPr>
          <a:xfrm>
            <a:off x="0" y="0"/>
            <a:ext cx="9144000" cy="1169988"/>
          </a:xfrm>
          <a:prstGeom prst="rect">
            <a:avLst/>
          </a:prstGeom>
          <a:solidFill>
            <a:srgbClr val="3C808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Rectangle 7"/>
          <p:cNvSpPr/>
          <p:nvPr/>
        </p:nvSpPr>
        <p:spPr>
          <a:xfrm>
            <a:off x="685800" y="1371600"/>
            <a:ext cx="1143000" cy="1143000"/>
          </a:xfrm>
          <a:prstGeom prst="rect">
            <a:avLst/>
          </a:prstGeom>
          <a:solidFill>
            <a:srgbClr val="FAA43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9" name="Picture 4" descr="asba.jpg"/>
          <p:cNvPicPr>
            <a:picLocks noChangeAspect="1"/>
          </p:cNvPicPr>
          <p:nvPr/>
        </p:nvPicPr>
        <p:blipFill>
          <a:blip r:embed="rId2" cstate="print"/>
          <a:srcRect/>
          <a:stretch>
            <a:fillRect/>
          </a:stretch>
        </p:blipFill>
        <p:spPr bwMode="auto">
          <a:xfrm>
            <a:off x="1905001" y="1371600"/>
            <a:ext cx="3076575" cy="1162050"/>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7010400" cy="1143000"/>
          </a:xfrm>
        </p:spPr>
        <p:txBody>
          <a:bodyPr/>
          <a:lstStyle>
            <a:lvl1pPr>
              <a:defRPr sz="4200">
                <a:solidFill>
                  <a:srgbClr val="296D77"/>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buFont typeface="Wingdings" pitchFamily="2" charset="2"/>
              <a:buChar char="§"/>
              <a:defRPr>
                <a:solidFill>
                  <a:srgbClr val="296D77"/>
                </a:solidFill>
              </a:defRPr>
            </a:lvl1pPr>
            <a:lvl2pPr>
              <a:defRPr>
                <a:solidFill>
                  <a:schemeClr val="tx1"/>
                </a:solidFill>
              </a:defRPr>
            </a:lvl2pPr>
            <a:lvl3pPr>
              <a:buFont typeface="Wingdings" pitchFamily="2" charset="2"/>
              <a:buChar char="§"/>
              <a:defRPr>
                <a:solidFill>
                  <a:schemeClr val="tx1"/>
                </a:solidFill>
              </a:defRPr>
            </a:lvl3pPr>
            <a:lvl4pPr>
              <a:defRPr>
                <a:solidFill>
                  <a:schemeClr val="tx1"/>
                </a:solidFill>
              </a:defRPr>
            </a:lvl4pPr>
            <a:lvl5pPr>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533400" y="381000"/>
            <a:ext cx="914400" cy="914400"/>
          </a:xfrm>
          <a:prstGeom prst="rect">
            <a:avLst/>
          </a:prstGeom>
          <a:solidFill>
            <a:srgbClr val="FAA43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95402"/>
            <a:ext cx="2057400" cy="4830763"/>
          </a:xfrm>
        </p:spPr>
        <p:txBody>
          <a:bodyPr vert="eaVert"/>
          <a:lstStyle>
            <a:lvl1pPr algn="l">
              <a:defRPr sz="4200">
                <a:solidFill>
                  <a:srgbClr val="296D77"/>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40"/>
            <a:ext cx="6019800" cy="5851525"/>
          </a:xfrm>
        </p:spPr>
        <p:txBody>
          <a:bodyPr vert="eaVert"/>
          <a:lstStyle>
            <a:lvl1pPr>
              <a:buFont typeface="Wingdings" pitchFamily="2" charset="2"/>
              <a:buChar char="§"/>
              <a:defRPr/>
            </a:lvl1pPr>
            <a:lvl2pPr>
              <a:defRPr>
                <a:solidFill>
                  <a:schemeClr val="tx1"/>
                </a:solidFill>
              </a:defRPr>
            </a:lvl2pPr>
            <a:lvl3pPr>
              <a:buFont typeface="Wingdings" pitchFamily="2" charset="2"/>
              <a:buChar char="§"/>
              <a:defRPr>
                <a:solidFill>
                  <a:schemeClr val="tx1"/>
                </a:solidFill>
              </a:defRPr>
            </a:lvl3pPr>
            <a:lvl4pPr>
              <a:defRPr>
                <a:solidFill>
                  <a:schemeClr val="tx1"/>
                </a:solidFill>
              </a:defRPr>
            </a:lvl4pPr>
            <a:lvl5pPr>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7239000" y="228600"/>
            <a:ext cx="914400" cy="914400"/>
          </a:xfrm>
          <a:prstGeom prst="rect">
            <a:avLst/>
          </a:prstGeom>
          <a:solidFill>
            <a:srgbClr val="FAA43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086600" cy="1143000"/>
          </a:xfrm>
        </p:spPr>
        <p:txBody>
          <a:bodyPr/>
          <a:lstStyle>
            <a:lvl1pPr algn="l">
              <a:defRPr sz="4200">
                <a:solidFill>
                  <a:srgbClr val="296D77"/>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buFont typeface="Wingdings" pitchFamily="2" charset="2"/>
              <a:buChar char="§"/>
              <a:defRPr>
                <a:solidFill>
                  <a:srgbClr val="404040"/>
                </a:solidFill>
              </a:defRPr>
            </a:lvl1pPr>
            <a:lvl3pPr>
              <a:buFont typeface="Wingdings" pitchFamily="2" charset="2"/>
              <a:buChar char="§"/>
              <a:defRPr/>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7"/>
          <p:cNvSpPr/>
          <p:nvPr/>
        </p:nvSpPr>
        <p:spPr>
          <a:xfrm>
            <a:off x="533400" y="381000"/>
            <a:ext cx="914400" cy="914400"/>
          </a:xfrm>
          <a:prstGeom prst="rect">
            <a:avLst/>
          </a:prstGeom>
          <a:solidFill>
            <a:srgbClr val="FAA43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ctr">
              <a:defRPr sz="4000" b="1" cap="none">
                <a:solidFill>
                  <a:srgbClr val="296D77"/>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lgn="ctr">
              <a:buNone/>
              <a:defRPr sz="2000">
                <a:solidFill>
                  <a:srgbClr val="4040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Rectangle 6"/>
          <p:cNvSpPr/>
          <p:nvPr/>
        </p:nvSpPr>
        <p:spPr>
          <a:xfrm>
            <a:off x="2667000" y="381000"/>
            <a:ext cx="914400" cy="914400"/>
          </a:xfrm>
          <a:prstGeom prst="rect">
            <a:avLst/>
          </a:prstGeom>
          <a:solidFill>
            <a:srgbClr val="FAA43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Rectangle 7"/>
          <p:cNvSpPr/>
          <p:nvPr/>
        </p:nvSpPr>
        <p:spPr>
          <a:xfrm>
            <a:off x="4191000" y="381000"/>
            <a:ext cx="914400" cy="914400"/>
          </a:xfrm>
          <a:prstGeom prst="rect">
            <a:avLst/>
          </a:prstGeom>
          <a:solidFill>
            <a:srgbClr val="296D7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Rectangle 8"/>
          <p:cNvSpPr/>
          <p:nvPr/>
        </p:nvSpPr>
        <p:spPr>
          <a:xfrm>
            <a:off x="5715000" y="381000"/>
            <a:ext cx="914400" cy="914400"/>
          </a:xfrm>
          <a:prstGeom prst="rect">
            <a:avLst/>
          </a:prstGeom>
          <a:solidFill>
            <a:srgbClr val="FAA43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7010400" cy="1143000"/>
          </a:xfrm>
        </p:spPr>
        <p:txBody>
          <a:bodyPr/>
          <a:lstStyle>
            <a:lvl1pPr algn="l">
              <a:defRPr sz="4200">
                <a:solidFill>
                  <a:srgbClr val="296D77"/>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600202"/>
            <a:ext cx="4038600" cy="4525963"/>
          </a:xfrm>
        </p:spPr>
        <p:txBody>
          <a:bodyPr/>
          <a:lstStyle>
            <a:lvl1pPr>
              <a:buFont typeface="Wingdings" pitchFamily="2" charset="2"/>
              <a:buChar char="§"/>
              <a:defRPr sz="2800">
                <a:solidFill>
                  <a:schemeClr val="tx1"/>
                </a:solidFill>
              </a:defRPr>
            </a:lvl1pPr>
            <a:lvl2pPr>
              <a:defRPr sz="2400">
                <a:solidFill>
                  <a:schemeClr val="tx1"/>
                </a:solidFill>
              </a:defRPr>
            </a:lvl2pPr>
            <a:lvl3pPr>
              <a:buFont typeface="Wingdings" pitchFamily="2" charset="2"/>
              <a:buChar char="§"/>
              <a:defRPr sz="2000">
                <a:solidFill>
                  <a:schemeClr val="tx1"/>
                </a:solidFill>
              </a:defRPr>
            </a:lvl3pPr>
            <a:lvl4pPr>
              <a:defRPr sz="1800">
                <a:solidFill>
                  <a:schemeClr val="tx1"/>
                </a:solidFill>
              </a:defRPr>
            </a:lvl4pPr>
            <a:lvl5pPr>
              <a:defRPr sz="1800">
                <a:solidFill>
                  <a:schemeClr val="tx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2"/>
            <a:ext cx="4038600" cy="4525963"/>
          </a:xfrm>
        </p:spPr>
        <p:txBody>
          <a:bodyPr/>
          <a:lstStyle>
            <a:lvl1pPr>
              <a:buFont typeface="Wingdings" pitchFamily="2" charset="2"/>
              <a:buChar char="§"/>
              <a:defRPr sz="2800">
                <a:solidFill>
                  <a:schemeClr val="tx1"/>
                </a:solidFill>
              </a:defRPr>
            </a:lvl1pPr>
            <a:lvl2pPr>
              <a:defRPr sz="2400">
                <a:solidFill>
                  <a:schemeClr val="tx1"/>
                </a:solidFill>
              </a:defRPr>
            </a:lvl2pPr>
            <a:lvl3pPr>
              <a:buFont typeface="Wingdings" pitchFamily="2" charset="2"/>
              <a:buChar char="§"/>
              <a:defRPr sz="2000">
                <a:solidFill>
                  <a:schemeClr val="tx1"/>
                </a:solidFill>
              </a:defRPr>
            </a:lvl3pPr>
            <a:lvl4pPr>
              <a:defRPr sz="1800">
                <a:solidFill>
                  <a:schemeClr val="tx1"/>
                </a:solidFill>
              </a:defRPr>
            </a:lvl4pPr>
            <a:lvl5pPr>
              <a:defRPr sz="1800">
                <a:solidFill>
                  <a:schemeClr val="tx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7"/>
          <p:cNvSpPr/>
          <p:nvPr/>
        </p:nvSpPr>
        <p:spPr>
          <a:xfrm>
            <a:off x="533400" y="381000"/>
            <a:ext cx="914400" cy="914400"/>
          </a:xfrm>
          <a:prstGeom prst="rect">
            <a:avLst/>
          </a:prstGeom>
          <a:solidFill>
            <a:srgbClr val="FAA43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7010400" cy="1143000"/>
          </a:xfrm>
        </p:spPr>
        <p:txBody>
          <a:bodyPr/>
          <a:lstStyle>
            <a:lvl1pPr algn="l">
              <a:defRPr sz="4200">
                <a:solidFill>
                  <a:srgbClr val="296D77"/>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40404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solidFill>
                  <a:srgbClr val="40404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Rectangle 9"/>
          <p:cNvSpPr/>
          <p:nvPr/>
        </p:nvSpPr>
        <p:spPr>
          <a:xfrm>
            <a:off x="533400" y="381000"/>
            <a:ext cx="914400" cy="914400"/>
          </a:xfrm>
          <a:prstGeom prst="rect">
            <a:avLst/>
          </a:prstGeom>
          <a:solidFill>
            <a:srgbClr val="FAA43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086600" cy="1143000"/>
          </a:xfrm>
        </p:spPr>
        <p:txBody>
          <a:bodyPr/>
          <a:lstStyle>
            <a:lvl1pPr algn="l">
              <a:defRPr sz="4200">
                <a:solidFill>
                  <a:srgbClr val="296D77"/>
                </a:solidFill>
              </a:defRPr>
            </a:lvl1pPr>
          </a:lstStyle>
          <a:p>
            <a:r>
              <a:rPr lang="en-US" smtClean="0"/>
              <a:t>Click to edit Master title style</a:t>
            </a:r>
            <a:endParaRPr lang="en-US" dirty="0"/>
          </a:p>
        </p:txBody>
      </p:sp>
      <p:sp>
        <p:nvSpPr>
          <p:cNvPr id="6" name="Rectangle 5"/>
          <p:cNvSpPr/>
          <p:nvPr/>
        </p:nvSpPr>
        <p:spPr>
          <a:xfrm>
            <a:off x="533400" y="381000"/>
            <a:ext cx="914400" cy="914400"/>
          </a:xfrm>
          <a:prstGeom prst="rect">
            <a:avLst/>
          </a:prstGeom>
          <a:solidFill>
            <a:srgbClr val="FAA43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2">
            <a:alpha val="66000"/>
          </a:schemeClr>
        </a:solidFill>
        <a:effectLst/>
      </p:bgPr>
    </p:bg>
    <p:spTree>
      <p:nvGrpSpPr>
        <p:cNvPr id="1" name=""/>
        <p:cNvGrpSpPr/>
        <p:nvPr/>
      </p:nvGrpSpPr>
      <p:grpSpPr>
        <a:xfrm>
          <a:off x="0" y="0"/>
          <a:ext cx="0" cy="0"/>
          <a:chOff x="0" y="0"/>
          <a:chExt cx="0" cy="0"/>
        </a:xfrm>
      </p:grpSpPr>
      <p:sp>
        <p:nvSpPr>
          <p:cNvPr id="5" name="Rectangle 4"/>
          <p:cNvSpPr/>
          <p:nvPr/>
        </p:nvSpPr>
        <p:spPr>
          <a:xfrm>
            <a:off x="533400" y="609600"/>
            <a:ext cx="914400" cy="914400"/>
          </a:xfrm>
          <a:prstGeom prst="rect">
            <a:avLst/>
          </a:prstGeom>
          <a:solidFill>
            <a:srgbClr val="296D7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solidFill>
                  <a:srgbClr val="404040"/>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273052"/>
            <a:ext cx="5111750" cy="5853113"/>
          </a:xfrm>
        </p:spPr>
        <p:txBody>
          <a:bodyPr/>
          <a:lstStyle>
            <a:lvl1pPr>
              <a:buFont typeface="Wingdings" pitchFamily="2" charset="2"/>
              <a:buChar char="§"/>
              <a:defRPr sz="3200">
                <a:solidFill>
                  <a:srgbClr val="296D77"/>
                </a:solidFill>
              </a:defRPr>
            </a:lvl1pPr>
            <a:lvl2pPr>
              <a:defRPr sz="2800">
                <a:solidFill>
                  <a:schemeClr val="tx1"/>
                </a:solidFill>
              </a:defRPr>
            </a:lvl2pPr>
            <a:lvl3pPr>
              <a:buFont typeface="Wingdings" pitchFamily="2" charset="2"/>
              <a:buChar char="§"/>
              <a:defRPr sz="2400">
                <a:solidFill>
                  <a:schemeClr val="tx1"/>
                </a:solidFill>
              </a:defRPr>
            </a:lvl3pPr>
            <a:lvl4pPr>
              <a:defRPr sz="2000">
                <a:solidFill>
                  <a:schemeClr val="tx1"/>
                </a:solidFill>
              </a:defRPr>
            </a:lvl4pPr>
            <a:lvl5pPr>
              <a:defRPr sz="2000">
                <a:solidFill>
                  <a:schemeClr val="tx1"/>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a:ln w="9525">
            <a:solidFill>
              <a:srgbClr val="404040"/>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Rectangle 7"/>
          <p:cNvSpPr/>
          <p:nvPr/>
        </p:nvSpPr>
        <p:spPr>
          <a:xfrm>
            <a:off x="533400" y="609600"/>
            <a:ext cx="914400" cy="914400"/>
          </a:xfrm>
          <a:prstGeom prst="rect">
            <a:avLst/>
          </a:prstGeom>
          <a:solidFill>
            <a:srgbClr val="296D7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6248400"/>
            <a:ext cx="91440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676400" y="274638"/>
            <a:ext cx="70104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C5B261-8843-42D1-AAFC-05E20E2D9B97}" type="datetimeFigureOut">
              <a:rPr lang="en-US" smtClean="0"/>
              <a:pPr/>
              <a:t>7/18/16</a:t>
            </a:fld>
            <a:endParaRPr lang="en-US" dirty="0"/>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AB73BC-B049-4115-A692-8D63A059BFB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hf sldNum="0" hdr="0" ftr="0" dt="0"/>
  <p:txStyles>
    <p:titleStyle>
      <a:lvl1pPr algn="l" defTabSz="914400" rtl="0" eaLnBrk="1" latinLnBrk="0" hangingPunct="1">
        <a:spcBef>
          <a:spcPct val="0"/>
        </a:spcBef>
        <a:buNone/>
        <a:defRPr sz="42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education.azgovernor.gov/edu/form/submit-feedback-council" TargetMode="Externa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hyperlink" Target="mailto:cthomas@azsba.or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48664"/>
            <a:ext cx="7772400" cy="1094466"/>
          </a:xfrm>
        </p:spPr>
        <p:txBody>
          <a:bodyPr>
            <a:normAutofit fontScale="90000"/>
          </a:bodyPr>
          <a:lstStyle/>
          <a:p>
            <a:pPr algn="ctr"/>
            <a:r>
              <a:rPr lang="en-US" dirty="0" smtClean="0"/>
              <a:t> </a:t>
            </a:r>
            <a:br>
              <a:rPr lang="en-US" dirty="0" smtClean="0"/>
            </a:br>
            <a:r>
              <a:rPr lang="en-US" dirty="0" smtClean="0"/>
              <a:t/>
            </a:r>
            <a:br>
              <a:rPr lang="en-US" dirty="0" smtClean="0"/>
            </a:br>
            <a:r>
              <a:rPr lang="en-US" dirty="0" smtClean="0"/>
              <a:t/>
            </a:r>
            <a:br>
              <a:rPr lang="en-US" dirty="0" smtClean="0"/>
            </a:br>
            <a:r>
              <a:rPr lang="en-US" dirty="0" smtClean="0"/>
              <a:t>A Brief History of Arizona School Funding…</a:t>
            </a:r>
            <a:r>
              <a:rPr lang="en-US" sz="3600" dirty="0" smtClean="0"/>
              <a:t>(Or The </a:t>
            </a:r>
            <a:r>
              <a:rPr lang="en-US" sz="3600" dirty="0" smtClean="0"/>
              <a:t>Truth Behind the Numbers</a:t>
            </a:r>
            <a:r>
              <a:rPr lang="en-US" sz="3600" dirty="0"/>
              <a:t>, </a:t>
            </a:r>
            <a:r>
              <a:rPr lang="en-US" sz="3600" dirty="0" smtClean="0"/>
              <a:t>Rankings </a:t>
            </a:r>
            <a:r>
              <a:rPr lang="en-US" sz="3600" dirty="0"/>
              <a:t>and </a:t>
            </a:r>
            <a:r>
              <a:rPr lang="en-US" sz="3600" dirty="0" smtClean="0"/>
              <a:t>%’s</a:t>
            </a:r>
            <a:r>
              <a:rPr lang="en-US" sz="3600" dirty="0"/>
              <a:t>)</a:t>
            </a:r>
            <a:r>
              <a:rPr lang="en-US" sz="3600" dirty="0" smtClean="0"/>
              <a:t/>
            </a:r>
            <a:br>
              <a:rPr lang="en-US" sz="3600" dirty="0" smtClean="0"/>
            </a:br>
            <a:r>
              <a:rPr lang="en-US" dirty="0" smtClean="0"/>
              <a:t/>
            </a:r>
            <a:br>
              <a:rPr lang="en-US" dirty="0" smtClean="0"/>
            </a:br>
            <a:endParaRPr lang="en-US" dirty="0"/>
          </a:p>
        </p:txBody>
      </p:sp>
      <p:sp>
        <p:nvSpPr>
          <p:cNvPr id="3" name="Subtitle 2"/>
          <p:cNvSpPr>
            <a:spLocks noGrp="1"/>
          </p:cNvSpPr>
          <p:nvPr>
            <p:ph type="subTitle" idx="1"/>
          </p:nvPr>
        </p:nvSpPr>
        <p:spPr>
          <a:xfrm>
            <a:off x="685800" y="4403860"/>
            <a:ext cx="7797800" cy="1709057"/>
          </a:xfrm>
        </p:spPr>
        <p:txBody>
          <a:bodyPr>
            <a:noAutofit/>
          </a:bodyPr>
          <a:lstStyle/>
          <a:p>
            <a:pPr>
              <a:lnSpc>
                <a:spcPct val="100000"/>
              </a:lnSpc>
              <a:spcBef>
                <a:spcPts val="600"/>
              </a:spcBef>
              <a:spcAft>
                <a:spcPts val="0"/>
              </a:spcAft>
            </a:pPr>
            <a:endParaRPr lang="en-US" sz="2400" dirty="0" smtClean="0"/>
          </a:p>
          <a:p>
            <a:pPr>
              <a:lnSpc>
                <a:spcPct val="100000"/>
              </a:lnSpc>
              <a:spcBef>
                <a:spcPts val="600"/>
              </a:spcBef>
              <a:spcAft>
                <a:spcPts val="0"/>
              </a:spcAft>
            </a:pPr>
            <a:r>
              <a:rPr lang="en-US" sz="2400" b="1" dirty="0" smtClean="0"/>
              <a:t>Chris Thomas</a:t>
            </a:r>
            <a:r>
              <a:rPr lang="en-US" sz="2400" dirty="0" smtClean="0"/>
              <a:t>, ASBA General Counsel and Director of Legal &amp; Policy Services</a:t>
            </a:r>
            <a:r>
              <a:rPr lang="en-US" sz="2800" b="1" dirty="0" smtClean="0"/>
              <a:t>			</a:t>
            </a:r>
          </a:p>
        </p:txBody>
      </p:sp>
    </p:spTree>
    <p:extLst>
      <p:ext uri="{BB962C8B-B14F-4D97-AF65-F5344CB8AC3E}">
        <p14:creationId xmlns:p14="http://schemas.microsoft.com/office/powerpoint/2010/main" val="305219328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2535" y="604152"/>
            <a:ext cx="7086600" cy="1143000"/>
          </a:xfrm>
        </p:spPr>
        <p:txBody>
          <a:bodyPr>
            <a:normAutofit fontScale="90000"/>
          </a:bodyPr>
          <a:lstStyle/>
          <a:p>
            <a:pPr lvl="2" algn="l" rtl="0">
              <a:lnSpc>
                <a:spcPct val="90000"/>
              </a:lnSpc>
              <a:spcBef>
                <a:spcPct val="0"/>
              </a:spcBef>
            </a:pPr>
            <a:r>
              <a:rPr lang="en-US" sz="3975" dirty="0">
                <a:solidFill>
                  <a:schemeClr val="accent1"/>
                </a:solidFill>
                <a:latin typeface="+mj-lt"/>
              </a:rPr>
              <a:t>Students Funded at or Above the National Average</a:t>
            </a:r>
            <a:r>
              <a:rPr lang="en-US" dirty="0"/>
              <a:t/>
            </a:r>
            <a:br>
              <a:rPr lang="en-US" dirty="0"/>
            </a:br>
            <a:endParaRPr lang="en-US" dirty="0"/>
          </a:p>
        </p:txBody>
      </p:sp>
      <p:sp>
        <p:nvSpPr>
          <p:cNvPr id="3" name="Content Placeholder 2"/>
          <p:cNvSpPr>
            <a:spLocks noGrp="1"/>
          </p:cNvSpPr>
          <p:nvPr>
            <p:ph sz="quarter" idx="4294967295"/>
          </p:nvPr>
        </p:nvSpPr>
        <p:spPr>
          <a:xfrm>
            <a:off x="514351" y="2571440"/>
            <a:ext cx="7796030" cy="2483392"/>
          </a:xfrm>
          <a:prstGeom prst="rect">
            <a:avLst/>
          </a:prstGeom>
        </p:spPr>
        <p:txBody>
          <a:bodyPr>
            <a:normAutofit/>
          </a:bodyPr>
          <a:lstStyle/>
          <a:p>
            <a:r>
              <a:rPr lang="en-US" sz="2800" dirty="0"/>
              <a:t>Percent of students in districts with PPE at or above U.S. average</a:t>
            </a:r>
          </a:p>
          <a:p>
            <a:r>
              <a:rPr lang="en-US" sz="2800" dirty="0"/>
              <a:t>Arizona state average: 0.7%</a:t>
            </a:r>
          </a:p>
          <a:p>
            <a:r>
              <a:rPr lang="en-US" sz="2800" dirty="0"/>
              <a:t>National average: 43.4%</a:t>
            </a:r>
          </a:p>
          <a:p>
            <a:r>
              <a:rPr lang="en-US" sz="2800" dirty="0"/>
              <a:t>Arizona Rank: 51 (of 51)</a:t>
            </a:r>
          </a:p>
          <a:p>
            <a:endParaRPr lang="en-US" dirty="0"/>
          </a:p>
        </p:txBody>
      </p:sp>
    </p:spTree>
    <p:extLst>
      <p:ext uri="{BB962C8B-B14F-4D97-AF65-F5344CB8AC3E}">
        <p14:creationId xmlns:p14="http://schemas.microsoft.com/office/powerpoint/2010/main" val="2208238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694768"/>
            <a:ext cx="7086600" cy="1143000"/>
          </a:xfrm>
        </p:spPr>
        <p:txBody>
          <a:bodyPr>
            <a:normAutofit fontScale="90000"/>
          </a:bodyPr>
          <a:lstStyle/>
          <a:p>
            <a:pPr lvl="2" algn="l" rtl="0">
              <a:lnSpc>
                <a:spcPct val="90000"/>
              </a:lnSpc>
              <a:spcBef>
                <a:spcPct val="0"/>
              </a:spcBef>
            </a:pPr>
            <a:r>
              <a:rPr lang="en-US" sz="3675" dirty="0">
                <a:solidFill>
                  <a:schemeClr val="accent1"/>
                </a:solidFill>
                <a:latin typeface="+mj-lt"/>
              </a:rPr>
              <a:t>State Expenditures on K-12 Schooling as a Percent of State Taxable Resources</a:t>
            </a:r>
            <a:r>
              <a:rPr lang="en-US" dirty="0"/>
              <a:t/>
            </a:r>
            <a:br>
              <a:rPr lang="en-US" dirty="0"/>
            </a:br>
            <a:endParaRPr lang="en-US" dirty="0"/>
          </a:p>
        </p:txBody>
      </p:sp>
      <p:sp>
        <p:nvSpPr>
          <p:cNvPr id="3" name="Content Placeholder 2"/>
          <p:cNvSpPr>
            <a:spLocks noGrp="1"/>
          </p:cNvSpPr>
          <p:nvPr>
            <p:ph sz="quarter" idx="4294967295"/>
          </p:nvPr>
        </p:nvSpPr>
        <p:spPr>
          <a:xfrm>
            <a:off x="514351" y="2404797"/>
            <a:ext cx="7796030" cy="2483392"/>
          </a:xfrm>
          <a:prstGeom prst="rect">
            <a:avLst/>
          </a:prstGeom>
        </p:spPr>
        <p:txBody>
          <a:bodyPr/>
          <a:lstStyle/>
          <a:p>
            <a:r>
              <a:rPr lang="en-US" sz="2800" dirty="0"/>
              <a:t>Arizona state average: 2.5%</a:t>
            </a:r>
          </a:p>
          <a:p>
            <a:r>
              <a:rPr lang="en-US" sz="2800" dirty="0"/>
              <a:t>National average: 3.4%</a:t>
            </a:r>
          </a:p>
          <a:p>
            <a:r>
              <a:rPr lang="en-US" sz="2800" dirty="0"/>
              <a:t>Arizona rank: 47 (of 51)</a:t>
            </a:r>
          </a:p>
          <a:p>
            <a:endParaRPr lang="en-US" dirty="0"/>
          </a:p>
        </p:txBody>
      </p:sp>
    </p:spTree>
    <p:extLst>
      <p:ext uri="{BB962C8B-B14F-4D97-AF65-F5344CB8AC3E}">
        <p14:creationId xmlns:p14="http://schemas.microsoft.com/office/powerpoint/2010/main" val="23436330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lvl="2" algn="l" rtl="0">
              <a:lnSpc>
                <a:spcPct val="90000"/>
              </a:lnSpc>
              <a:spcBef>
                <a:spcPct val="0"/>
              </a:spcBef>
            </a:pPr>
            <a:r>
              <a:rPr lang="en-US" sz="3600" dirty="0">
                <a:solidFill>
                  <a:schemeClr val="accent1"/>
                </a:solidFill>
                <a:latin typeface="+mj-lt"/>
              </a:rPr>
              <a:t>Funding Equity – The Good News! (Or, The Good News?)</a:t>
            </a:r>
            <a:r>
              <a:rPr lang="en-US" dirty="0"/>
              <a:t/>
            </a:r>
            <a:br>
              <a:rPr lang="en-US" dirty="0"/>
            </a:br>
            <a:endParaRPr lang="en-US" dirty="0"/>
          </a:p>
        </p:txBody>
      </p:sp>
      <p:sp>
        <p:nvSpPr>
          <p:cNvPr id="5" name="Text Placeholder 4"/>
          <p:cNvSpPr>
            <a:spLocks noGrp="1"/>
          </p:cNvSpPr>
          <p:nvPr>
            <p:ph type="body" idx="1"/>
          </p:nvPr>
        </p:nvSpPr>
        <p:spPr/>
        <p:txBody>
          <a:bodyPr>
            <a:normAutofit/>
          </a:bodyPr>
          <a:lstStyle/>
          <a:p>
            <a:endParaRPr lang="en-US" sz="2400" dirty="0"/>
          </a:p>
        </p:txBody>
      </p:sp>
    </p:spTree>
    <p:extLst>
      <p:ext uri="{BB962C8B-B14F-4D97-AF65-F5344CB8AC3E}">
        <p14:creationId xmlns:p14="http://schemas.microsoft.com/office/powerpoint/2010/main" val="354580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49627" y="538249"/>
            <a:ext cx="7086600" cy="1143000"/>
          </a:xfrm>
        </p:spPr>
        <p:txBody>
          <a:bodyPr/>
          <a:lstStyle/>
          <a:p>
            <a:pPr lvl="3" algn="l" rtl="0">
              <a:lnSpc>
                <a:spcPct val="90000"/>
              </a:lnSpc>
              <a:spcBef>
                <a:spcPct val="0"/>
              </a:spcBef>
            </a:pPr>
            <a:r>
              <a:rPr lang="en-US" sz="3600" dirty="0">
                <a:solidFill>
                  <a:schemeClr val="accent1"/>
                </a:solidFill>
                <a:latin typeface="+mj-lt"/>
              </a:rPr>
              <a:t>Wealth-Neutrality Score</a:t>
            </a:r>
            <a:r>
              <a:rPr lang="en-US" dirty="0"/>
              <a:t/>
            </a:r>
            <a:br>
              <a:rPr lang="en-US" dirty="0"/>
            </a:br>
            <a:endParaRPr lang="en-US" dirty="0"/>
          </a:p>
        </p:txBody>
      </p:sp>
      <p:sp>
        <p:nvSpPr>
          <p:cNvPr id="5" name="Content Placeholder 4"/>
          <p:cNvSpPr>
            <a:spLocks noGrp="1"/>
          </p:cNvSpPr>
          <p:nvPr>
            <p:ph sz="quarter" idx="4294967295"/>
          </p:nvPr>
        </p:nvSpPr>
        <p:spPr>
          <a:xfrm>
            <a:off x="514351" y="1499286"/>
            <a:ext cx="7796030" cy="4308389"/>
          </a:xfrm>
          <a:prstGeom prst="rect">
            <a:avLst/>
          </a:prstGeom>
        </p:spPr>
        <p:txBody>
          <a:bodyPr>
            <a:normAutofit/>
          </a:bodyPr>
          <a:lstStyle/>
          <a:p>
            <a:r>
              <a:rPr lang="en-US" sz="2800" dirty="0"/>
              <a:t>Relationship between district funding and local property wealth</a:t>
            </a:r>
          </a:p>
          <a:p>
            <a:pPr lvl="1"/>
            <a:r>
              <a:rPr lang="en-US" dirty="0"/>
              <a:t>The degree to which state and local revenue are related to property wealth of districts</a:t>
            </a:r>
          </a:p>
          <a:p>
            <a:pPr lvl="2"/>
            <a:r>
              <a:rPr lang="en-US" sz="2800" dirty="0"/>
              <a:t>State </a:t>
            </a:r>
            <a:r>
              <a:rPr lang="en-US" sz="2800" dirty="0" err="1"/>
              <a:t>Avg</a:t>
            </a:r>
            <a:r>
              <a:rPr lang="en-US" sz="2800" dirty="0"/>
              <a:t>: 0.110</a:t>
            </a:r>
          </a:p>
          <a:p>
            <a:pPr lvl="2"/>
            <a:r>
              <a:rPr lang="en-US" sz="2800" dirty="0"/>
              <a:t>National Avg.: 0.139</a:t>
            </a:r>
          </a:p>
          <a:p>
            <a:pPr lvl="2"/>
            <a:r>
              <a:rPr lang="en-US" sz="2800" dirty="0"/>
              <a:t>Arizona State Ranking: 19</a:t>
            </a:r>
          </a:p>
          <a:p>
            <a:endParaRPr lang="en-US" dirty="0"/>
          </a:p>
        </p:txBody>
      </p:sp>
    </p:spTree>
    <p:extLst>
      <p:ext uri="{BB962C8B-B14F-4D97-AF65-F5344CB8AC3E}">
        <p14:creationId xmlns:p14="http://schemas.microsoft.com/office/powerpoint/2010/main" val="10202373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5486" y="488822"/>
            <a:ext cx="7086600" cy="1143000"/>
          </a:xfrm>
        </p:spPr>
        <p:txBody>
          <a:bodyPr>
            <a:noAutofit/>
          </a:bodyPr>
          <a:lstStyle/>
          <a:p>
            <a:pPr lvl="3" algn="l" rtl="0">
              <a:lnSpc>
                <a:spcPct val="90000"/>
              </a:lnSpc>
              <a:spcBef>
                <a:spcPct val="0"/>
              </a:spcBef>
            </a:pPr>
            <a:r>
              <a:rPr lang="en-US" sz="3600" dirty="0" err="1">
                <a:solidFill>
                  <a:schemeClr val="accent1"/>
                </a:solidFill>
                <a:latin typeface="+mj-lt"/>
              </a:rPr>
              <a:t>McLoone</a:t>
            </a:r>
            <a:r>
              <a:rPr lang="en-US" sz="3600" dirty="0">
                <a:solidFill>
                  <a:schemeClr val="accent1"/>
                </a:solidFill>
                <a:latin typeface="+mj-lt"/>
              </a:rPr>
              <a:t> Index</a:t>
            </a:r>
          </a:p>
        </p:txBody>
      </p:sp>
      <p:sp>
        <p:nvSpPr>
          <p:cNvPr id="3" name="Content Placeholder 2"/>
          <p:cNvSpPr>
            <a:spLocks noGrp="1"/>
          </p:cNvSpPr>
          <p:nvPr>
            <p:ph sz="quarter" idx="4294967295"/>
          </p:nvPr>
        </p:nvSpPr>
        <p:spPr>
          <a:xfrm>
            <a:off x="514351" y="2404797"/>
            <a:ext cx="7796030" cy="2483392"/>
          </a:xfrm>
          <a:prstGeom prst="rect">
            <a:avLst/>
          </a:prstGeom>
        </p:spPr>
        <p:txBody>
          <a:bodyPr/>
          <a:lstStyle/>
          <a:p>
            <a:r>
              <a:rPr lang="en-US" sz="2800" dirty="0"/>
              <a:t>Actual spending as percent of amount needed to bring all students to median level of state</a:t>
            </a:r>
          </a:p>
          <a:p>
            <a:pPr lvl="1"/>
            <a:r>
              <a:rPr lang="en-US" dirty="0"/>
              <a:t>State Avg.: 94.8%</a:t>
            </a:r>
          </a:p>
          <a:p>
            <a:pPr lvl="1"/>
            <a:r>
              <a:rPr lang="en-US" dirty="0"/>
              <a:t>National Avg.: 90.8%</a:t>
            </a:r>
          </a:p>
          <a:p>
            <a:pPr lvl="1"/>
            <a:r>
              <a:rPr lang="en-US" dirty="0"/>
              <a:t>Arizona State Ranking: 4</a:t>
            </a:r>
          </a:p>
          <a:p>
            <a:endParaRPr lang="en-US" dirty="0"/>
          </a:p>
        </p:txBody>
      </p:sp>
    </p:spTree>
    <p:extLst>
      <p:ext uri="{BB962C8B-B14F-4D97-AF65-F5344CB8AC3E}">
        <p14:creationId xmlns:p14="http://schemas.microsoft.com/office/powerpoint/2010/main" val="38980864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3724" y="587676"/>
            <a:ext cx="7086600" cy="1143000"/>
          </a:xfrm>
        </p:spPr>
        <p:txBody>
          <a:bodyPr/>
          <a:lstStyle/>
          <a:p>
            <a:pPr lvl="3" algn="l" rtl="0">
              <a:lnSpc>
                <a:spcPct val="90000"/>
              </a:lnSpc>
              <a:spcBef>
                <a:spcPct val="0"/>
              </a:spcBef>
            </a:pPr>
            <a:r>
              <a:rPr lang="en-US" sz="3600" dirty="0">
                <a:solidFill>
                  <a:schemeClr val="accent1"/>
                </a:solidFill>
                <a:latin typeface="+mj-lt"/>
              </a:rPr>
              <a:t>Coefficient of Variation</a:t>
            </a:r>
            <a:endParaRPr lang="en-US" dirty="0"/>
          </a:p>
        </p:txBody>
      </p:sp>
      <p:sp>
        <p:nvSpPr>
          <p:cNvPr id="3" name="Content Placeholder 2"/>
          <p:cNvSpPr>
            <a:spLocks noGrp="1"/>
          </p:cNvSpPr>
          <p:nvPr>
            <p:ph sz="quarter" idx="4294967295"/>
          </p:nvPr>
        </p:nvSpPr>
        <p:spPr>
          <a:xfrm>
            <a:off x="514351" y="2404797"/>
            <a:ext cx="7796030" cy="2483392"/>
          </a:xfrm>
          <a:prstGeom prst="rect">
            <a:avLst/>
          </a:prstGeom>
        </p:spPr>
        <p:txBody>
          <a:bodyPr/>
          <a:lstStyle/>
          <a:p>
            <a:r>
              <a:rPr lang="en-US" sz="2800" dirty="0"/>
              <a:t>Amount of Disparity in spending across a state among districts </a:t>
            </a:r>
          </a:p>
          <a:p>
            <a:pPr lvl="1"/>
            <a:r>
              <a:rPr lang="en-US" dirty="0"/>
              <a:t>State Avg.: 0.144</a:t>
            </a:r>
          </a:p>
          <a:p>
            <a:pPr lvl="1"/>
            <a:r>
              <a:rPr lang="en-US" dirty="0"/>
              <a:t>National Avg.: 0.167</a:t>
            </a:r>
          </a:p>
          <a:p>
            <a:pPr lvl="1"/>
            <a:r>
              <a:rPr lang="en-US" dirty="0"/>
              <a:t>Arizona State Ranking: 15</a:t>
            </a:r>
          </a:p>
          <a:p>
            <a:endParaRPr lang="en-US" dirty="0"/>
          </a:p>
        </p:txBody>
      </p:sp>
    </p:spTree>
    <p:extLst>
      <p:ext uri="{BB962C8B-B14F-4D97-AF65-F5344CB8AC3E}">
        <p14:creationId xmlns:p14="http://schemas.microsoft.com/office/powerpoint/2010/main" val="20726207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1962" y="604152"/>
            <a:ext cx="7086600" cy="1143000"/>
          </a:xfrm>
        </p:spPr>
        <p:txBody>
          <a:bodyPr/>
          <a:lstStyle/>
          <a:p>
            <a:pPr lvl="3" algn="l" rtl="0">
              <a:lnSpc>
                <a:spcPct val="90000"/>
              </a:lnSpc>
              <a:spcBef>
                <a:spcPct val="0"/>
              </a:spcBef>
            </a:pPr>
            <a:r>
              <a:rPr lang="en-US" sz="3600" dirty="0">
                <a:solidFill>
                  <a:schemeClr val="accent1"/>
                </a:solidFill>
                <a:latin typeface="+mj-lt"/>
              </a:rPr>
              <a:t>Restricting Range</a:t>
            </a:r>
            <a:endParaRPr lang="en-US" dirty="0"/>
          </a:p>
        </p:txBody>
      </p:sp>
      <p:sp>
        <p:nvSpPr>
          <p:cNvPr id="3" name="Content Placeholder 2"/>
          <p:cNvSpPr>
            <a:spLocks noGrp="1"/>
          </p:cNvSpPr>
          <p:nvPr>
            <p:ph sz="quarter" idx="4294967295"/>
          </p:nvPr>
        </p:nvSpPr>
        <p:spPr>
          <a:xfrm>
            <a:off x="514351" y="2404797"/>
            <a:ext cx="7796030" cy="2483392"/>
          </a:xfrm>
          <a:prstGeom prst="rect">
            <a:avLst/>
          </a:prstGeom>
        </p:spPr>
        <p:txBody>
          <a:bodyPr/>
          <a:lstStyle/>
          <a:p>
            <a:r>
              <a:rPr lang="en-US" sz="2800" dirty="0"/>
              <a:t>Difference in per-pupil spending levels at the 95</a:t>
            </a:r>
            <a:r>
              <a:rPr lang="en-US" sz="2800" baseline="30000" dirty="0"/>
              <a:t>th</a:t>
            </a:r>
            <a:r>
              <a:rPr lang="en-US" sz="2800" dirty="0"/>
              <a:t> and 5</a:t>
            </a:r>
            <a:r>
              <a:rPr lang="en-US" sz="2800" baseline="30000" dirty="0"/>
              <a:t>th</a:t>
            </a:r>
            <a:r>
              <a:rPr lang="en-US" sz="2800" dirty="0"/>
              <a:t> percentiles</a:t>
            </a:r>
          </a:p>
          <a:p>
            <a:pPr lvl="1"/>
            <a:r>
              <a:rPr lang="en-US" dirty="0"/>
              <a:t>State Avg.: $2,614</a:t>
            </a:r>
          </a:p>
          <a:p>
            <a:pPr lvl="1"/>
            <a:r>
              <a:rPr lang="en-US" dirty="0"/>
              <a:t>National Avg.: $4,559</a:t>
            </a:r>
          </a:p>
          <a:p>
            <a:pPr lvl="1"/>
            <a:r>
              <a:rPr lang="en-US" dirty="0"/>
              <a:t>Arizona State Ranking: 7</a:t>
            </a:r>
          </a:p>
          <a:p>
            <a:endParaRPr lang="en-US" dirty="0"/>
          </a:p>
        </p:txBody>
      </p:sp>
    </p:spTree>
    <p:extLst>
      <p:ext uri="{BB962C8B-B14F-4D97-AF65-F5344CB8AC3E}">
        <p14:creationId xmlns:p14="http://schemas.microsoft.com/office/powerpoint/2010/main" val="4463310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sz="3100" b="0" dirty="0">
                <a:solidFill>
                  <a:schemeClr val="tx1"/>
                </a:solidFill>
              </a:rPr>
              <a:t>There is evidence that – in a low tax state such as Arizona - equity comes at the expense of local control and depresses overall funding</a:t>
            </a:r>
            <a:r>
              <a:rPr lang="en-US" dirty="0">
                <a:solidFill>
                  <a:schemeClr val="tx1"/>
                </a:solidFill>
              </a:rPr>
              <a:t/>
            </a:r>
            <a:br>
              <a:rPr lang="en-US" dirty="0">
                <a:solidFill>
                  <a:schemeClr val="tx1"/>
                </a:solidFill>
              </a:rPr>
            </a:br>
            <a:endParaRPr lang="en-US" dirty="0"/>
          </a:p>
        </p:txBody>
      </p:sp>
      <p:sp>
        <p:nvSpPr>
          <p:cNvPr id="5" name="Text Placeholder 4"/>
          <p:cNvSpPr>
            <a:spLocks noGrp="1"/>
          </p:cNvSpPr>
          <p:nvPr>
            <p:ph type="body" idx="1"/>
          </p:nvPr>
        </p:nvSpPr>
        <p:spPr>
          <a:xfrm>
            <a:off x="722313" y="1845277"/>
            <a:ext cx="7772400" cy="2561624"/>
          </a:xfrm>
        </p:spPr>
        <p:txBody>
          <a:bodyPr>
            <a:normAutofit/>
          </a:bodyPr>
          <a:lstStyle/>
          <a:p>
            <a:r>
              <a:rPr lang="en-US" sz="4000" b="1" dirty="0">
                <a:solidFill>
                  <a:schemeClr val="tx2"/>
                </a:solidFill>
              </a:rPr>
              <a:t>The Good News?</a:t>
            </a:r>
            <a:endParaRPr lang="en-US" sz="4000" b="1" dirty="0" smtClean="0">
              <a:solidFill>
                <a:schemeClr val="tx2"/>
              </a:solidFill>
            </a:endParaRPr>
          </a:p>
          <a:p>
            <a:endParaRPr lang="en-US" sz="2800" dirty="0">
              <a:solidFill>
                <a:schemeClr val="tx1"/>
              </a:solidFill>
            </a:endParaRPr>
          </a:p>
        </p:txBody>
      </p:sp>
    </p:spTree>
    <p:extLst>
      <p:ext uri="{BB962C8B-B14F-4D97-AF65-F5344CB8AC3E}">
        <p14:creationId xmlns:p14="http://schemas.microsoft.com/office/powerpoint/2010/main" val="24161658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75486" y="595914"/>
            <a:ext cx="7086600" cy="1143000"/>
          </a:xfrm>
        </p:spPr>
        <p:txBody>
          <a:bodyPr/>
          <a:lstStyle/>
          <a:p>
            <a:pPr lvl="1" algn="l" rtl="0">
              <a:lnSpc>
                <a:spcPct val="90000"/>
              </a:lnSpc>
              <a:spcBef>
                <a:spcPct val="0"/>
              </a:spcBef>
            </a:pPr>
            <a:r>
              <a:rPr lang="en-US" sz="3600" dirty="0">
                <a:solidFill>
                  <a:schemeClr val="accent1"/>
                </a:solidFill>
                <a:latin typeface="+mj-lt"/>
              </a:rPr>
              <a:t>What About Capital Funding?</a:t>
            </a:r>
            <a:r>
              <a:rPr lang="en-US" dirty="0"/>
              <a:t/>
            </a:r>
            <a:br>
              <a:rPr lang="en-US" dirty="0"/>
            </a:br>
            <a:endParaRPr lang="en-US" dirty="0"/>
          </a:p>
        </p:txBody>
      </p:sp>
      <p:sp>
        <p:nvSpPr>
          <p:cNvPr id="5" name="Content Placeholder 4"/>
          <p:cNvSpPr>
            <a:spLocks noGrp="1"/>
          </p:cNvSpPr>
          <p:nvPr>
            <p:ph sz="quarter" idx="4294967295"/>
          </p:nvPr>
        </p:nvSpPr>
        <p:spPr>
          <a:xfrm>
            <a:off x="514351" y="1680519"/>
            <a:ext cx="7796030" cy="3847070"/>
          </a:xfrm>
          <a:prstGeom prst="rect">
            <a:avLst/>
          </a:prstGeom>
        </p:spPr>
        <p:txBody>
          <a:bodyPr>
            <a:normAutofit/>
          </a:bodyPr>
          <a:lstStyle/>
          <a:p>
            <a:r>
              <a:rPr lang="en-US" sz="2400" dirty="0"/>
              <a:t>Most Capital Funding Now at Local Level</a:t>
            </a:r>
          </a:p>
          <a:p>
            <a:pPr lvl="1"/>
            <a:r>
              <a:rPr lang="en-US" sz="2400" dirty="0"/>
              <a:t>Building Renewal Formula Repealed in 2014</a:t>
            </a:r>
          </a:p>
          <a:p>
            <a:pPr lvl="2"/>
            <a:r>
              <a:rPr lang="en-US" dirty="0"/>
              <a:t>Full Funding of Formula in FY2014 Was $260 Million; Actual Funding was $14 Million for Grant-Based Program</a:t>
            </a:r>
          </a:p>
          <a:p>
            <a:pPr lvl="1"/>
            <a:r>
              <a:rPr lang="en-US" sz="2400" dirty="0"/>
              <a:t>No New School Construction Funding Provided By State</a:t>
            </a:r>
          </a:p>
          <a:p>
            <a:pPr lvl="1"/>
            <a:r>
              <a:rPr lang="en-US" sz="2400" dirty="0"/>
              <a:t>Lawsuit </a:t>
            </a:r>
            <a:r>
              <a:rPr lang="en-US" sz="2400" dirty="0" smtClean="0"/>
              <a:t>About to Be Filed</a:t>
            </a:r>
            <a:endParaRPr lang="en-US" sz="2400" dirty="0"/>
          </a:p>
          <a:p>
            <a:endParaRPr lang="en-US" dirty="0"/>
          </a:p>
        </p:txBody>
      </p:sp>
    </p:spTree>
    <p:extLst>
      <p:ext uri="{BB962C8B-B14F-4D97-AF65-F5344CB8AC3E}">
        <p14:creationId xmlns:p14="http://schemas.microsoft.com/office/powerpoint/2010/main" val="20790486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92923" y="3871443"/>
            <a:ext cx="7772400" cy="1362075"/>
          </a:xfrm>
        </p:spPr>
        <p:txBody>
          <a:bodyPr>
            <a:normAutofit fontScale="90000"/>
          </a:bodyPr>
          <a:lstStyle/>
          <a:p>
            <a:r>
              <a:rPr lang="en-US" dirty="0" smtClean="0"/>
              <a:t>So where does Arizona rank in the various school funding categories?</a:t>
            </a:r>
            <a:endParaRPr lang="en-US" dirty="0"/>
          </a:p>
        </p:txBody>
      </p:sp>
      <p:sp>
        <p:nvSpPr>
          <p:cNvPr id="7" name="Text Placeholder 6"/>
          <p:cNvSpPr>
            <a:spLocks noGrp="1"/>
          </p:cNvSpPr>
          <p:nvPr>
            <p:ph type="body" idx="1"/>
          </p:nvPr>
        </p:nvSpPr>
        <p:spPr>
          <a:xfrm>
            <a:off x="722313" y="2222973"/>
            <a:ext cx="7772400" cy="1500187"/>
          </a:xfrm>
        </p:spPr>
        <p:txBody>
          <a:bodyPr/>
          <a:lstStyle/>
          <a:p>
            <a:endParaRPr lang="en-US"/>
          </a:p>
        </p:txBody>
      </p:sp>
    </p:spTree>
    <p:extLst>
      <p:ext uri="{BB962C8B-B14F-4D97-AF65-F5344CB8AC3E}">
        <p14:creationId xmlns:p14="http://schemas.microsoft.com/office/powerpoint/2010/main" val="1497913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5 questions we seek to answer today</a:t>
            </a:r>
            <a:endParaRPr lang="en-US" dirty="0"/>
          </a:p>
        </p:txBody>
      </p:sp>
      <p:sp>
        <p:nvSpPr>
          <p:cNvPr id="5" name="Content Placeholder 4"/>
          <p:cNvSpPr>
            <a:spLocks noGrp="1"/>
          </p:cNvSpPr>
          <p:nvPr>
            <p:ph sz="quarter" idx="4294967295"/>
          </p:nvPr>
        </p:nvSpPr>
        <p:spPr>
          <a:xfrm>
            <a:off x="481400" y="1574157"/>
            <a:ext cx="7796030" cy="2483392"/>
          </a:xfrm>
          <a:prstGeom prst="rect">
            <a:avLst/>
          </a:prstGeom>
        </p:spPr>
        <p:txBody>
          <a:bodyPr>
            <a:normAutofit fontScale="25000" lnSpcReduction="20000"/>
          </a:bodyPr>
          <a:lstStyle/>
          <a:p>
            <a:pPr marL="0" indent="0">
              <a:buNone/>
            </a:pPr>
            <a:r>
              <a:rPr lang="en-US" sz="12800" dirty="0" smtClean="0"/>
              <a:t>1. Where </a:t>
            </a:r>
            <a:r>
              <a:rPr lang="en-US" sz="12800" dirty="0"/>
              <a:t>does Arizona rank in the various school funding categories?</a:t>
            </a:r>
          </a:p>
          <a:p>
            <a:pPr marL="0" indent="0">
              <a:buNone/>
            </a:pPr>
            <a:r>
              <a:rPr lang="en-US" sz="12800" dirty="0" smtClean="0"/>
              <a:t>2. Has </a:t>
            </a:r>
            <a:r>
              <a:rPr lang="en-US" sz="12800" dirty="0"/>
              <a:t>it always been this way?</a:t>
            </a:r>
          </a:p>
          <a:p>
            <a:pPr marL="0" indent="0">
              <a:buNone/>
            </a:pPr>
            <a:r>
              <a:rPr lang="en-US" sz="12800" dirty="0" smtClean="0"/>
              <a:t>3. </a:t>
            </a:r>
            <a:r>
              <a:rPr lang="en-US" sz="12800" dirty="0" smtClean="0"/>
              <a:t>What </a:t>
            </a:r>
            <a:r>
              <a:rPr lang="en-US" sz="12800" dirty="0"/>
              <a:t>do those rankings mean/do they matter?</a:t>
            </a:r>
          </a:p>
          <a:p>
            <a:pPr marL="0" indent="0">
              <a:buNone/>
            </a:pPr>
            <a:r>
              <a:rPr lang="en-US" sz="12800" dirty="0" smtClean="0"/>
              <a:t>4. </a:t>
            </a:r>
            <a:r>
              <a:rPr lang="en-US" sz="12800" dirty="0" smtClean="0"/>
              <a:t>Why </a:t>
            </a:r>
            <a:r>
              <a:rPr lang="en-US" sz="12800" dirty="0"/>
              <a:t>do we hear different numbers from other groups that give a different perspective and how do </a:t>
            </a:r>
            <a:r>
              <a:rPr lang="en-US" sz="12800" dirty="0" smtClean="0"/>
              <a:t>they </a:t>
            </a:r>
            <a:r>
              <a:rPr lang="en-US" sz="12800" dirty="0"/>
              <a:t>come up with them?</a:t>
            </a:r>
          </a:p>
          <a:p>
            <a:pPr marL="0" indent="0">
              <a:buNone/>
            </a:pPr>
            <a:r>
              <a:rPr lang="en-US" sz="12800" dirty="0" smtClean="0"/>
              <a:t>5. </a:t>
            </a:r>
            <a:r>
              <a:rPr lang="en-US" sz="12800" dirty="0" smtClean="0"/>
              <a:t>What </a:t>
            </a:r>
            <a:r>
              <a:rPr lang="en-US" sz="12800" dirty="0"/>
              <a:t>Can We Do About It? </a:t>
            </a:r>
            <a:endParaRPr lang="en-US" sz="12800" dirty="0" smtClean="0"/>
          </a:p>
          <a:p>
            <a:pPr marL="0" indent="0">
              <a:buNone/>
            </a:pPr>
            <a:endParaRPr lang="en-US" sz="12800" dirty="0"/>
          </a:p>
          <a:p>
            <a:pPr>
              <a:buFont typeface="+mj-lt"/>
              <a:buAutoNum type="arabicPeriod"/>
            </a:pPr>
            <a:endParaRPr lang="en-US" sz="10000" dirty="0"/>
          </a:p>
        </p:txBody>
      </p:sp>
    </p:spTree>
    <p:extLst>
      <p:ext uri="{BB962C8B-B14F-4D97-AF65-F5344CB8AC3E}">
        <p14:creationId xmlns:p14="http://schemas.microsoft.com/office/powerpoint/2010/main" val="5489679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dirty="0"/>
          </a:p>
        </p:txBody>
      </p:sp>
      <p:sp>
        <p:nvSpPr>
          <p:cNvPr id="5" name="Content Placeholder 4"/>
          <p:cNvSpPr>
            <a:spLocks noGrp="1"/>
          </p:cNvSpPr>
          <p:nvPr>
            <p:ph sz="quarter" idx="4294967295"/>
          </p:nvPr>
        </p:nvSpPr>
        <p:spPr>
          <a:xfrm>
            <a:off x="515983" y="1898459"/>
            <a:ext cx="7796030" cy="2483392"/>
          </a:xfrm>
          <a:prstGeom prst="rect">
            <a:avLst/>
          </a:prstGeom>
        </p:spPr>
        <p:txBody>
          <a:bodyPr>
            <a:noAutofit/>
          </a:bodyPr>
          <a:lstStyle/>
          <a:p>
            <a:r>
              <a:rPr lang="en-US" sz="2400" dirty="0"/>
              <a:t>In 2015, Arizona ranks at or near the bottom on state funding of M&amp;O K-12 education</a:t>
            </a:r>
          </a:p>
          <a:p>
            <a:r>
              <a:rPr lang="en-US" sz="2400" dirty="0"/>
              <a:t>In 2015, Arizona has a funding system that is among the top states in equity of resources BUT this is based on all districts having low overall funding</a:t>
            </a:r>
          </a:p>
          <a:p>
            <a:r>
              <a:rPr lang="en-US" sz="2400" dirty="0"/>
              <a:t>Lack of state funding of capital is resulting in both low funding and inequity since most capital funding is paid from voter approved bonds which are based on local property wealth and local voter support</a:t>
            </a:r>
          </a:p>
        </p:txBody>
      </p:sp>
    </p:spTree>
    <p:extLst>
      <p:ext uri="{BB962C8B-B14F-4D97-AF65-F5344CB8AC3E}">
        <p14:creationId xmlns:p14="http://schemas.microsoft.com/office/powerpoint/2010/main" val="42448658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lvl="0"/>
            <a:r>
              <a:rPr lang="en-US" b="1" dirty="0" smtClean="0"/>
              <a:t>2.   Has </a:t>
            </a:r>
            <a:r>
              <a:rPr lang="en-US" b="1" dirty="0"/>
              <a:t>It Always Been This Way?</a:t>
            </a:r>
            <a:r>
              <a:rPr lang="en-US" dirty="0"/>
              <a:t/>
            </a:r>
            <a:br>
              <a:rPr lang="en-US" dirty="0"/>
            </a:b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41749472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normAutofit/>
          </a:bodyPr>
          <a:lstStyle/>
          <a:p>
            <a:pPr>
              <a:defRPr/>
            </a:pPr>
            <a:r>
              <a:rPr lang="en-US" sz="4000" dirty="0">
                <a:solidFill>
                  <a:srgbClr val="C00000"/>
                </a:solidFill>
              </a:rPr>
              <a:t>Change in Ranking</a:t>
            </a:r>
          </a:p>
        </p:txBody>
      </p:sp>
      <p:sp>
        <p:nvSpPr>
          <p:cNvPr id="5" name="Content Placeholder 6"/>
          <p:cNvSpPr>
            <a:spLocks noGrp="1"/>
          </p:cNvSpPr>
          <p:nvPr>
            <p:ph idx="1"/>
          </p:nvPr>
        </p:nvSpPr>
        <p:spPr>
          <a:prstGeom prst="rect">
            <a:avLst/>
          </a:prstGeom>
        </p:spPr>
        <p:txBody>
          <a:bodyPr>
            <a:noAutofit/>
          </a:bodyPr>
          <a:lstStyle/>
          <a:p>
            <a:r>
              <a:rPr lang="en-US" sz="2400" dirty="0" smtClean="0"/>
              <a:t>1991-92: </a:t>
            </a:r>
            <a:r>
              <a:rPr lang="en-US" sz="2400" dirty="0"/>
              <a:t>AZ Ranked 34th above 16 other states</a:t>
            </a:r>
            <a:br>
              <a:rPr lang="en-US" sz="2400" dirty="0"/>
            </a:br>
            <a:r>
              <a:rPr lang="en-US" sz="2400" dirty="0"/>
              <a:t>(87.7% of U.S. Average</a:t>
            </a:r>
            <a:r>
              <a:rPr lang="en-US" sz="2400" dirty="0" smtClean="0"/>
              <a:t>)</a:t>
            </a:r>
            <a:endParaRPr lang="en-US" sz="2400" dirty="0"/>
          </a:p>
          <a:p>
            <a:pPr marL="0" indent="0">
              <a:buNone/>
            </a:pPr>
            <a:r>
              <a:rPr lang="en-US" sz="2400" dirty="0"/>
              <a:t> </a:t>
            </a:r>
            <a:endParaRPr lang="en-US" sz="2400" dirty="0" smtClean="0"/>
          </a:p>
          <a:p>
            <a:r>
              <a:rPr lang="en-US" sz="2400" dirty="0" smtClean="0"/>
              <a:t>2012-13: AZ </a:t>
            </a:r>
            <a:r>
              <a:rPr lang="en-US" sz="2400" dirty="0"/>
              <a:t>Ranked 48</a:t>
            </a:r>
            <a:r>
              <a:rPr lang="en-US" sz="2400" baseline="30000" dirty="0"/>
              <a:t>th</a:t>
            </a:r>
            <a:r>
              <a:rPr lang="en-US" sz="2400" dirty="0"/>
              <a:t> above 2 other states</a:t>
            </a:r>
            <a:br>
              <a:rPr lang="en-US" sz="2400" dirty="0"/>
            </a:br>
            <a:r>
              <a:rPr lang="en-US" sz="2400" dirty="0" smtClean="0"/>
              <a:t>(</a:t>
            </a:r>
            <a:r>
              <a:rPr lang="en-US" sz="2400" dirty="0"/>
              <a:t>69.5% of U.S. Average)</a:t>
            </a:r>
          </a:p>
          <a:p>
            <a:pPr marL="0" indent="0">
              <a:buNone/>
            </a:pPr>
            <a:endParaRPr lang="en-US" sz="2400" dirty="0"/>
          </a:p>
          <a:p>
            <a:r>
              <a:rPr lang="en-US" sz="2400" dirty="0"/>
              <a:t> To move back to 87.7% of U.S. Average</a:t>
            </a:r>
          </a:p>
          <a:p>
            <a:pPr lvl="1"/>
            <a:r>
              <a:rPr lang="en-US" sz="2400" dirty="0"/>
              <a:t>Increase expenditures to $10,857 </a:t>
            </a:r>
          </a:p>
          <a:p>
            <a:pPr lvl="1"/>
            <a:r>
              <a:rPr lang="en-US" sz="2400" dirty="0"/>
              <a:t>Increase of $2,258 per pupil</a:t>
            </a:r>
          </a:p>
        </p:txBody>
      </p:sp>
    </p:spTree>
    <p:extLst>
      <p:ext uri="{BB962C8B-B14F-4D97-AF65-F5344CB8AC3E}">
        <p14:creationId xmlns:p14="http://schemas.microsoft.com/office/powerpoint/2010/main" val="2672589162"/>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1609859" y="450043"/>
            <a:ext cx="5486400" cy="857250"/>
          </a:xfrm>
        </p:spPr>
        <p:txBody>
          <a:bodyPr>
            <a:noAutofit/>
          </a:bodyPr>
          <a:lstStyle/>
          <a:p>
            <a:pPr>
              <a:defRPr/>
            </a:pPr>
            <a:r>
              <a:rPr lang="en-US" sz="3200" dirty="0">
                <a:solidFill>
                  <a:schemeClr val="tx1"/>
                </a:solidFill>
              </a:rPr>
              <a:t>In 1991-92 AZ Above These States</a:t>
            </a:r>
          </a:p>
        </p:txBody>
      </p:sp>
      <p:graphicFrame>
        <p:nvGraphicFramePr>
          <p:cNvPr id="5" name="Content Placeholder 4"/>
          <p:cNvGraphicFramePr>
            <a:graphicFrameLocks noGrp="1"/>
          </p:cNvGraphicFramePr>
          <p:nvPr>
            <p:ph sz="quarter" idx="4294967295"/>
            <p:extLst/>
          </p:nvPr>
        </p:nvGraphicFramePr>
        <p:xfrm>
          <a:off x="590214" y="1977999"/>
          <a:ext cx="6839286" cy="2951677"/>
        </p:xfrm>
        <a:graphic>
          <a:graphicData uri="http://schemas.openxmlformats.org/drawingml/2006/table">
            <a:tbl>
              <a:tblPr bandRow="1">
                <a:tableStyleId>{5C22544A-7EE6-4342-B048-85BDC9FD1C3A}</a:tableStyleId>
              </a:tblPr>
              <a:tblGrid>
                <a:gridCol w="3419643"/>
                <a:gridCol w="3419643"/>
              </a:tblGrid>
              <a:tr h="2951677">
                <a:tc>
                  <a:txBody>
                    <a:bodyPr/>
                    <a:lstStyle/>
                    <a:p>
                      <a:pPr>
                        <a:buFont typeface="Arial" pitchFamily="34" charset="0"/>
                        <a:buChar char="•"/>
                      </a:pPr>
                      <a:r>
                        <a:rPr lang="en-US" sz="1800" dirty="0" smtClean="0"/>
                        <a:t> Alabama</a:t>
                      </a:r>
                    </a:p>
                    <a:p>
                      <a:pPr>
                        <a:buFont typeface="Arial" pitchFamily="34" charset="0"/>
                        <a:buChar char="•"/>
                      </a:pPr>
                      <a:r>
                        <a:rPr lang="en-US" sz="1800" dirty="0" smtClean="0"/>
                        <a:t> Arkansas</a:t>
                      </a:r>
                    </a:p>
                    <a:p>
                      <a:pPr>
                        <a:buFont typeface="Arial" pitchFamily="34" charset="0"/>
                        <a:buChar char="•"/>
                      </a:pPr>
                      <a:r>
                        <a:rPr lang="en-US" sz="1800" dirty="0" smtClean="0"/>
                        <a:t> Georgia</a:t>
                      </a:r>
                    </a:p>
                    <a:p>
                      <a:pPr>
                        <a:buFont typeface="Arial" pitchFamily="34" charset="0"/>
                        <a:buChar char="•"/>
                      </a:pPr>
                      <a:r>
                        <a:rPr lang="en-US" sz="1800" dirty="0" smtClean="0"/>
                        <a:t> Idaho#</a:t>
                      </a:r>
                    </a:p>
                    <a:p>
                      <a:pPr>
                        <a:buFont typeface="Arial" pitchFamily="34" charset="0"/>
                        <a:buChar char="•"/>
                      </a:pPr>
                      <a:r>
                        <a:rPr lang="en-US" sz="1800" baseline="0" dirty="0" smtClean="0"/>
                        <a:t> </a:t>
                      </a:r>
                      <a:r>
                        <a:rPr lang="en-US" sz="1800" dirty="0" smtClean="0"/>
                        <a:t>Kentucky</a:t>
                      </a:r>
                    </a:p>
                    <a:p>
                      <a:pPr>
                        <a:buFont typeface="Arial" pitchFamily="34" charset="0"/>
                        <a:buChar char="•"/>
                      </a:pPr>
                      <a:r>
                        <a:rPr lang="en-US" sz="1800" dirty="0" smtClean="0"/>
                        <a:t> Louisiana</a:t>
                      </a:r>
                    </a:p>
                    <a:p>
                      <a:pPr>
                        <a:buFont typeface="Arial" pitchFamily="34" charset="0"/>
                        <a:buChar char="•"/>
                      </a:pPr>
                      <a:r>
                        <a:rPr lang="en-US" sz="1800" baseline="0" dirty="0" smtClean="0"/>
                        <a:t> Mississippi</a:t>
                      </a:r>
                    </a:p>
                    <a:p>
                      <a:pPr>
                        <a:buFont typeface="Arial" pitchFamily="34" charset="0"/>
                        <a:buChar char="•"/>
                      </a:pPr>
                      <a:r>
                        <a:rPr lang="en-US" sz="1800" baseline="0" dirty="0" smtClean="0"/>
                        <a:t> Missouri</a:t>
                      </a:r>
                    </a:p>
                    <a:p>
                      <a:pPr>
                        <a:buFont typeface="Arial" pitchFamily="34" charset="0"/>
                        <a:buNone/>
                      </a:pPr>
                      <a:endParaRPr lang="en-US" sz="1800" dirty="0"/>
                    </a:p>
                  </a:txBody>
                  <a:tcPr marL="68580" marR="68580" marT="34290" marB="34290"/>
                </a:tc>
                <a:tc>
                  <a:txBody>
                    <a:bodyPr/>
                    <a:lstStyle/>
                    <a:p>
                      <a:pPr>
                        <a:buFont typeface="Arial" pitchFamily="34" charset="0"/>
                        <a:buChar char="•"/>
                      </a:pPr>
                      <a:r>
                        <a:rPr lang="en-US" sz="1800" dirty="0" smtClean="0"/>
                        <a:t> New Mexico</a:t>
                      </a:r>
                    </a:p>
                    <a:p>
                      <a:pPr>
                        <a:buFont typeface="Arial" pitchFamily="34" charset="0"/>
                        <a:buChar char="•"/>
                      </a:pPr>
                      <a:r>
                        <a:rPr lang="en-US" sz="1800" dirty="0" smtClean="0"/>
                        <a:t> North Carolina</a:t>
                      </a:r>
                    </a:p>
                    <a:p>
                      <a:pPr>
                        <a:buFont typeface="Arial" pitchFamily="34" charset="0"/>
                        <a:buChar char="•"/>
                      </a:pPr>
                      <a:r>
                        <a:rPr lang="en-US" sz="1800" dirty="0" smtClean="0"/>
                        <a:t> North Dakota</a:t>
                      </a:r>
                    </a:p>
                    <a:p>
                      <a:pPr>
                        <a:buFont typeface="Arial" pitchFamily="34" charset="0"/>
                        <a:buChar char="•"/>
                      </a:pPr>
                      <a:r>
                        <a:rPr lang="en-US" sz="1800" dirty="0" smtClean="0"/>
                        <a:t> Oklahoma</a:t>
                      </a:r>
                    </a:p>
                    <a:p>
                      <a:pPr>
                        <a:buFont typeface="Arial" pitchFamily="34" charset="0"/>
                        <a:buChar char="•"/>
                      </a:pPr>
                      <a:r>
                        <a:rPr lang="en-US" sz="1800" baseline="0" dirty="0" smtClean="0"/>
                        <a:t> South Carolina</a:t>
                      </a:r>
                    </a:p>
                    <a:p>
                      <a:pPr>
                        <a:buFont typeface="Arial" pitchFamily="34" charset="0"/>
                        <a:buChar char="•"/>
                      </a:pPr>
                      <a:r>
                        <a:rPr lang="en-US" sz="1800" baseline="0" dirty="0" smtClean="0"/>
                        <a:t> South Dakota</a:t>
                      </a:r>
                    </a:p>
                    <a:p>
                      <a:pPr>
                        <a:buFont typeface="Arial" pitchFamily="34" charset="0"/>
                        <a:buChar char="•"/>
                      </a:pPr>
                      <a:r>
                        <a:rPr lang="en-US" sz="1800" baseline="0" dirty="0" smtClean="0"/>
                        <a:t> Tennessee</a:t>
                      </a:r>
                    </a:p>
                    <a:p>
                      <a:pPr>
                        <a:buFont typeface="Arial" pitchFamily="34" charset="0"/>
                        <a:buChar char="•"/>
                      </a:pPr>
                      <a:r>
                        <a:rPr lang="en-US" sz="1800" baseline="0" dirty="0" smtClean="0"/>
                        <a:t> Utah#</a:t>
                      </a:r>
                    </a:p>
                    <a:p>
                      <a:pPr>
                        <a:buFont typeface="Arial" pitchFamily="34" charset="0"/>
                        <a:buNone/>
                      </a:pPr>
                      <a:endParaRPr lang="en-US" sz="1800" dirty="0"/>
                    </a:p>
                  </a:txBody>
                  <a:tcPr marL="68580" marR="68580" marT="34290" marB="34290"/>
                </a:tc>
              </a:tr>
            </a:tbl>
          </a:graphicData>
        </a:graphic>
      </p:graphicFrame>
      <p:sp>
        <p:nvSpPr>
          <p:cNvPr id="6" name="TextBox 5"/>
          <p:cNvSpPr txBox="1">
            <a:spLocks noChangeArrowheads="1"/>
          </p:cNvSpPr>
          <p:nvPr/>
        </p:nvSpPr>
        <p:spPr bwMode="auto">
          <a:xfrm>
            <a:off x="2238509" y="4639900"/>
            <a:ext cx="4857750" cy="300082"/>
          </a:xfrm>
          <a:prstGeom prst="rect">
            <a:avLst/>
          </a:prstGeom>
          <a:noFill/>
          <a:ln w="9525">
            <a:noFill/>
            <a:miter lim="800000"/>
            <a:headEnd/>
            <a:tailEnd/>
          </a:ln>
        </p:spPr>
        <p:txBody>
          <a:bodyPr>
            <a:spAutoFit/>
          </a:bodyPr>
          <a:lstStyle/>
          <a:p>
            <a:pPr algn="r"/>
            <a:r>
              <a:rPr lang="en-US" sz="1350" dirty="0"/>
              <a:t>#State AZ above in 2012-13</a:t>
            </a:r>
          </a:p>
        </p:txBody>
      </p:sp>
    </p:spTree>
    <p:extLst>
      <p:ext uri="{BB962C8B-B14F-4D97-AF65-F5344CB8AC3E}">
        <p14:creationId xmlns:p14="http://schemas.microsoft.com/office/powerpoint/2010/main" val="25270894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576137" y="458944"/>
            <a:ext cx="8078988" cy="990600"/>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400" dirty="0"/>
              <a:t>Change In Per Pupil Public School Revenue</a:t>
            </a:r>
            <a:br>
              <a:rPr lang="en-US" sz="2400" dirty="0"/>
            </a:br>
            <a:r>
              <a:rPr lang="en-US" sz="2400" dirty="0"/>
              <a:t>K-12 Education FY 1992- FY 2013</a:t>
            </a:r>
          </a:p>
        </p:txBody>
      </p:sp>
      <p:graphicFrame>
        <p:nvGraphicFramePr>
          <p:cNvPr id="5" name="Content Placeholder 3"/>
          <p:cNvGraphicFramePr>
            <a:graphicFrameLocks/>
          </p:cNvGraphicFramePr>
          <p:nvPr>
            <p:extLst/>
          </p:nvPr>
        </p:nvGraphicFramePr>
        <p:xfrm>
          <a:off x="917620" y="1847850"/>
          <a:ext cx="5786438" cy="1813560"/>
        </p:xfrm>
        <a:graphic>
          <a:graphicData uri="http://schemas.openxmlformats.org/drawingml/2006/table">
            <a:tbl>
              <a:tblPr firstRow="1" bandRow="1">
                <a:tableStyleId>{5C22544A-7EE6-4342-B048-85BDC9FD1C3A}</a:tableStyleId>
              </a:tblPr>
              <a:tblGrid>
                <a:gridCol w="1371600"/>
                <a:gridCol w="1314450"/>
                <a:gridCol w="1200150"/>
                <a:gridCol w="1143000"/>
                <a:gridCol w="757238"/>
              </a:tblGrid>
              <a:tr h="278130">
                <a:tc>
                  <a:txBody>
                    <a:bodyPr/>
                    <a:lstStyle/>
                    <a:p>
                      <a:pPr algn="ctr"/>
                      <a:r>
                        <a:rPr lang="en-US" sz="1200" b="0" dirty="0" smtClean="0"/>
                        <a:t>FY 1992</a:t>
                      </a:r>
                      <a:endParaRPr lang="en-US" sz="1200" b="0" dirty="0"/>
                    </a:p>
                  </a:txBody>
                  <a:tcPr marL="68580" marR="68580" marT="34290" marB="34290"/>
                </a:tc>
                <a:tc>
                  <a:txBody>
                    <a:bodyPr/>
                    <a:lstStyle/>
                    <a:p>
                      <a:pPr algn="ctr"/>
                      <a:r>
                        <a:rPr lang="en-US" sz="1200" b="0" dirty="0" smtClean="0"/>
                        <a:t>Federal Sources</a:t>
                      </a:r>
                      <a:endParaRPr lang="en-US" sz="1200" b="0" dirty="0"/>
                    </a:p>
                  </a:txBody>
                  <a:tcPr marL="68580" marR="68580" marT="34290" marB="34290"/>
                </a:tc>
                <a:tc>
                  <a:txBody>
                    <a:bodyPr/>
                    <a:lstStyle/>
                    <a:p>
                      <a:pPr algn="ctr"/>
                      <a:r>
                        <a:rPr lang="en-US" sz="1200" b="0" dirty="0" smtClean="0"/>
                        <a:t>State Sources</a:t>
                      </a:r>
                      <a:endParaRPr lang="en-US" sz="1200" b="0" dirty="0"/>
                    </a:p>
                  </a:txBody>
                  <a:tcPr marL="68580" marR="68580" marT="34290" marB="34290"/>
                </a:tc>
                <a:tc>
                  <a:txBody>
                    <a:bodyPr/>
                    <a:lstStyle/>
                    <a:p>
                      <a:pPr algn="ctr"/>
                      <a:r>
                        <a:rPr lang="en-US" sz="1200" b="0" dirty="0" smtClean="0"/>
                        <a:t>Local Sources</a:t>
                      </a:r>
                      <a:endParaRPr lang="en-US" sz="1200" b="0" dirty="0"/>
                    </a:p>
                  </a:txBody>
                  <a:tcPr marL="68580" marR="68580" marT="34290" marB="34290"/>
                </a:tc>
                <a:tc>
                  <a:txBody>
                    <a:bodyPr/>
                    <a:lstStyle/>
                    <a:p>
                      <a:pPr algn="ctr"/>
                      <a:r>
                        <a:rPr lang="en-US" sz="1200" b="0" dirty="0" smtClean="0"/>
                        <a:t>Total</a:t>
                      </a:r>
                      <a:endParaRPr lang="en-US" sz="1200" b="0" dirty="0"/>
                    </a:p>
                  </a:txBody>
                  <a:tcPr marL="68580" marR="68580" marT="34290" marB="34290"/>
                </a:tc>
              </a:tr>
              <a:tr h="293370">
                <a:tc>
                  <a:txBody>
                    <a:bodyPr/>
                    <a:lstStyle/>
                    <a:p>
                      <a:pPr algn="ctr"/>
                      <a:r>
                        <a:rPr lang="en-US" sz="1200" b="0" dirty="0" smtClean="0"/>
                        <a:t>US</a:t>
                      </a:r>
                      <a:endParaRPr lang="en-US" sz="1200" b="0" dirty="0"/>
                    </a:p>
                  </a:txBody>
                  <a:tcPr marL="68580" marR="68580" marT="34290" marB="34290"/>
                </a:tc>
                <a:tc>
                  <a:txBody>
                    <a:bodyPr/>
                    <a:lstStyle/>
                    <a:p>
                      <a:pPr algn="ctr"/>
                      <a:r>
                        <a:rPr lang="en-US" sz="1200" b="0" dirty="0" smtClean="0"/>
                        <a:t>$361</a:t>
                      </a:r>
                      <a:endParaRPr lang="en-US" sz="1200" b="0" dirty="0"/>
                    </a:p>
                  </a:txBody>
                  <a:tcPr marL="68580" marR="68580" marT="34290" marB="34290"/>
                </a:tc>
                <a:tc>
                  <a:txBody>
                    <a:bodyPr/>
                    <a:lstStyle/>
                    <a:p>
                      <a:pPr algn="ctr"/>
                      <a:r>
                        <a:rPr lang="en-US" sz="1200" b="0" dirty="0" smtClean="0"/>
                        <a:t>$2,661</a:t>
                      </a:r>
                      <a:endParaRPr lang="en-US" sz="1200" b="0" dirty="0"/>
                    </a:p>
                  </a:txBody>
                  <a:tcPr marL="68580" marR="68580" marT="34290" marB="34290"/>
                </a:tc>
                <a:tc>
                  <a:txBody>
                    <a:bodyPr/>
                    <a:lstStyle/>
                    <a:p>
                      <a:pPr algn="ctr"/>
                      <a:r>
                        <a:rPr lang="en-US" sz="1200" b="0" dirty="0" smtClean="0"/>
                        <a:t>$2,598</a:t>
                      </a:r>
                      <a:endParaRPr lang="en-US" sz="1200" b="0" dirty="0"/>
                    </a:p>
                  </a:txBody>
                  <a:tcPr marL="68580" marR="68580" marT="34290" marB="34290"/>
                </a:tc>
                <a:tc>
                  <a:txBody>
                    <a:bodyPr/>
                    <a:lstStyle/>
                    <a:p>
                      <a:pPr algn="ctr"/>
                      <a:r>
                        <a:rPr lang="en-US" sz="1200" b="0" dirty="0" smtClean="0"/>
                        <a:t>$5,621</a:t>
                      </a:r>
                      <a:endParaRPr lang="en-US" sz="1200" b="0" dirty="0"/>
                    </a:p>
                  </a:txBody>
                  <a:tcPr marL="68580" marR="68580" marT="34290" marB="34290"/>
                </a:tc>
              </a:tr>
              <a:tr h="251460">
                <a:tc gridSpan="5">
                  <a:txBody>
                    <a:bodyPr/>
                    <a:lstStyle/>
                    <a:p>
                      <a:pPr algn="ctr"/>
                      <a:endParaRPr lang="en-US" sz="1200" b="0" dirty="0"/>
                    </a:p>
                  </a:txBody>
                  <a:tcPr marL="68580" marR="68580" marT="34290" marB="34290"/>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r>
              <a:tr h="278130">
                <a:tc>
                  <a:txBody>
                    <a:bodyPr/>
                    <a:lstStyle/>
                    <a:p>
                      <a:pPr algn="ctr"/>
                      <a:r>
                        <a:rPr lang="en-US" sz="1200" b="0" dirty="0" smtClean="0"/>
                        <a:t>Arizona</a:t>
                      </a:r>
                      <a:endParaRPr lang="en-US" sz="1200" b="0" dirty="0"/>
                    </a:p>
                  </a:txBody>
                  <a:tcPr marL="68580" marR="68580" marT="34290" marB="34290"/>
                </a:tc>
                <a:tc>
                  <a:txBody>
                    <a:bodyPr/>
                    <a:lstStyle/>
                    <a:p>
                      <a:pPr algn="ctr"/>
                      <a:r>
                        <a:rPr lang="en-US" sz="1200" b="0" dirty="0" smtClean="0"/>
                        <a:t>$453</a:t>
                      </a:r>
                      <a:endParaRPr lang="en-US" sz="1200" b="0" dirty="0"/>
                    </a:p>
                  </a:txBody>
                  <a:tcPr marL="68580" marR="68580" marT="34290" marB="34290"/>
                </a:tc>
                <a:tc>
                  <a:txBody>
                    <a:bodyPr/>
                    <a:lstStyle/>
                    <a:p>
                      <a:pPr algn="ctr"/>
                      <a:r>
                        <a:rPr lang="en-US" sz="1200" b="0" dirty="0" smtClean="0"/>
                        <a:t>$2,086</a:t>
                      </a:r>
                      <a:endParaRPr lang="en-US" sz="1200" b="0" dirty="0"/>
                    </a:p>
                  </a:txBody>
                  <a:tcPr marL="68580" marR="68580" marT="34290" marB="34290"/>
                </a:tc>
                <a:tc>
                  <a:txBody>
                    <a:bodyPr/>
                    <a:lstStyle/>
                    <a:p>
                      <a:pPr algn="ctr"/>
                      <a:r>
                        <a:rPr lang="en-US" sz="1200" b="0" dirty="0" smtClean="0"/>
                        <a:t>$2,391</a:t>
                      </a:r>
                      <a:endParaRPr lang="en-US" sz="1200" b="0" dirty="0"/>
                    </a:p>
                  </a:txBody>
                  <a:tcPr marL="68580" marR="68580" marT="34290" marB="34290"/>
                </a:tc>
                <a:tc>
                  <a:txBody>
                    <a:bodyPr/>
                    <a:lstStyle/>
                    <a:p>
                      <a:pPr algn="ctr"/>
                      <a:r>
                        <a:rPr lang="en-US" sz="1200" b="0" dirty="0" smtClean="0"/>
                        <a:t>$4,931</a:t>
                      </a:r>
                      <a:endParaRPr lang="en-US" sz="1200" b="0" dirty="0"/>
                    </a:p>
                  </a:txBody>
                  <a:tcPr marL="68580" marR="68580" marT="34290" marB="34290"/>
                </a:tc>
              </a:tr>
              <a:tr h="278130">
                <a:tc>
                  <a:txBody>
                    <a:bodyPr/>
                    <a:lstStyle/>
                    <a:p>
                      <a:pPr algn="ctr"/>
                      <a:r>
                        <a:rPr lang="en-US" sz="1200" b="0" dirty="0" smtClean="0"/>
                        <a:t>AZ Rank</a:t>
                      </a:r>
                      <a:endParaRPr lang="en-US" sz="1200" b="0" dirty="0"/>
                    </a:p>
                  </a:txBody>
                  <a:tcPr marL="68580" marR="68580" marT="34290" marB="34290"/>
                </a:tc>
                <a:tc>
                  <a:txBody>
                    <a:bodyPr/>
                    <a:lstStyle/>
                    <a:p>
                      <a:pPr algn="ctr"/>
                      <a:r>
                        <a:rPr lang="en-US" sz="1200" b="0" dirty="0" smtClean="0"/>
                        <a:t>6</a:t>
                      </a:r>
                      <a:endParaRPr lang="en-US" sz="1200" b="0" dirty="0"/>
                    </a:p>
                  </a:txBody>
                  <a:tcPr marL="68580" marR="68580" marT="34290" marB="34290"/>
                </a:tc>
                <a:tc>
                  <a:txBody>
                    <a:bodyPr/>
                    <a:lstStyle/>
                    <a:p>
                      <a:pPr algn="ctr"/>
                      <a:r>
                        <a:rPr lang="en-US" sz="1200" b="0" dirty="0" smtClean="0"/>
                        <a:t>39</a:t>
                      </a:r>
                      <a:endParaRPr lang="en-US" sz="1200" b="0" dirty="0"/>
                    </a:p>
                  </a:txBody>
                  <a:tcPr marL="68580" marR="68580" marT="34290" marB="34290"/>
                </a:tc>
                <a:tc>
                  <a:txBody>
                    <a:bodyPr/>
                    <a:lstStyle/>
                    <a:p>
                      <a:pPr algn="ctr"/>
                      <a:r>
                        <a:rPr lang="en-US" sz="1200" b="0" dirty="0" smtClean="0"/>
                        <a:t>26</a:t>
                      </a:r>
                      <a:endParaRPr lang="en-US" sz="1200" b="0" dirty="0"/>
                    </a:p>
                  </a:txBody>
                  <a:tcPr marL="68580" marR="68580" marT="34290" marB="34290"/>
                </a:tc>
                <a:tc>
                  <a:txBody>
                    <a:bodyPr/>
                    <a:lstStyle/>
                    <a:p>
                      <a:pPr algn="ctr"/>
                      <a:r>
                        <a:rPr lang="en-US" sz="1200" b="0" dirty="0" smtClean="0"/>
                        <a:t>34</a:t>
                      </a:r>
                      <a:endParaRPr lang="en-US" sz="1200" b="0" dirty="0"/>
                    </a:p>
                  </a:txBody>
                  <a:tcPr marL="68580" marR="68580" marT="34290" marB="34290"/>
                </a:tc>
              </a:tr>
              <a:tr h="422910">
                <a:tc>
                  <a:txBody>
                    <a:bodyPr/>
                    <a:lstStyle/>
                    <a:p>
                      <a:pPr algn="ctr"/>
                      <a:r>
                        <a:rPr lang="en-US" sz="1200" b="0" dirty="0" smtClean="0"/>
                        <a:t>AZ % of US Average</a:t>
                      </a:r>
                      <a:endParaRPr lang="en-US" sz="1200" b="0" dirty="0"/>
                    </a:p>
                  </a:txBody>
                  <a:tcPr marL="68580" marR="68580" marT="34290" marB="34290"/>
                </a:tc>
                <a:tc>
                  <a:txBody>
                    <a:bodyPr/>
                    <a:lstStyle/>
                    <a:p>
                      <a:pPr algn="ctr"/>
                      <a:r>
                        <a:rPr lang="en-US" sz="1200" b="0" dirty="0" smtClean="0"/>
                        <a:t>125.5%</a:t>
                      </a:r>
                      <a:endParaRPr lang="en-US" sz="1200" b="0" dirty="0"/>
                    </a:p>
                  </a:txBody>
                  <a:tcPr marL="68580" marR="68580" marT="34290" marB="34290"/>
                </a:tc>
                <a:tc>
                  <a:txBody>
                    <a:bodyPr/>
                    <a:lstStyle/>
                    <a:p>
                      <a:pPr algn="ctr"/>
                      <a:r>
                        <a:rPr lang="en-US" sz="1200" b="0" dirty="0" smtClean="0"/>
                        <a:t>78.4%</a:t>
                      </a:r>
                      <a:endParaRPr lang="en-US" sz="1200" b="0" dirty="0"/>
                    </a:p>
                  </a:txBody>
                  <a:tcPr marL="68580" marR="68580" marT="34290" marB="34290"/>
                </a:tc>
                <a:tc>
                  <a:txBody>
                    <a:bodyPr/>
                    <a:lstStyle/>
                    <a:p>
                      <a:pPr algn="ctr"/>
                      <a:r>
                        <a:rPr lang="en-US" sz="1200" b="0" dirty="0" smtClean="0"/>
                        <a:t>92.0%</a:t>
                      </a:r>
                      <a:endParaRPr lang="en-US" sz="1200" b="0" dirty="0"/>
                    </a:p>
                  </a:txBody>
                  <a:tcPr marL="68580" marR="68580" marT="34290" marB="34290"/>
                </a:tc>
                <a:tc>
                  <a:txBody>
                    <a:bodyPr/>
                    <a:lstStyle/>
                    <a:p>
                      <a:pPr algn="ctr"/>
                      <a:r>
                        <a:rPr lang="en-US" sz="1200" b="0" dirty="0" smtClean="0"/>
                        <a:t>87.7%</a:t>
                      </a:r>
                      <a:endParaRPr lang="en-US" sz="1200" b="0" dirty="0"/>
                    </a:p>
                  </a:txBody>
                  <a:tcPr marL="68580" marR="68580" marT="34290" marB="34290"/>
                </a:tc>
              </a:tr>
            </a:tbl>
          </a:graphicData>
        </a:graphic>
      </p:graphicFrame>
      <p:graphicFrame>
        <p:nvGraphicFramePr>
          <p:cNvPr id="6" name="Table 5"/>
          <p:cNvGraphicFramePr>
            <a:graphicFrameLocks noGrp="1"/>
          </p:cNvGraphicFramePr>
          <p:nvPr>
            <p:extLst/>
          </p:nvPr>
        </p:nvGraphicFramePr>
        <p:xfrm>
          <a:off x="907961" y="3635062"/>
          <a:ext cx="5779770" cy="1798320"/>
        </p:xfrm>
        <a:graphic>
          <a:graphicData uri="http://schemas.openxmlformats.org/drawingml/2006/table">
            <a:tbl>
              <a:tblPr firstRow="1" bandRow="1">
                <a:tableStyleId>{5C22544A-7EE6-4342-B048-85BDC9FD1C3A}</a:tableStyleId>
              </a:tblPr>
              <a:tblGrid>
                <a:gridCol w="1379220"/>
                <a:gridCol w="1306830"/>
                <a:gridCol w="1200150"/>
                <a:gridCol w="1143000"/>
                <a:gridCol w="750570"/>
              </a:tblGrid>
              <a:tr h="278130">
                <a:tc>
                  <a:txBody>
                    <a:bodyPr/>
                    <a:lstStyle/>
                    <a:p>
                      <a:pPr algn="ctr"/>
                      <a:r>
                        <a:rPr lang="en-US" sz="1200" b="0" dirty="0" smtClean="0"/>
                        <a:t>FY 2013</a:t>
                      </a:r>
                      <a:endParaRPr lang="en-US" sz="1200" b="0" dirty="0"/>
                    </a:p>
                  </a:txBody>
                  <a:tcPr marL="68580" marR="68580" marT="34290" marB="34290"/>
                </a:tc>
                <a:tc>
                  <a:txBody>
                    <a:bodyPr/>
                    <a:lstStyle/>
                    <a:p>
                      <a:pPr algn="ctr"/>
                      <a:r>
                        <a:rPr lang="en-US" sz="1200" b="0" dirty="0" smtClean="0"/>
                        <a:t>Federal Sources</a:t>
                      </a:r>
                      <a:endParaRPr lang="en-US" sz="1200" b="0" dirty="0"/>
                    </a:p>
                  </a:txBody>
                  <a:tcPr marL="68580" marR="68580" marT="34290" marB="34290"/>
                </a:tc>
                <a:tc>
                  <a:txBody>
                    <a:bodyPr/>
                    <a:lstStyle/>
                    <a:p>
                      <a:pPr algn="ctr"/>
                      <a:r>
                        <a:rPr lang="en-US" sz="1200" b="0" dirty="0" smtClean="0"/>
                        <a:t>State Sources</a:t>
                      </a:r>
                      <a:endParaRPr lang="en-US" sz="1200" b="0" dirty="0"/>
                    </a:p>
                  </a:txBody>
                  <a:tcPr marL="68580" marR="68580" marT="34290" marB="34290"/>
                </a:tc>
                <a:tc>
                  <a:txBody>
                    <a:bodyPr/>
                    <a:lstStyle/>
                    <a:p>
                      <a:pPr algn="ctr"/>
                      <a:r>
                        <a:rPr lang="en-US" sz="1200" b="0" dirty="0" smtClean="0"/>
                        <a:t>Local Sources</a:t>
                      </a:r>
                      <a:endParaRPr lang="en-US" sz="1200" b="0" dirty="0"/>
                    </a:p>
                  </a:txBody>
                  <a:tcPr marL="68580" marR="68580" marT="34290" marB="34290"/>
                </a:tc>
                <a:tc>
                  <a:txBody>
                    <a:bodyPr/>
                    <a:lstStyle/>
                    <a:p>
                      <a:pPr algn="ctr"/>
                      <a:r>
                        <a:rPr lang="en-US" sz="1200" b="0" dirty="0" smtClean="0"/>
                        <a:t>Total</a:t>
                      </a:r>
                      <a:endParaRPr lang="en-US" sz="1200" b="0" dirty="0"/>
                    </a:p>
                  </a:txBody>
                  <a:tcPr marL="68580" marR="68580" marT="34290" marB="34290"/>
                </a:tc>
              </a:tr>
              <a:tr h="278130">
                <a:tc>
                  <a:txBody>
                    <a:bodyPr/>
                    <a:lstStyle/>
                    <a:p>
                      <a:pPr algn="ctr"/>
                      <a:r>
                        <a:rPr lang="en-US" sz="1200" b="0" dirty="0" smtClean="0"/>
                        <a:t>US</a:t>
                      </a:r>
                      <a:endParaRPr lang="en-US" sz="1200" b="0" dirty="0"/>
                    </a:p>
                  </a:txBody>
                  <a:tcPr marL="68580" marR="68580" marT="34290" marB="34290"/>
                </a:tc>
                <a:tc>
                  <a:txBody>
                    <a:bodyPr/>
                    <a:lstStyle/>
                    <a:p>
                      <a:pPr algn="ctr"/>
                      <a:r>
                        <a:rPr lang="en-US" sz="1200" b="0" dirty="0" smtClean="0"/>
                        <a:t>$1,126</a:t>
                      </a:r>
                      <a:endParaRPr lang="en-US" sz="1200" b="0" dirty="0"/>
                    </a:p>
                  </a:txBody>
                  <a:tcPr marL="68580" marR="68580" marT="34290" marB="34290"/>
                </a:tc>
                <a:tc>
                  <a:txBody>
                    <a:bodyPr/>
                    <a:lstStyle/>
                    <a:p>
                      <a:pPr algn="ctr"/>
                      <a:r>
                        <a:rPr lang="en-US" sz="1200" b="0" dirty="0" smtClean="0"/>
                        <a:t>$5,650</a:t>
                      </a:r>
                      <a:endParaRPr lang="en-US" sz="1200" b="0" dirty="0"/>
                    </a:p>
                  </a:txBody>
                  <a:tcPr marL="68580" marR="68580" marT="34290" marB="34290"/>
                </a:tc>
                <a:tc>
                  <a:txBody>
                    <a:bodyPr/>
                    <a:lstStyle/>
                    <a:p>
                      <a:pPr algn="ctr"/>
                      <a:r>
                        <a:rPr lang="en-US" sz="1200" b="0" dirty="0" smtClean="0"/>
                        <a:t>$5,603</a:t>
                      </a:r>
                      <a:endParaRPr lang="en-US" sz="1200" b="0" dirty="0"/>
                    </a:p>
                  </a:txBody>
                  <a:tcPr marL="68580" marR="68580" marT="34290" marB="34290"/>
                </a:tc>
                <a:tc>
                  <a:txBody>
                    <a:bodyPr/>
                    <a:lstStyle/>
                    <a:p>
                      <a:pPr algn="ctr"/>
                      <a:r>
                        <a:rPr lang="en-US" sz="1200" b="0" dirty="0" smtClean="0"/>
                        <a:t>$12,380</a:t>
                      </a:r>
                      <a:endParaRPr lang="en-US" sz="1200" b="0" dirty="0"/>
                    </a:p>
                  </a:txBody>
                  <a:tcPr marL="68580" marR="68580" marT="34290" marB="34290"/>
                </a:tc>
              </a:tr>
              <a:tr h="251460">
                <a:tc gridSpan="5">
                  <a:txBody>
                    <a:bodyPr/>
                    <a:lstStyle/>
                    <a:p>
                      <a:pPr algn="ctr"/>
                      <a:endParaRPr lang="en-US" sz="1200" b="0" dirty="0"/>
                    </a:p>
                  </a:txBody>
                  <a:tcPr marL="68580" marR="68580" marT="34290" marB="3429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8130">
                <a:tc>
                  <a:txBody>
                    <a:bodyPr/>
                    <a:lstStyle/>
                    <a:p>
                      <a:pPr algn="ctr"/>
                      <a:r>
                        <a:rPr lang="en-US" sz="1200" b="0" dirty="0" smtClean="0"/>
                        <a:t>Arizona</a:t>
                      </a:r>
                      <a:endParaRPr lang="en-US" sz="1200" b="0" dirty="0"/>
                    </a:p>
                  </a:txBody>
                  <a:tcPr marL="68580" marR="68580" marT="34290" marB="34290"/>
                </a:tc>
                <a:tc>
                  <a:txBody>
                    <a:bodyPr/>
                    <a:lstStyle/>
                    <a:p>
                      <a:pPr algn="ctr"/>
                      <a:r>
                        <a:rPr lang="en-US" sz="1200" b="0" dirty="0" smtClean="0"/>
                        <a:t>$1,251</a:t>
                      </a:r>
                      <a:endParaRPr lang="en-US" sz="1200" b="0" dirty="0"/>
                    </a:p>
                  </a:txBody>
                  <a:tcPr marL="68580" marR="68580" marT="34290" marB="34290"/>
                </a:tc>
                <a:tc>
                  <a:txBody>
                    <a:bodyPr/>
                    <a:lstStyle/>
                    <a:p>
                      <a:pPr algn="ctr"/>
                      <a:r>
                        <a:rPr lang="en-US" sz="1200" b="0" dirty="0" smtClean="0"/>
                        <a:t>$3,116</a:t>
                      </a:r>
                      <a:endParaRPr lang="en-US" sz="1200" b="0" dirty="0"/>
                    </a:p>
                  </a:txBody>
                  <a:tcPr marL="68580" marR="68580" marT="34290" marB="34290"/>
                </a:tc>
                <a:tc>
                  <a:txBody>
                    <a:bodyPr/>
                    <a:lstStyle/>
                    <a:p>
                      <a:pPr algn="ctr"/>
                      <a:r>
                        <a:rPr lang="en-US" sz="1200" b="0" dirty="0" smtClean="0"/>
                        <a:t>$4,232</a:t>
                      </a:r>
                      <a:endParaRPr lang="en-US" sz="1200" b="0" dirty="0"/>
                    </a:p>
                  </a:txBody>
                  <a:tcPr marL="68580" marR="68580" marT="34290" marB="34290"/>
                </a:tc>
                <a:tc>
                  <a:txBody>
                    <a:bodyPr/>
                    <a:lstStyle/>
                    <a:p>
                      <a:pPr algn="ctr"/>
                      <a:r>
                        <a:rPr lang="en-US" sz="1200" b="0" dirty="0" smtClean="0"/>
                        <a:t>$8,599</a:t>
                      </a:r>
                      <a:endParaRPr lang="en-US" sz="1200" b="0" dirty="0"/>
                    </a:p>
                  </a:txBody>
                  <a:tcPr marL="68580" marR="68580" marT="34290" marB="34290"/>
                </a:tc>
              </a:tr>
              <a:tr h="278130">
                <a:tc>
                  <a:txBody>
                    <a:bodyPr/>
                    <a:lstStyle/>
                    <a:p>
                      <a:pPr algn="ctr"/>
                      <a:r>
                        <a:rPr lang="en-US" sz="1200" b="0" dirty="0" smtClean="0"/>
                        <a:t>AZ Rank</a:t>
                      </a:r>
                      <a:endParaRPr lang="en-US" sz="1200" b="0" dirty="0"/>
                    </a:p>
                  </a:txBody>
                  <a:tcPr marL="68580" marR="68580" marT="34290" marB="34290"/>
                </a:tc>
                <a:tc>
                  <a:txBody>
                    <a:bodyPr/>
                    <a:lstStyle/>
                    <a:p>
                      <a:pPr algn="ctr"/>
                      <a:r>
                        <a:rPr lang="en-US" sz="1200" b="0" dirty="0" smtClean="0"/>
                        <a:t>17</a:t>
                      </a:r>
                      <a:endParaRPr lang="en-US" sz="1200" b="0" dirty="0"/>
                    </a:p>
                  </a:txBody>
                  <a:tcPr marL="68580" marR="68580" marT="34290" marB="34290"/>
                </a:tc>
                <a:tc>
                  <a:txBody>
                    <a:bodyPr/>
                    <a:lstStyle/>
                    <a:p>
                      <a:pPr algn="ctr"/>
                      <a:r>
                        <a:rPr lang="en-US" sz="1200" b="0" dirty="0" smtClean="0"/>
                        <a:t>50</a:t>
                      </a:r>
                      <a:endParaRPr lang="en-US" sz="1200" b="0" dirty="0"/>
                    </a:p>
                  </a:txBody>
                  <a:tcPr marL="68580" marR="68580" marT="34290" marB="34290"/>
                </a:tc>
                <a:tc>
                  <a:txBody>
                    <a:bodyPr/>
                    <a:lstStyle/>
                    <a:p>
                      <a:pPr algn="ctr"/>
                      <a:r>
                        <a:rPr lang="en-US" sz="1200" b="0" dirty="0" smtClean="0"/>
                        <a:t>31</a:t>
                      </a:r>
                      <a:endParaRPr lang="en-US" sz="1200" b="0" dirty="0"/>
                    </a:p>
                  </a:txBody>
                  <a:tcPr marL="68580" marR="68580" marT="34290" marB="34290"/>
                </a:tc>
                <a:tc>
                  <a:txBody>
                    <a:bodyPr/>
                    <a:lstStyle/>
                    <a:p>
                      <a:pPr algn="ctr"/>
                      <a:r>
                        <a:rPr lang="en-US" sz="1200" b="0" dirty="0" smtClean="0"/>
                        <a:t>48</a:t>
                      </a:r>
                      <a:endParaRPr lang="en-US" sz="1200" b="0" dirty="0"/>
                    </a:p>
                  </a:txBody>
                  <a:tcPr marL="68580" marR="68580" marT="34290" marB="34290"/>
                </a:tc>
              </a:tr>
              <a:tr h="422910">
                <a:tc>
                  <a:txBody>
                    <a:bodyPr/>
                    <a:lstStyle/>
                    <a:p>
                      <a:pPr algn="ctr"/>
                      <a:r>
                        <a:rPr lang="en-US" sz="1200" b="0" dirty="0" smtClean="0"/>
                        <a:t>AZ % of US Average</a:t>
                      </a:r>
                      <a:endParaRPr lang="en-US" sz="1200" b="0" dirty="0"/>
                    </a:p>
                  </a:txBody>
                  <a:tcPr marL="68580" marR="68580" marT="34290" marB="34290"/>
                </a:tc>
                <a:tc>
                  <a:txBody>
                    <a:bodyPr/>
                    <a:lstStyle/>
                    <a:p>
                      <a:pPr algn="ctr"/>
                      <a:r>
                        <a:rPr lang="en-US" sz="1200" b="0" dirty="0" smtClean="0"/>
                        <a:t>111.1%</a:t>
                      </a:r>
                      <a:endParaRPr lang="en-US" sz="1200" b="0" dirty="0"/>
                    </a:p>
                  </a:txBody>
                  <a:tcPr marL="68580" marR="68580" marT="34290" marB="34290"/>
                </a:tc>
                <a:tc>
                  <a:txBody>
                    <a:bodyPr/>
                    <a:lstStyle/>
                    <a:p>
                      <a:pPr algn="ctr"/>
                      <a:r>
                        <a:rPr lang="en-US" sz="1200" b="0" dirty="0" smtClean="0"/>
                        <a:t>55.1%</a:t>
                      </a:r>
                      <a:endParaRPr lang="en-US" sz="1200" b="0" dirty="0"/>
                    </a:p>
                  </a:txBody>
                  <a:tcPr marL="68580" marR="68580" marT="34290" marB="34290"/>
                </a:tc>
                <a:tc>
                  <a:txBody>
                    <a:bodyPr/>
                    <a:lstStyle/>
                    <a:p>
                      <a:pPr algn="ctr"/>
                      <a:r>
                        <a:rPr lang="en-US" sz="1200" b="0" dirty="0" smtClean="0"/>
                        <a:t>75.5%</a:t>
                      </a:r>
                      <a:endParaRPr lang="en-US" sz="1200" b="0" dirty="0"/>
                    </a:p>
                  </a:txBody>
                  <a:tcPr marL="68580" marR="68580" marT="34290" marB="34290"/>
                </a:tc>
                <a:tc>
                  <a:txBody>
                    <a:bodyPr/>
                    <a:lstStyle/>
                    <a:p>
                      <a:pPr algn="ctr"/>
                      <a:r>
                        <a:rPr lang="en-US" sz="1200" b="0" dirty="0" smtClean="0"/>
                        <a:t>69.5%</a:t>
                      </a:r>
                      <a:endParaRPr lang="en-US" sz="1200" b="0" dirty="0"/>
                    </a:p>
                  </a:txBody>
                  <a:tcPr marL="68580" marR="68580" marT="34290" marB="34290"/>
                </a:tc>
              </a:tr>
            </a:tbl>
          </a:graphicData>
        </a:graphic>
      </p:graphicFrame>
    </p:spTree>
    <p:extLst>
      <p:ext uri="{BB962C8B-B14F-4D97-AF65-F5344CB8AC3E}">
        <p14:creationId xmlns:p14="http://schemas.microsoft.com/office/powerpoint/2010/main" val="358477437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4294967295"/>
            <p:extLst/>
          </p:nvPr>
        </p:nvGraphicFramePr>
        <p:xfrm>
          <a:off x="202842" y="953846"/>
          <a:ext cx="8355170" cy="4457700"/>
        </p:xfrm>
        <a:graphic>
          <a:graphicData uri="http://schemas.openxmlformats.org/drawingml/2006/table">
            <a:tbl>
              <a:tblPr firstRow="1" bandRow="1">
                <a:tableStyleId>{5C22544A-7EE6-4342-B048-85BDC9FD1C3A}</a:tableStyleId>
              </a:tblPr>
              <a:tblGrid>
                <a:gridCol w="1671034"/>
                <a:gridCol w="1671034"/>
                <a:gridCol w="1671034"/>
                <a:gridCol w="1671034"/>
                <a:gridCol w="1671034"/>
              </a:tblGrid>
              <a:tr h="342900">
                <a:tc gridSpan="5">
                  <a:txBody>
                    <a:bodyPr/>
                    <a:lstStyle/>
                    <a:p>
                      <a:pPr algn="ctr"/>
                      <a:r>
                        <a:rPr lang="en-US" sz="1800" b="0" dirty="0" smtClean="0"/>
                        <a:t>AZ K12</a:t>
                      </a:r>
                      <a:r>
                        <a:rPr lang="en-US" sz="1800" b="0" baseline="0" dirty="0" smtClean="0"/>
                        <a:t> </a:t>
                      </a:r>
                      <a:r>
                        <a:rPr lang="en-US" sz="1800" b="0" dirty="0" smtClean="0"/>
                        <a:t>State</a:t>
                      </a:r>
                      <a:r>
                        <a:rPr lang="en-US" sz="1800" b="0" baseline="0" dirty="0" smtClean="0"/>
                        <a:t> Funding Rank Per Pupil vs. U.S. Average</a:t>
                      </a:r>
                      <a:endParaRPr lang="en-US" sz="1800" b="0" dirty="0"/>
                    </a:p>
                  </a:txBody>
                  <a:tcPr marL="68580" marR="68580" marT="34290" marB="34290"/>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r>
              <a:tr h="342900">
                <a:tc gridSpan="5">
                  <a:txBody>
                    <a:bodyPr/>
                    <a:lstStyle/>
                    <a:p>
                      <a:pPr algn="ctr"/>
                      <a:r>
                        <a:rPr lang="en-US" sz="1800" b="0" dirty="0" smtClean="0"/>
                        <a:t>FY 1993 – FY 2013</a:t>
                      </a:r>
                      <a:endParaRPr lang="en-US" sz="1800" b="0" dirty="0"/>
                    </a:p>
                  </a:txBody>
                  <a:tcPr marL="68580" marR="68580" marT="34290" marB="3429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r>
              <a:tr h="342900">
                <a:tc>
                  <a:txBody>
                    <a:bodyPr/>
                    <a:lstStyle/>
                    <a:p>
                      <a:pPr algn="ctr"/>
                      <a:r>
                        <a:rPr lang="en-US" sz="1800" b="0" dirty="0" smtClean="0"/>
                        <a:t>YEAR</a:t>
                      </a:r>
                      <a:endParaRPr lang="en-US" sz="1800" b="0" dirty="0"/>
                    </a:p>
                  </a:txBody>
                  <a:tcPr marL="68580" marR="68580" marT="34290" marB="34290"/>
                </a:tc>
                <a:tc>
                  <a:txBody>
                    <a:bodyPr/>
                    <a:lstStyle/>
                    <a:p>
                      <a:pPr algn="ctr"/>
                      <a:r>
                        <a:rPr lang="en-US" sz="1800" b="0" dirty="0" smtClean="0"/>
                        <a:t>RANK</a:t>
                      </a:r>
                      <a:endParaRPr lang="en-US" sz="1800" b="0" dirty="0"/>
                    </a:p>
                  </a:txBody>
                  <a:tcPr marL="68580" marR="68580" marT="34290" marB="34290"/>
                </a:tc>
                <a:tc>
                  <a:txBody>
                    <a:bodyPr/>
                    <a:lstStyle/>
                    <a:p>
                      <a:pPr algn="ctr"/>
                      <a:r>
                        <a:rPr lang="en-US" sz="1800" b="0" dirty="0" smtClean="0"/>
                        <a:t>$ AZ</a:t>
                      </a:r>
                      <a:endParaRPr lang="en-US" sz="1800" b="0" dirty="0"/>
                    </a:p>
                  </a:txBody>
                  <a:tcPr marL="68580" marR="68580" marT="34290" marB="34290"/>
                </a:tc>
                <a:tc>
                  <a:txBody>
                    <a:bodyPr/>
                    <a:lstStyle/>
                    <a:p>
                      <a:pPr algn="ctr"/>
                      <a:r>
                        <a:rPr lang="en-US" sz="1800" b="0" dirty="0" smtClean="0"/>
                        <a:t>$ U.S. Average</a:t>
                      </a:r>
                      <a:endParaRPr lang="en-US" sz="1800" b="0" dirty="0"/>
                    </a:p>
                  </a:txBody>
                  <a:tcPr marL="68580" marR="68580" marT="34290" marB="34290"/>
                </a:tc>
                <a:tc>
                  <a:txBody>
                    <a:bodyPr/>
                    <a:lstStyle/>
                    <a:p>
                      <a:pPr algn="ctr"/>
                      <a:r>
                        <a:rPr lang="en-US" sz="1800" b="0" dirty="0" smtClean="0"/>
                        <a:t>% AZ/U.S.</a:t>
                      </a:r>
                      <a:endParaRPr lang="en-US" sz="1800" b="0" dirty="0"/>
                    </a:p>
                  </a:txBody>
                  <a:tcPr marL="68580" marR="68580" marT="34290" marB="34290"/>
                </a:tc>
              </a:tr>
              <a:tr h="342900">
                <a:tc>
                  <a:txBody>
                    <a:bodyPr/>
                    <a:lstStyle/>
                    <a:p>
                      <a:r>
                        <a:rPr lang="en-US" sz="1800" b="0" dirty="0" smtClean="0"/>
                        <a:t>1992-93</a:t>
                      </a:r>
                      <a:endParaRPr lang="en-US" sz="1800" b="0" dirty="0"/>
                    </a:p>
                  </a:txBody>
                  <a:tcPr marL="68580" marR="68580" marT="34290" marB="34290"/>
                </a:tc>
                <a:tc>
                  <a:txBody>
                    <a:bodyPr/>
                    <a:lstStyle/>
                    <a:p>
                      <a:r>
                        <a:rPr lang="en-US" sz="1800" b="0" dirty="0" smtClean="0"/>
                        <a:t>41</a:t>
                      </a:r>
                      <a:endParaRPr lang="en-US" sz="1800" b="0" dirty="0"/>
                    </a:p>
                  </a:txBody>
                  <a:tcPr marL="68580" marR="68580" marT="34290" marB="34290"/>
                </a:tc>
                <a:tc>
                  <a:txBody>
                    <a:bodyPr/>
                    <a:lstStyle/>
                    <a:p>
                      <a:r>
                        <a:rPr lang="en-US" sz="1800" b="0" dirty="0" smtClean="0"/>
                        <a:t>2102</a:t>
                      </a:r>
                      <a:endParaRPr lang="en-US" sz="1800" b="0" dirty="0"/>
                    </a:p>
                  </a:txBody>
                  <a:tcPr marL="68580" marR="68580" marT="34290" marB="34290"/>
                </a:tc>
                <a:tc>
                  <a:txBody>
                    <a:bodyPr/>
                    <a:lstStyle/>
                    <a:p>
                      <a:r>
                        <a:rPr lang="en-US" sz="1800" b="0" dirty="0" smtClean="0"/>
                        <a:t>2698</a:t>
                      </a:r>
                      <a:endParaRPr lang="en-US" sz="1800" b="0" dirty="0"/>
                    </a:p>
                  </a:txBody>
                  <a:tcPr marL="68580" marR="68580" marT="34290" marB="34290"/>
                </a:tc>
                <a:tc>
                  <a:txBody>
                    <a:bodyPr/>
                    <a:lstStyle/>
                    <a:p>
                      <a:r>
                        <a:rPr lang="en-US" sz="1800" b="0" dirty="0" smtClean="0"/>
                        <a:t>77.9%</a:t>
                      </a:r>
                      <a:endParaRPr lang="en-US" sz="1800" b="0" dirty="0"/>
                    </a:p>
                  </a:txBody>
                  <a:tcPr marL="68580" marR="68580" marT="34290" marB="34290"/>
                </a:tc>
              </a:tr>
              <a:tr h="342900">
                <a:tc>
                  <a:txBody>
                    <a:bodyPr/>
                    <a:lstStyle/>
                    <a:p>
                      <a:r>
                        <a:rPr lang="en-US" sz="1800" b="0" dirty="0" smtClean="0"/>
                        <a:t>1993-94</a:t>
                      </a:r>
                      <a:endParaRPr lang="en-US" sz="1800" b="0" dirty="0"/>
                    </a:p>
                  </a:txBody>
                  <a:tcPr marL="68580" marR="68580" marT="34290" marB="34290"/>
                </a:tc>
                <a:tc>
                  <a:txBody>
                    <a:bodyPr/>
                    <a:lstStyle/>
                    <a:p>
                      <a:r>
                        <a:rPr lang="en-US" sz="1800" b="0" dirty="0" smtClean="0"/>
                        <a:t>43</a:t>
                      </a:r>
                      <a:endParaRPr lang="en-US" sz="1800" b="0" dirty="0"/>
                    </a:p>
                  </a:txBody>
                  <a:tcPr marL="68580" marR="68580" marT="34290" marB="34290"/>
                </a:tc>
                <a:tc>
                  <a:txBody>
                    <a:bodyPr/>
                    <a:lstStyle/>
                    <a:p>
                      <a:r>
                        <a:rPr lang="en-US" sz="1800" b="0" dirty="0" smtClean="0"/>
                        <a:t>2084</a:t>
                      </a:r>
                      <a:endParaRPr lang="en-US" sz="1800" b="0" dirty="0"/>
                    </a:p>
                  </a:txBody>
                  <a:tcPr marL="68580" marR="68580" marT="34290" marB="34290"/>
                </a:tc>
                <a:tc>
                  <a:txBody>
                    <a:bodyPr/>
                    <a:lstStyle/>
                    <a:p>
                      <a:r>
                        <a:rPr lang="en-US" sz="1800" b="0" dirty="0" smtClean="0"/>
                        <a:t>2765</a:t>
                      </a:r>
                      <a:endParaRPr lang="en-US" sz="1800" b="0" dirty="0"/>
                    </a:p>
                  </a:txBody>
                  <a:tcPr marL="68580" marR="68580" marT="34290" marB="34290"/>
                </a:tc>
                <a:tc>
                  <a:txBody>
                    <a:bodyPr/>
                    <a:lstStyle/>
                    <a:p>
                      <a:r>
                        <a:rPr lang="en-US" sz="1800" b="0" dirty="0" smtClean="0"/>
                        <a:t>75.4%</a:t>
                      </a:r>
                      <a:endParaRPr lang="en-US" sz="1800" b="0" dirty="0"/>
                    </a:p>
                  </a:txBody>
                  <a:tcPr marL="68580" marR="68580" marT="34290" marB="34290"/>
                </a:tc>
              </a:tr>
              <a:tr h="342900">
                <a:tc>
                  <a:txBody>
                    <a:bodyPr/>
                    <a:lstStyle/>
                    <a:p>
                      <a:r>
                        <a:rPr lang="en-US" sz="1800" b="0" dirty="0" smtClean="0"/>
                        <a:t>1994-95</a:t>
                      </a:r>
                      <a:endParaRPr lang="en-US" sz="1800" b="0" dirty="0"/>
                    </a:p>
                  </a:txBody>
                  <a:tcPr marL="68580" marR="68580" marT="34290" marB="34290"/>
                </a:tc>
                <a:tc>
                  <a:txBody>
                    <a:bodyPr/>
                    <a:lstStyle/>
                    <a:p>
                      <a:r>
                        <a:rPr lang="en-US" sz="1800" b="0" dirty="0" smtClean="0"/>
                        <a:t>41</a:t>
                      </a:r>
                      <a:endParaRPr lang="en-US" sz="1800" b="0" dirty="0"/>
                    </a:p>
                  </a:txBody>
                  <a:tcPr marL="68580" marR="68580" marT="34290" marB="34290"/>
                </a:tc>
                <a:tc>
                  <a:txBody>
                    <a:bodyPr/>
                    <a:lstStyle/>
                    <a:p>
                      <a:r>
                        <a:rPr lang="en-US" sz="1800" b="0" dirty="0" smtClean="0"/>
                        <a:t>2264</a:t>
                      </a:r>
                      <a:endParaRPr lang="en-US" sz="1800" b="0" dirty="0"/>
                    </a:p>
                  </a:txBody>
                  <a:tcPr marL="68580" marR="68580" marT="34290" marB="34290"/>
                </a:tc>
                <a:tc>
                  <a:txBody>
                    <a:bodyPr/>
                    <a:lstStyle/>
                    <a:p>
                      <a:r>
                        <a:rPr lang="en-US" sz="1800" b="0" dirty="0" smtClean="0"/>
                        <a:t>2961</a:t>
                      </a:r>
                      <a:endParaRPr lang="en-US" sz="1800" b="0" dirty="0"/>
                    </a:p>
                  </a:txBody>
                  <a:tcPr marL="68580" marR="68580" marT="34290" marB="34290"/>
                </a:tc>
                <a:tc>
                  <a:txBody>
                    <a:bodyPr/>
                    <a:lstStyle/>
                    <a:p>
                      <a:r>
                        <a:rPr lang="en-US" sz="1800" b="0" dirty="0" smtClean="0"/>
                        <a:t>76.5%</a:t>
                      </a:r>
                      <a:endParaRPr lang="en-US" sz="1800" b="0" dirty="0"/>
                    </a:p>
                  </a:txBody>
                  <a:tcPr marL="68580" marR="68580" marT="34290" marB="34290"/>
                </a:tc>
              </a:tr>
              <a:tr h="342900">
                <a:tc>
                  <a:txBody>
                    <a:bodyPr/>
                    <a:lstStyle/>
                    <a:p>
                      <a:r>
                        <a:rPr lang="en-US" sz="1800" b="0" dirty="0" smtClean="0"/>
                        <a:t>1995-96</a:t>
                      </a:r>
                      <a:endParaRPr lang="en-US" sz="1800" b="0" dirty="0"/>
                    </a:p>
                  </a:txBody>
                  <a:tcPr marL="68580" marR="68580" marT="34290" marB="34290"/>
                </a:tc>
                <a:tc>
                  <a:txBody>
                    <a:bodyPr/>
                    <a:lstStyle/>
                    <a:p>
                      <a:r>
                        <a:rPr lang="en-US" sz="1800" b="0" dirty="0" smtClean="0"/>
                        <a:t>42</a:t>
                      </a:r>
                      <a:endParaRPr lang="en-US" sz="1800" b="0" dirty="0"/>
                    </a:p>
                  </a:txBody>
                  <a:tcPr marL="68580" marR="68580" marT="34290" marB="34290"/>
                </a:tc>
                <a:tc>
                  <a:txBody>
                    <a:bodyPr/>
                    <a:lstStyle/>
                    <a:p>
                      <a:r>
                        <a:rPr lang="en-US" sz="1800" b="0" dirty="0" smtClean="0"/>
                        <a:t>2419</a:t>
                      </a:r>
                      <a:endParaRPr lang="en-US" sz="1800" b="0" dirty="0"/>
                    </a:p>
                  </a:txBody>
                  <a:tcPr marL="68580" marR="68580" marT="34290" marB="34290"/>
                </a:tc>
                <a:tc>
                  <a:txBody>
                    <a:bodyPr/>
                    <a:lstStyle/>
                    <a:p>
                      <a:r>
                        <a:rPr lang="en-US" sz="1800" b="0" dirty="0" smtClean="0"/>
                        <a:t>3104</a:t>
                      </a:r>
                      <a:endParaRPr lang="en-US" sz="1800" b="0" dirty="0"/>
                    </a:p>
                  </a:txBody>
                  <a:tcPr marL="68580" marR="68580" marT="34290" marB="34290"/>
                </a:tc>
                <a:tc>
                  <a:txBody>
                    <a:bodyPr/>
                    <a:lstStyle/>
                    <a:p>
                      <a:r>
                        <a:rPr lang="en-US" sz="1800" b="0" dirty="0" smtClean="0"/>
                        <a:t>77.9%</a:t>
                      </a:r>
                      <a:endParaRPr lang="en-US" sz="1800" b="0" dirty="0"/>
                    </a:p>
                  </a:txBody>
                  <a:tcPr marL="68580" marR="68580" marT="34290" marB="34290"/>
                </a:tc>
              </a:tr>
              <a:tr h="342900">
                <a:tc>
                  <a:txBody>
                    <a:bodyPr/>
                    <a:lstStyle/>
                    <a:p>
                      <a:r>
                        <a:rPr lang="en-US" sz="1800" b="0" dirty="0" smtClean="0"/>
                        <a:t>1996-97</a:t>
                      </a:r>
                      <a:endParaRPr lang="en-US" sz="1800" b="0" dirty="0"/>
                    </a:p>
                  </a:txBody>
                  <a:tcPr marL="68580" marR="68580" marT="34290" marB="34290"/>
                </a:tc>
                <a:tc>
                  <a:txBody>
                    <a:bodyPr/>
                    <a:lstStyle/>
                    <a:p>
                      <a:r>
                        <a:rPr lang="en-US" sz="1800" b="0" dirty="0" smtClean="0"/>
                        <a:t>43</a:t>
                      </a:r>
                      <a:endParaRPr lang="en-US" sz="1800" b="0" dirty="0"/>
                    </a:p>
                  </a:txBody>
                  <a:tcPr marL="68580" marR="68580" marT="34290" marB="34290"/>
                </a:tc>
                <a:tc>
                  <a:txBody>
                    <a:bodyPr/>
                    <a:lstStyle/>
                    <a:p>
                      <a:r>
                        <a:rPr lang="en-US" sz="1800" b="0" dirty="0" smtClean="0"/>
                        <a:t>2387</a:t>
                      </a:r>
                      <a:endParaRPr lang="en-US" sz="1800" b="0" dirty="0"/>
                    </a:p>
                  </a:txBody>
                  <a:tcPr marL="68580" marR="68580" marT="34290" marB="34290"/>
                </a:tc>
                <a:tc>
                  <a:txBody>
                    <a:bodyPr/>
                    <a:lstStyle/>
                    <a:p>
                      <a:r>
                        <a:rPr lang="en-US" sz="1800" b="0" dirty="0" smtClean="0"/>
                        <a:t>3288</a:t>
                      </a:r>
                      <a:endParaRPr lang="en-US" sz="1800" b="0" dirty="0"/>
                    </a:p>
                  </a:txBody>
                  <a:tcPr marL="68580" marR="68580" marT="34290" marB="34290"/>
                </a:tc>
                <a:tc>
                  <a:txBody>
                    <a:bodyPr/>
                    <a:lstStyle/>
                    <a:p>
                      <a:r>
                        <a:rPr lang="en-US" sz="1800" b="0" dirty="0" smtClean="0"/>
                        <a:t>72.6%</a:t>
                      </a:r>
                      <a:endParaRPr lang="en-US" sz="1800" b="0" dirty="0"/>
                    </a:p>
                  </a:txBody>
                  <a:tcPr marL="68580" marR="68580" marT="34290" marB="34290"/>
                </a:tc>
              </a:tr>
              <a:tr h="342900">
                <a:tc>
                  <a:txBody>
                    <a:bodyPr/>
                    <a:lstStyle/>
                    <a:p>
                      <a:r>
                        <a:rPr lang="en-US" sz="1800" b="0" dirty="0" smtClean="0"/>
                        <a:t>1997-98</a:t>
                      </a:r>
                      <a:endParaRPr lang="en-US" sz="1800" b="0" dirty="0"/>
                    </a:p>
                  </a:txBody>
                  <a:tcPr marL="68580" marR="68580" marT="34290" marB="34290"/>
                </a:tc>
                <a:tc>
                  <a:txBody>
                    <a:bodyPr/>
                    <a:lstStyle/>
                    <a:p>
                      <a:r>
                        <a:rPr lang="en-US" sz="1800" b="0" dirty="0" smtClean="0"/>
                        <a:t>44</a:t>
                      </a:r>
                      <a:endParaRPr lang="en-US" sz="1800" b="0" dirty="0"/>
                    </a:p>
                  </a:txBody>
                  <a:tcPr marL="68580" marR="68580" marT="34290" marB="34290"/>
                </a:tc>
                <a:tc>
                  <a:txBody>
                    <a:bodyPr/>
                    <a:lstStyle/>
                    <a:p>
                      <a:r>
                        <a:rPr lang="en-US" sz="1800" b="0" dirty="0" smtClean="0"/>
                        <a:t>2458</a:t>
                      </a:r>
                      <a:endParaRPr lang="en-US" sz="1800" b="0" dirty="0"/>
                    </a:p>
                  </a:txBody>
                  <a:tcPr marL="68580" marR="68580" marT="34290" marB="34290"/>
                </a:tc>
                <a:tc>
                  <a:txBody>
                    <a:bodyPr/>
                    <a:lstStyle/>
                    <a:p>
                      <a:r>
                        <a:rPr lang="en-US" sz="1800" b="0" dirty="0" smtClean="0"/>
                        <a:t>3473</a:t>
                      </a:r>
                      <a:endParaRPr lang="en-US" sz="1800" b="0" dirty="0"/>
                    </a:p>
                  </a:txBody>
                  <a:tcPr marL="68580" marR="68580" marT="34290" marB="34290"/>
                </a:tc>
                <a:tc>
                  <a:txBody>
                    <a:bodyPr/>
                    <a:lstStyle/>
                    <a:p>
                      <a:r>
                        <a:rPr lang="en-US" sz="1800" b="0" dirty="0" smtClean="0"/>
                        <a:t>70.8%</a:t>
                      </a:r>
                      <a:endParaRPr lang="en-US" sz="1800" b="0" dirty="0"/>
                    </a:p>
                  </a:txBody>
                  <a:tcPr marL="68580" marR="68580" marT="34290" marB="34290"/>
                </a:tc>
              </a:tr>
              <a:tr h="342900">
                <a:tc>
                  <a:txBody>
                    <a:bodyPr/>
                    <a:lstStyle/>
                    <a:p>
                      <a:r>
                        <a:rPr lang="en-US" sz="1800" b="0" dirty="0" smtClean="0"/>
                        <a:t>1998-99</a:t>
                      </a:r>
                      <a:endParaRPr lang="en-US" sz="1800" b="0" dirty="0"/>
                    </a:p>
                  </a:txBody>
                  <a:tcPr marL="68580" marR="68580" marT="34290" marB="34290"/>
                </a:tc>
                <a:tc>
                  <a:txBody>
                    <a:bodyPr/>
                    <a:lstStyle/>
                    <a:p>
                      <a:r>
                        <a:rPr lang="en-US" sz="1800" b="0" dirty="0" smtClean="0"/>
                        <a:t>46</a:t>
                      </a:r>
                      <a:endParaRPr lang="en-US" sz="1800" b="0" dirty="0"/>
                    </a:p>
                  </a:txBody>
                  <a:tcPr marL="68580" marR="68580" marT="34290" marB="34290"/>
                </a:tc>
                <a:tc>
                  <a:txBody>
                    <a:bodyPr/>
                    <a:lstStyle/>
                    <a:p>
                      <a:r>
                        <a:rPr lang="en-US" sz="1800" b="0" dirty="0" smtClean="0"/>
                        <a:t>2664</a:t>
                      </a:r>
                      <a:endParaRPr lang="en-US" sz="1800" b="0" dirty="0"/>
                    </a:p>
                  </a:txBody>
                  <a:tcPr marL="68580" marR="68580" marT="34290" marB="34290"/>
                </a:tc>
                <a:tc>
                  <a:txBody>
                    <a:bodyPr/>
                    <a:lstStyle/>
                    <a:p>
                      <a:r>
                        <a:rPr lang="en-US" sz="1800" b="0" dirty="0" smtClean="0"/>
                        <a:t>3715</a:t>
                      </a:r>
                      <a:endParaRPr lang="en-US" sz="1800" b="0" dirty="0"/>
                    </a:p>
                  </a:txBody>
                  <a:tcPr marL="68580" marR="68580" marT="34290" marB="34290"/>
                </a:tc>
                <a:tc>
                  <a:txBody>
                    <a:bodyPr/>
                    <a:lstStyle/>
                    <a:p>
                      <a:r>
                        <a:rPr lang="en-US" sz="1800" b="0" dirty="0" smtClean="0"/>
                        <a:t>71.7%</a:t>
                      </a:r>
                      <a:endParaRPr lang="en-US" sz="1800" b="0" dirty="0"/>
                    </a:p>
                  </a:txBody>
                  <a:tcPr marL="68580" marR="68580" marT="34290" marB="34290"/>
                </a:tc>
              </a:tr>
              <a:tr h="342900">
                <a:tc>
                  <a:txBody>
                    <a:bodyPr/>
                    <a:lstStyle/>
                    <a:p>
                      <a:r>
                        <a:rPr lang="en-US" sz="1800" b="0" dirty="0" smtClean="0"/>
                        <a:t>1999-00</a:t>
                      </a:r>
                      <a:endParaRPr lang="en-US" sz="1800" b="0" dirty="0"/>
                    </a:p>
                  </a:txBody>
                  <a:tcPr marL="68580" marR="68580" marT="34290" marB="34290"/>
                </a:tc>
                <a:tc>
                  <a:txBody>
                    <a:bodyPr/>
                    <a:lstStyle/>
                    <a:p>
                      <a:r>
                        <a:rPr lang="en-US" sz="1800" b="0" dirty="0" smtClean="0"/>
                        <a:t>46</a:t>
                      </a:r>
                      <a:endParaRPr lang="en-US" sz="1800" b="0" dirty="0"/>
                    </a:p>
                  </a:txBody>
                  <a:tcPr marL="68580" marR="68580" marT="34290" marB="34290"/>
                </a:tc>
                <a:tc>
                  <a:txBody>
                    <a:bodyPr/>
                    <a:lstStyle/>
                    <a:p>
                      <a:r>
                        <a:rPr lang="en-US" sz="1800" b="0" dirty="0" smtClean="0"/>
                        <a:t>2910</a:t>
                      </a:r>
                      <a:endParaRPr lang="en-US" sz="1800" b="0" dirty="0"/>
                    </a:p>
                  </a:txBody>
                  <a:tcPr marL="68580" marR="68580" marT="34290" marB="34290"/>
                </a:tc>
                <a:tc>
                  <a:txBody>
                    <a:bodyPr/>
                    <a:lstStyle/>
                    <a:p>
                      <a:r>
                        <a:rPr lang="en-US" sz="1800" b="0" dirty="0" smtClean="0"/>
                        <a:t>3974</a:t>
                      </a:r>
                      <a:endParaRPr lang="en-US" sz="1800" b="0" dirty="0"/>
                    </a:p>
                  </a:txBody>
                  <a:tcPr marL="68580" marR="68580" marT="34290" marB="34290"/>
                </a:tc>
                <a:tc>
                  <a:txBody>
                    <a:bodyPr/>
                    <a:lstStyle/>
                    <a:p>
                      <a:r>
                        <a:rPr lang="en-US" sz="1800" b="0" dirty="0" smtClean="0"/>
                        <a:t>73.2%</a:t>
                      </a:r>
                      <a:endParaRPr lang="en-US" sz="1800" b="0" dirty="0"/>
                    </a:p>
                  </a:txBody>
                  <a:tcPr marL="68580" marR="68580" marT="34290" marB="34290"/>
                </a:tc>
              </a:tr>
              <a:tr h="342900">
                <a:tc>
                  <a:txBody>
                    <a:bodyPr/>
                    <a:lstStyle/>
                    <a:p>
                      <a:r>
                        <a:rPr lang="en-US" sz="1800" b="0" dirty="0" smtClean="0"/>
                        <a:t>2000-01</a:t>
                      </a:r>
                      <a:endParaRPr lang="en-US" sz="1800" b="0" dirty="0"/>
                    </a:p>
                  </a:txBody>
                  <a:tcPr marL="68580" marR="68580" marT="34290" marB="34290"/>
                </a:tc>
                <a:tc>
                  <a:txBody>
                    <a:bodyPr/>
                    <a:lstStyle/>
                    <a:p>
                      <a:r>
                        <a:rPr lang="en-US" sz="1800" b="0" dirty="0" smtClean="0"/>
                        <a:t>44</a:t>
                      </a:r>
                      <a:endParaRPr lang="en-US" sz="1800" b="0" dirty="0"/>
                    </a:p>
                  </a:txBody>
                  <a:tcPr marL="68580" marR="68580" marT="34290" marB="34290"/>
                </a:tc>
                <a:tc>
                  <a:txBody>
                    <a:bodyPr/>
                    <a:lstStyle/>
                    <a:p>
                      <a:r>
                        <a:rPr lang="en-US" sz="1800" b="0" dirty="0" smtClean="0"/>
                        <a:t>3110</a:t>
                      </a:r>
                      <a:endParaRPr lang="en-US" sz="1800" b="0" dirty="0"/>
                    </a:p>
                  </a:txBody>
                  <a:tcPr marL="68580" marR="68580" marT="34290" marB="34290"/>
                </a:tc>
                <a:tc>
                  <a:txBody>
                    <a:bodyPr/>
                    <a:lstStyle/>
                    <a:p>
                      <a:r>
                        <a:rPr lang="en-US" sz="1800" b="0" dirty="0" smtClean="0"/>
                        <a:t>4253</a:t>
                      </a:r>
                      <a:endParaRPr lang="en-US" sz="1800" b="0" dirty="0"/>
                    </a:p>
                  </a:txBody>
                  <a:tcPr marL="68580" marR="68580" marT="34290" marB="34290"/>
                </a:tc>
                <a:tc>
                  <a:txBody>
                    <a:bodyPr/>
                    <a:lstStyle/>
                    <a:p>
                      <a:r>
                        <a:rPr lang="en-US" sz="1800" b="0" dirty="0" smtClean="0"/>
                        <a:t>73.1%</a:t>
                      </a:r>
                      <a:endParaRPr lang="en-US" sz="1800" b="0" dirty="0"/>
                    </a:p>
                  </a:txBody>
                  <a:tcPr marL="68580" marR="68580" marT="34290" marB="34290"/>
                </a:tc>
              </a:tr>
              <a:tr h="342900">
                <a:tc>
                  <a:txBody>
                    <a:bodyPr/>
                    <a:lstStyle/>
                    <a:p>
                      <a:r>
                        <a:rPr lang="en-US" sz="1800" b="0" dirty="0" smtClean="0"/>
                        <a:t>2001-02</a:t>
                      </a:r>
                      <a:endParaRPr lang="en-US" sz="1800" b="0" dirty="0"/>
                    </a:p>
                  </a:txBody>
                  <a:tcPr marL="68580" marR="68580" marT="34290" marB="34290"/>
                </a:tc>
                <a:tc>
                  <a:txBody>
                    <a:bodyPr/>
                    <a:lstStyle/>
                    <a:p>
                      <a:r>
                        <a:rPr lang="en-US" sz="1800" b="0" dirty="0" smtClean="0"/>
                        <a:t>45</a:t>
                      </a:r>
                      <a:endParaRPr lang="en-US" sz="1800" b="0" dirty="0"/>
                    </a:p>
                  </a:txBody>
                  <a:tcPr marL="68580" marR="68580" marT="34290" marB="34290"/>
                </a:tc>
                <a:tc>
                  <a:txBody>
                    <a:bodyPr/>
                    <a:lstStyle/>
                    <a:p>
                      <a:r>
                        <a:rPr lang="en-US" sz="1800" b="0" dirty="0" smtClean="0"/>
                        <a:t>3285</a:t>
                      </a:r>
                      <a:endParaRPr lang="en-US" sz="1800" b="0" dirty="0"/>
                    </a:p>
                  </a:txBody>
                  <a:tcPr marL="68580" marR="68580" marT="34290" marB="34290"/>
                </a:tc>
                <a:tc>
                  <a:txBody>
                    <a:bodyPr/>
                    <a:lstStyle/>
                    <a:p>
                      <a:r>
                        <a:rPr lang="en-US" sz="1800" b="0" dirty="0" smtClean="0"/>
                        <a:t>4396</a:t>
                      </a:r>
                      <a:endParaRPr lang="en-US" sz="1800" b="0" dirty="0"/>
                    </a:p>
                  </a:txBody>
                  <a:tcPr marL="68580" marR="68580" marT="34290" marB="34290"/>
                </a:tc>
                <a:tc>
                  <a:txBody>
                    <a:bodyPr/>
                    <a:lstStyle/>
                    <a:p>
                      <a:r>
                        <a:rPr lang="en-US" sz="1800" b="0" dirty="0" smtClean="0"/>
                        <a:t>74.7%</a:t>
                      </a:r>
                      <a:endParaRPr lang="en-US" sz="1800" b="0" dirty="0"/>
                    </a:p>
                  </a:txBody>
                  <a:tcPr marL="68580" marR="68580" marT="34290" marB="34290"/>
                </a:tc>
              </a:tr>
            </a:tbl>
          </a:graphicData>
        </a:graphic>
      </p:graphicFrame>
    </p:spTree>
    <p:extLst>
      <p:ext uri="{BB962C8B-B14F-4D97-AF65-F5344CB8AC3E}">
        <p14:creationId xmlns:p14="http://schemas.microsoft.com/office/powerpoint/2010/main" val="1320104213"/>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4294967295"/>
            <p:extLst/>
          </p:nvPr>
        </p:nvGraphicFramePr>
        <p:xfrm>
          <a:off x="86933" y="924864"/>
          <a:ext cx="8847784" cy="4800600"/>
        </p:xfrm>
        <a:graphic>
          <a:graphicData uri="http://schemas.openxmlformats.org/drawingml/2006/table">
            <a:tbl>
              <a:tblPr firstRow="1" bandRow="1">
                <a:tableStyleId>{5C22544A-7EE6-4342-B048-85BDC9FD1C3A}</a:tableStyleId>
              </a:tblPr>
              <a:tblGrid>
                <a:gridCol w="1773770"/>
                <a:gridCol w="1773770"/>
                <a:gridCol w="1773770"/>
                <a:gridCol w="1773770"/>
                <a:gridCol w="1752704"/>
              </a:tblGrid>
              <a:tr h="342900">
                <a:tc gridSpan="5">
                  <a:txBody>
                    <a:bodyPr/>
                    <a:lstStyle/>
                    <a:p>
                      <a:pPr algn="ctr"/>
                      <a:r>
                        <a:rPr lang="en-US" sz="1800" b="0" dirty="0" smtClean="0"/>
                        <a:t>AZ K12 State</a:t>
                      </a:r>
                      <a:r>
                        <a:rPr lang="en-US" sz="1800" b="0" baseline="0" dirty="0" smtClean="0"/>
                        <a:t> Funding Rank Per Pupil vs. U.S. Average continued</a:t>
                      </a:r>
                      <a:endParaRPr lang="en-US" sz="1800" b="0" dirty="0"/>
                    </a:p>
                  </a:txBody>
                  <a:tcPr marL="68580" marR="68580" marT="34290" marB="34290"/>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r>
              <a:tr h="342900">
                <a:tc gridSpan="5">
                  <a:txBody>
                    <a:bodyPr/>
                    <a:lstStyle/>
                    <a:p>
                      <a:pPr algn="ctr"/>
                      <a:r>
                        <a:rPr lang="en-US" sz="1800" b="0" dirty="0" smtClean="0"/>
                        <a:t>FY 1993 – FY 2013</a:t>
                      </a:r>
                      <a:endParaRPr lang="en-US" sz="1800" b="0" dirty="0"/>
                    </a:p>
                  </a:txBody>
                  <a:tcPr marL="68580" marR="68580" marT="34290" marB="3429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r>
              <a:tr h="342900">
                <a:tc>
                  <a:txBody>
                    <a:bodyPr/>
                    <a:lstStyle/>
                    <a:p>
                      <a:pPr algn="ctr"/>
                      <a:r>
                        <a:rPr lang="en-US" sz="1800" b="0" dirty="0" smtClean="0"/>
                        <a:t>YEAR</a:t>
                      </a:r>
                      <a:endParaRPr lang="en-US" sz="1800" b="0" dirty="0"/>
                    </a:p>
                  </a:txBody>
                  <a:tcPr marL="68580" marR="68580" marT="34290" marB="34290"/>
                </a:tc>
                <a:tc>
                  <a:txBody>
                    <a:bodyPr/>
                    <a:lstStyle/>
                    <a:p>
                      <a:pPr algn="ctr"/>
                      <a:r>
                        <a:rPr lang="en-US" sz="1800" b="0" dirty="0" smtClean="0"/>
                        <a:t>RANK</a:t>
                      </a:r>
                      <a:endParaRPr lang="en-US" sz="1800" b="0" dirty="0"/>
                    </a:p>
                  </a:txBody>
                  <a:tcPr marL="68580" marR="68580" marT="34290" marB="34290"/>
                </a:tc>
                <a:tc>
                  <a:txBody>
                    <a:bodyPr/>
                    <a:lstStyle/>
                    <a:p>
                      <a:pPr algn="ctr"/>
                      <a:r>
                        <a:rPr lang="en-US" sz="1800" b="0" dirty="0" smtClean="0"/>
                        <a:t>$ AZ</a:t>
                      </a:r>
                      <a:endParaRPr lang="en-US" sz="1800" b="0" dirty="0"/>
                    </a:p>
                  </a:txBody>
                  <a:tcPr marL="68580" marR="68580" marT="34290" marB="34290"/>
                </a:tc>
                <a:tc>
                  <a:txBody>
                    <a:bodyPr/>
                    <a:lstStyle/>
                    <a:p>
                      <a:pPr algn="ctr"/>
                      <a:r>
                        <a:rPr lang="en-US" sz="1800" b="0" dirty="0" smtClean="0"/>
                        <a:t>$ U.S. Average</a:t>
                      </a:r>
                      <a:endParaRPr lang="en-US" sz="1800" b="0" dirty="0"/>
                    </a:p>
                  </a:txBody>
                  <a:tcPr marL="68580" marR="68580" marT="34290" marB="34290"/>
                </a:tc>
                <a:tc>
                  <a:txBody>
                    <a:bodyPr/>
                    <a:lstStyle/>
                    <a:p>
                      <a:pPr algn="ctr"/>
                      <a:r>
                        <a:rPr lang="en-US" sz="1800" b="0" dirty="0" smtClean="0"/>
                        <a:t>% AZ/U.S.</a:t>
                      </a:r>
                      <a:endParaRPr lang="en-US" sz="1800" b="0" dirty="0"/>
                    </a:p>
                  </a:txBody>
                  <a:tcPr marL="68580" marR="68580" marT="34290" marB="34290"/>
                </a:tc>
              </a:tr>
              <a:tr h="342900">
                <a:tc>
                  <a:txBody>
                    <a:bodyPr/>
                    <a:lstStyle/>
                    <a:p>
                      <a:r>
                        <a:rPr lang="en-US" sz="1800" b="0" dirty="0" smtClean="0"/>
                        <a:t>2002-03</a:t>
                      </a:r>
                      <a:endParaRPr lang="en-US" sz="1800" b="0" dirty="0"/>
                    </a:p>
                  </a:txBody>
                  <a:tcPr marL="68580" marR="68580" marT="34290" marB="34290"/>
                </a:tc>
                <a:tc>
                  <a:txBody>
                    <a:bodyPr/>
                    <a:lstStyle/>
                    <a:p>
                      <a:r>
                        <a:rPr lang="en-US" sz="1800" b="0" dirty="0" smtClean="0"/>
                        <a:t>45</a:t>
                      </a:r>
                      <a:endParaRPr lang="en-US" sz="1800" b="0" dirty="0"/>
                    </a:p>
                  </a:txBody>
                  <a:tcPr marL="68580" marR="68580" marT="34290" marB="34290"/>
                </a:tc>
                <a:tc>
                  <a:txBody>
                    <a:bodyPr/>
                    <a:lstStyle/>
                    <a:p>
                      <a:r>
                        <a:rPr lang="en-US" sz="1800" b="0" dirty="0" smtClean="0"/>
                        <a:t>3283</a:t>
                      </a:r>
                      <a:endParaRPr lang="en-US" sz="1800" b="0" dirty="0"/>
                    </a:p>
                  </a:txBody>
                  <a:tcPr marL="68580" marR="68580" marT="34290" marB="34290"/>
                </a:tc>
                <a:tc>
                  <a:txBody>
                    <a:bodyPr/>
                    <a:lstStyle/>
                    <a:p>
                      <a:r>
                        <a:rPr lang="en-US" sz="1800" b="0" dirty="0" smtClean="0"/>
                        <a:t>4525</a:t>
                      </a:r>
                      <a:endParaRPr lang="en-US" sz="1800" b="0" dirty="0"/>
                    </a:p>
                  </a:txBody>
                  <a:tcPr marL="68580" marR="68580" marT="34290" marB="34290"/>
                </a:tc>
                <a:tc>
                  <a:txBody>
                    <a:bodyPr/>
                    <a:lstStyle/>
                    <a:p>
                      <a:r>
                        <a:rPr lang="en-US" sz="1800" b="0" dirty="0" smtClean="0"/>
                        <a:t>72.5%</a:t>
                      </a:r>
                      <a:endParaRPr lang="en-US" sz="1800" b="0" dirty="0"/>
                    </a:p>
                  </a:txBody>
                  <a:tcPr marL="68580" marR="68580" marT="34290" marB="34290"/>
                </a:tc>
              </a:tr>
              <a:tr h="342900">
                <a:tc>
                  <a:txBody>
                    <a:bodyPr/>
                    <a:lstStyle/>
                    <a:p>
                      <a:r>
                        <a:rPr lang="en-US" sz="1800" b="0" dirty="0" smtClean="0"/>
                        <a:t>2003-04</a:t>
                      </a:r>
                      <a:endParaRPr lang="en-US" sz="1800" b="0" dirty="0"/>
                    </a:p>
                  </a:txBody>
                  <a:tcPr marL="68580" marR="68580" marT="34290" marB="34290"/>
                </a:tc>
                <a:tc>
                  <a:txBody>
                    <a:bodyPr/>
                    <a:lstStyle/>
                    <a:p>
                      <a:r>
                        <a:rPr lang="en-US" sz="1800" b="0" dirty="0" smtClean="0"/>
                        <a:t>44</a:t>
                      </a:r>
                      <a:endParaRPr lang="en-US" sz="1800" b="0" dirty="0"/>
                    </a:p>
                  </a:txBody>
                  <a:tcPr marL="68580" marR="68580" marT="34290" marB="34290"/>
                </a:tc>
                <a:tc>
                  <a:txBody>
                    <a:bodyPr/>
                    <a:lstStyle/>
                    <a:p>
                      <a:r>
                        <a:rPr lang="en-US" sz="1800" b="0" dirty="0" smtClean="0"/>
                        <a:t>3411</a:t>
                      </a:r>
                      <a:endParaRPr lang="en-US" sz="1800" b="0" dirty="0"/>
                    </a:p>
                  </a:txBody>
                  <a:tcPr marL="68580" marR="68580" marT="34290" marB="34290"/>
                </a:tc>
                <a:tc>
                  <a:txBody>
                    <a:bodyPr/>
                    <a:lstStyle/>
                    <a:p>
                      <a:r>
                        <a:rPr lang="en-US" sz="1800" b="0" dirty="0" smtClean="0"/>
                        <a:t>4553</a:t>
                      </a:r>
                      <a:endParaRPr lang="en-US" sz="1800" b="0" dirty="0"/>
                    </a:p>
                  </a:txBody>
                  <a:tcPr marL="68580" marR="68580" marT="34290" marB="34290"/>
                </a:tc>
                <a:tc>
                  <a:txBody>
                    <a:bodyPr/>
                    <a:lstStyle/>
                    <a:p>
                      <a:r>
                        <a:rPr lang="en-US" sz="1800" b="0" dirty="0" smtClean="0"/>
                        <a:t>74.9%</a:t>
                      </a:r>
                      <a:endParaRPr lang="en-US" sz="1800" b="0" dirty="0"/>
                    </a:p>
                  </a:txBody>
                  <a:tcPr marL="68580" marR="68580" marT="34290" marB="34290"/>
                </a:tc>
              </a:tr>
              <a:tr h="342900">
                <a:tc>
                  <a:txBody>
                    <a:bodyPr/>
                    <a:lstStyle/>
                    <a:p>
                      <a:r>
                        <a:rPr lang="en-US" sz="1800" b="0" dirty="0" smtClean="0"/>
                        <a:t>2004-05</a:t>
                      </a:r>
                      <a:endParaRPr lang="en-US" sz="1800" b="0" dirty="0"/>
                    </a:p>
                  </a:txBody>
                  <a:tcPr marL="68580" marR="68580" marT="34290" marB="34290"/>
                </a:tc>
                <a:tc>
                  <a:txBody>
                    <a:bodyPr/>
                    <a:lstStyle/>
                    <a:p>
                      <a:r>
                        <a:rPr lang="en-US" sz="1800" b="0" dirty="0" smtClean="0"/>
                        <a:t>44</a:t>
                      </a:r>
                      <a:endParaRPr lang="en-US" sz="1800" b="0" dirty="0"/>
                    </a:p>
                  </a:txBody>
                  <a:tcPr marL="68580" marR="68580" marT="34290" marB="34290"/>
                </a:tc>
                <a:tc>
                  <a:txBody>
                    <a:bodyPr/>
                    <a:lstStyle/>
                    <a:p>
                      <a:r>
                        <a:rPr lang="en-US" sz="1800" b="0" dirty="0" smtClean="0"/>
                        <a:t>3469</a:t>
                      </a:r>
                      <a:endParaRPr lang="en-US" sz="1800" b="0" dirty="0"/>
                    </a:p>
                  </a:txBody>
                  <a:tcPr marL="68580" marR="68580" marT="34290" marB="34290"/>
                </a:tc>
                <a:tc>
                  <a:txBody>
                    <a:bodyPr/>
                    <a:lstStyle/>
                    <a:p>
                      <a:r>
                        <a:rPr lang="en-US" sz="1800" b="0" dirty="0" smtClean="0"/>
                        <a:t>4774</a:t>
                      </a:r>
                      <a:endParaRPr lang="en-US" sz="1800" b="0" dirty="0"/>
                    </a:p>
                  </a:txBody>
                  <a:tcPr marL="68580" marR="68580" marT="34290" marB="34290"/>
                </a:tc>
                <a:tc>
                  <a:txBody>
                    <a:bodyPr/>
                    <a:lstStyle/>
                    <a:p>
                      <a:r>
                        <a:rPr lang="en-US" sz="1800" b="0" dirty="0" smtClean="0"/>
                        <a:t>72.7%</a:t>
                      </a:r>
                      <a:endParaRPr lang="en-US" sz="1800" b="0" dirty="0"/>
                    </a:p>
                  </a:txBody>
                  <a:tcPr marL="68580" marR="68580" marT="34290" marB="34290"/>
                </a:tc>
              </a:tr>
              <a:tr h="342900">
                <a:tc>
                  <a:txBody>
                    <a:bodyPr/>
                    <a:lstStyle/>
                    <a:p>
                      <a:r>
                        <a:rPr lang="en-US" sz="1800" b="0" dirty="0" smtClean="0"/>
                        <a:t>2005-06</a:t>
                      </a:r>
                      <a:endParaRPr lang="en-US" sz="1800" b="0" dirty="0"/>
                    </a:p>
                  </a:txBody>
                  <a:tcPr marL="68580" marR="68580" marT="34290" marB="34290"/>
                </a:tc>
                <a:tc>
                  <a:txBody>
                    <a:bodyPr/>
                    <a:lstStyle/>
                    <a:p>
                      <a:r>
                        <a:rPr lang="en-US" sz="1800" b="0" dirty="0" smtClean="0"/>
                        <a:t>44</a:t>
                      </a:r>
                      <a:endParaRPr lang="en-US" sz="1800" b="0" dirty="0"/>
                    </a:p>
                  </a:txBody>
                  <a:tcPr marL="68580" marR="68580" marT="34290" marB="34290"/>
                </a:tc>
                <a:tc>
                  <a:txBody>
                    <a:bodyPr/>
                    <a:lstStyle/>
                    <a:p>
                      <a:r>
                        <a:rPr lang="en-US" sz="1800" b="0" dirty="0" smtClean="0"/>
                        <a:t>3619</a:t>
                      </a:r>
                      <a:endParaRPr lang="en-US" sz="1800" b="0" dirty="0"/>
                    </a:p>
                  </a:txBody>
                  <a:tcPr marL="68580" marR="68580" marT="34290" marB="34290"/>
                </a:tc>
                <a:tc>
                  <a:txBody>
                    <a:bodyPr/>
                    <a:lstStyle/>
                    <a:p>
                      <a:r>
                        <a:rPr lang="en-US" sz="1800" b="0" dirty="0" smtClean="0"/>
                        <a:t>5018</a:t>
                      </a:r>
                      <a:endParaRPr lang="en-US" sz="1800" b="0" dirty="0"/>
                    </a:p>
                  </a:txBody>
                  <a:tcPr marL="68580" marR="68580" marT="34290" marB="34290"/>
                </a:tc>
                <a:tc>
                  <a:txBody>
                    <a:bodyPr/>
                    <a:lstStyle/>
                    <a:p>
                      <a:r>
                        <a:rPr lang="en-US" sz="1800" b="0" dirty="0" smtClean="0"/>
                        <a:t>72.1%</a:t>
                      </a:r>
                      <a:endParaRPr lang="en-US" sz="1800" b="0" dirty="0"/>
                    </a:p>
                  </a:txBody>
                  <a:tcPr marL="68580" marR="68580" marT="34290" marB="34290"/>
                </a:tc>
              </a:tr>
              <a:tr h="342900">
                <a:tc>
                  <a:txBody>
                    <a:bodyPr/>
                    <a:lstStyle/>
                    <a:p>
                      <a:r>
                        <a:rPr lang="en-US" sz="1800" b="0" dirty="0" smtClean="0"/>
                        <a:t>2006-07</a:t>
                      </a:r>
                      <a:endParaRPr lang="en-US" sz="1800" b="0" dirty="0"/>
                    </a:p>
                  </a:txBody>
                  <a:tcPr marL="68580" marR="68580" marT="34290" marB="34290"/>
                </a:tc>
                <a:tc>
                  <a:txBody>
                    <a:bodyPr/>
                    <a:lstStyle/>
                    <a:p>
                      <a:r>
                        <a:rPr lang="en-US" sz="1800" b="0" dirty="0" smtClean="0"/>
                        <a:t>41</a:t>
                      </a:r>
                      <a:endParaRPr lang="en-US" sz="1800" b="0" dirty="0"/>
                    </a:p>
                  </a:txBody>
                  <a:tcPr marL="68580" marR="68580" marT="34290" marB="34290"/>
                </a:tc>
                <a:tc>
                  <a:txBody>
                    <a:bodyPr/>
                    <a:lstStyle/>
                    <a:p>
                      <a:r>
                        <a:rPr lang="en-US" sz="1800" b="0" dirty="0" smtClean="0"/>
                        <a:t>4335</a:t>
                      </a:r>
                      <a:endParaRPr lang="en-US" sz="1800" b="0" dirty="0"/>
                    </a:p>
                  </a:txBody>
                  <a:tcPr marL="68580" marR="68580" marT="34290" marB="34290"/>
                </a:tc>
                <a:tc>
                  <a:txBody>
                    <a:bodyPr/>
                    <a:lstStyle/>
                    <a:p>
                      <a:r>
                        <a:rPr lang="en-US" sz="1800" b="0" dirty="0" smtClean="0"/>
                        <a:t>5466</a:t>
                      </a:r>
                      <a:endParaRPr lang="en-US" sz="1800" b="0" dirty="0"/>
                    </a:p>
                  </a:txBody>
                  <a:tcPr marL="68580" marR="68580" marT="34290" marB="34290"/>
                </a:tc>
                <a:tc>
                  <a:txBody>
                    <a:bodyPr/>
                    <a:lstStyle/>
                    <a:p>
                      <a:r>
                        <a:rPr lang="en-US" sz="1800" b="0" dirty="0" smtClean="0"/>
                        <a:t>79.3%</a:t>
                      </a:r>
                      <a:endParaRPr lang="en-US" sz="1800" b="0" dirty="0"/>
                    </a:p>
                  </a:txBody>
                  <a:tcPr marL="68580" marR="68580" marT="34290" marB="34290"/>
                </a:tc>
              </a:tr>
              <a:tr h="342900">
                <a:tc>
                  <a:txBody>
                    <a:bodyPr/>
                    <a:lstStyle/>
                    <a:p>
                      <a:r>
                        <a:rPr lang="en-US" sz="1800" b="0" dirty="0" smtClean="0"/>
                        <a:t>2007-08</a:t>
                      </a:r>
                      <a:endParaRPr lang="en-US" sz="1800" b="0" dirty="0"/>
                    </a:p>
                  </a:txBody>
                  <a:tcPr marL="68580" marR="68580" marT="34290" marB="34290"/>
                </a:tc>
                <a:tc>
                  <a:txBody>
                    <a:bodyPr/>
                    <a:lstStyle/>
                    <a:p>
                      <a:r>
                        <a:rPr lang="en-US" sz="1800" b="0" dirty="0" smtClean="0"/>
                        <a:t>40</a:t>
                      </a:r>
                      <a:endParaRPr lang="en-US" sz="1800" b="0" dirty="0"/>
                    </a:p>
                  </a:txBody>
                  <a:tcPr marL="68580" marR="68580" marT="34290" marB="34290"/>
                </a:tc>
                <a:tc>
                  <a:txBody>
                    <a:bodyPr/>
                    <a:lstStyle/>
                    <a:p>
                      <a:r>
                        <a:rPr lang="en-US" sz="1800" b="0" dirty="0" smtClean="0"/>
                        <a:t>4516</a:t>
                      </a:r>
                      <a:endParaRPr lang="en-US" sz="1800" b="0" dirty="0"/>
                    </a:p>
                  </a:txBody>
                  <a:tcPr marL="68580" marR="68580" marT="34290" marB="34290"/>
                </a:tc>
                <a:tc>
                  <a:txBody>
                    <a:bodyPr/>
                    <a:lstStyle/>
                    <a:p>
                      <a:r>
                        <a:rPr lang="en-US" sz="1800" b="0" dirty="0" smtClean="0"/>
                        <a:t>5805</a:t>
                      </a:r>
                      <a:endParaRPr lang="en-US" sz="1800" b="0" dirty="0"/>
                    </a:p>
                  </a:txBody>
                  <a:tcPr marL="68580" marR="68580" marT="34290" marB="34290"/>
                </a:tc>
                <a:tc>
                  <a:txBody>
                    <a:bodyPr/>
                    <a:lstStyle/>
                    <a:p>
                      <a:r>
                        <a:rPr lang="en-US" sz="1800" b="0" dirty="0" smtClean="0"/>
                        <a:t>77.8%</a:t>
                      </a:r>
                      <a:endParaRPr lang="en-US" sz="1800" b="0" dirty="0"/>
                    </a:p>
                  </a:txBody>
                  <a:tcPr marL="68580" marR="68580" marT="34290" marB="34290"/>
                </a:tc>
              </a:tr>
              <a:tr h="342900">
                <a:tc>
                  <a:txBody>
                    <a:bodyPr/>
                    <a:lstStyle/>
                    <a:p>
                      <a:r>
                        <a:rPr lang="en-US" sz="1800" b="0" dirty="0" smtClean="0"/>
                        <a:t>2008-09</a:t>
                      </a:r>
                      <a:endParaRPr lang="en-US" sz="1800" b="0" dirty="0"/>
                    </a:p>
                  </a:txBody>
                  <a:tcPr marL="68580" marR="68580" marT="34290" marB="34290"/>
                </a:tc>
                <a:tc>
                  <a:txBody>
                    <a:bodyPr/>
                    <a:lstStyle/>
                    <a:p>
                      <a:r>
                        <a:rPr lang="en-US" sz="1800" b="0" dirty="0" smtClean="0"/>
                        <a:t>47</a:t>
                      </a:r>
                      <a:endParaRPr lang="en-US" sz="1800" b="0" dirty="0"/>
                    </a:p>
                  </a:txBody>
                  <a:tcPr marL="68580" marR="68580" marT="34290" marB="34290"/>
                </a:tc>
                <a:tc>
                  <a:txBody>
                    <a:bodyPr/>
                    <a:lstStyle/>
                    <a:p>
                      <a:r>
                        <a:rPr lang="en-US" sz="1800" b="0" dirty="0" smtClean="0"/>
                        <a:t>3877</a:t>
                      </a:r>
                      <a:endParaRPr lang="en-US" sz="1800" b="0" dirty="0"/>
                    </a:p>
                  </a:txBody>
                  <a:tcPr marL="68580" marR="68580" marT="34290" marB="34290"/>
                </a:tc>
                <a:tc>
                  <a:txBody>
                    <a:bodyPr/>
                    <a:lstStyle/>
                    <a:p>
                      <a:r>
                        <a:rPr lang="en-US" sz="1800" b="0" dirty="0" smtClean="0"/>
                        <a:t>5725</a:t>
                      </a:r>
                      <a:endParaRPr lang="en-US" sz="1800" b="0" dirty="0"/>
                    </a:p>
                  </a:txBody>
                  <a:tcPr marL="68580" marR="68580" marT="34290" marB="34290"/>
                </a:tc>
                <a:tc>
                  <a:txBody>
                    <a:bodyPr/>
                    <a:lstStyle/>
                    <a:p>
                      <a:r>
                        <a:rPr lang="en-US" sz="1800" b="0" dirty="0" smtClean="0"/>
                        <a:t>67.7%</a:t>
                      </a:r>
                      <a:endParaRPr lang="en-US" sz="1800" b="0" dirty="0"/>
                    </a:p>
                  </a:txBody>
                  <a:tcPr marL="68580" marR="68580" marT="34290" marB="34290"/>
                </a:tc>
              </a:tr>
              <a:tr h="342900">
                <a:tc>
                  <a:txBody>
                    <a:bodyPr/>
                    <a:lstStyle/>
                    <a:p>
                      <a:r>
                        <a:rPr lang="en-US" sz="1800" b="0" dirty="0" smtClean="0"/>
                        <a:t>2009-10</a:t>
                      </a:r>
                      <a:endParaRPr lang="en-US" sz="1800" b="0" dirty="0"/>
                    </a:p>
                  </a:txBody>
                  <a:tcPr marL="68580" marR="68580" marT="34290" marB="34290"/>
                </a:tc>
                <a:tc>
                  <a:txBody>
                    <a:bodyPr/>
                    <a:lstStyle/>
                    <a:p>
                      <a:r>
                        <a:rPr lang="en-US" sz="1800" b="0" dirty="0" smtClean="0"/>
                        <a:t>48</a:t>
                      </a:r>
                      <a:endParaRPr lang="en-US" sz="1800" b="0" dirty="0"/>
                    </a:p>
                  </a:txBody>
                  <a:tcPr marL="68580" marR="68580" marT="34290" marB="34290"/>
                </a:tc>
                <a:tc>
                  <a:txBody>
                    <a:bodyPr/>
                    <a:lstStyle/>
                    <a:p>
                      <a:r>
                        <a:rPr lang="en-US" sz="1800" b="0" dirty="0" smtClean="0"/>
                        <a:t>3257</a:t>
                      </a:r>
                      <a:endParaRPr lang="en-US" sz="1800" b="0" dirty="0"/>
                    </a:p>
                  </a:txBody>
                  <a:tcPr marL="68580" marR="68580" marT="34290" marB="34290"/>
                </a:tc>
                <a:tc>
                  <a:txBody>
                    <a:bodyPr/>
                    <a:lstStyle/>
                    <a:p>
                      <a:r>
                        <a:rPr lang="en-US" sz="1800" b="0" dirty="0" smtClean="0"/>
                        <a:t>5352</a:t>
                      </a:r>
                      <a:endParaRPr lang="en-US" sz="1800" b="0" dirty="0"/>
                    </a:p>
                  </a:txBody>
                  <a:tcPr marL="68580" marR="68580" marT="34290" marB="34290"/>
                </a:tc>
                <a:tc>
                  <a:txBody>
                    <a:bodyPr/>
                    <a:lstStyle/>
                    <a:p>
                      <a:r>
                        <a:rPr lang="en-US" sz="1800" b="0" dirty="0" smtClean="0"/>
                        <a:t>60.9%</a:t>
                      </a:r>
                    </a:p>
                  </a:txBody>
                  <a:tcPr marL="68580" marR="68580" marT="34290" marB="34290"/>
                </a:tc>
              </a:tr>
              <a:tr h="342900">
                <a:tc>
                  <a:txBody>
                    <a:bodyPr/>
                    <a:lstStyle/>
                    <a:p>
                      <a:r>
                        <a:rPr lang="en-US" sz="1800" b="0" dirty="0" smtClean="0"/>
                        <a:t>2010-11</a:t>
                      </a:r>
                      <a:endParaRPr lang="en-US" sz="1800" b="0" dirty="0"/>
                    </a:p>
                  </a:txBody>
                  <a:tcPr marL="68580" marR="68580" marT="34290" marB="34290"/>
                </a:tc>
                <a:tc>
                  <a:txBody>
                    <a:bodyPr/>
                    <a:lstStyle/>
                    <a:p>
                      <a:r>
                        <a:rPr lang="en-US" sz="1800" b="0" dirty="0" smtClean="0"/>
                        <a:t>49</a:t>
                      </a:r>
                      <a:endParaRPr lang="en-US" sz="1800" b="0" dirty="0"/>
                    </a:p>
                  </a:txBody>
                  <a:tcPr marL="68580" marR="68580" marT="34290" marB="34290"/>
                </a:tc>
                <a:tc>
                  <a:txBody>
                    <a:bodyPr/>
                    <a:lstStyle/>
                    <a:p>
                      <a:r>
                        <a:rPr lang="en-US" sz="1800" b="0" dirty="0" smtClean="0"/>
                        <a:t>3227</a:t>
                      </a:r>
                      <a:endParaRPr lang="en-US" sz="1800" b="0" dirty="0"/>
                    </a:p>
                  </a:txBody>
                  <a:tcPr marL="68580" marR="68580" marT="34290" marB="34290"/>
                </a:tc>
                <a:tc>
                  <a:txBody>
                    <a:bodyPr/>
                    <a:lstStyle/>
                    <a:p>
                      <a:r>
                        <a:rPr lang="en-US" sz="1800" b="0" dirty="0" smtClean="0"/>
                        <a:t>5509</a:t>
                      </a:r>
                      <a:endParaRPr lang="en-US" sz="1800" b="0" dirty="0"/>
                    </a:p>
                  </a:txBody>
                  <a:tcPr marL="68580" marR="68580" marT="34290" marB="34290"/>
                </a:tc>
                <a:tc>
                  <a:txBody>
                    <a:bodyPr/>
                    <a:lstStyle/>
                    <a:p>
                      <a:r>
                        <a:rPr lang="en-US" sz="1800" b="0" dirty="0" smtClean="0"/>
                        <a:t>58.5%</a:t>
                      </a:r>
                      <a:endParaRPr lang="en-US" sz="1800" b="0" dirty="0"/>
                    </a:p>
                  </a:txBody>
                  <a:tcPr marL="68580" marR="68580" marT="34290" marB="34290"/>
                </a:tc>
              </a:tr>
              <a:tr h="342900">
                <a:tc>
                  <a:txBody>
                    <a:bodyPr/>
                    <a:lstStyle/>
                    <a:p>
                      <a:r>
                        <a:rPr lang="en-US" sz="1800" b="0" dirty="0" smtClean="0"/>
                        <a:t>2011-12</a:t>
                      </a:r>
                      <a:endParaRPr lang="en-US" sz="1800" b="0" dirty="0"/>
                    </a:p>
                  </a:txBody>
                  <a:tcPr marL="68580" marR="68580" marT="34290" marB="34290"/>
                </a:tc>
                <a:tc>
                  <a:txBody>
                    <a:bodyPr/>
                    <a:lstStyle/>
                    <a:p>
                      <a:r>
                        <a:rPr lang="en-US" sz="1800" b="0" dirty="0" smtClean="0"/>
                        <a:t>50</a:t>
                      </a:r>
                      <a:endParaRPr lang="en-US" sz="1800" b="0" dirty="0"/>
                    </a:p>
                  </a:txBody>
                  <a:tcPr marL="68580" marR="68580" marT="34290" marB="34290"/>
                </a:tc>
                <a:tc>
                  <a:txBody>
                    <a:bodyPr/>
                    <a:lstStyle/>
                    <a:p>
                      <a:r>
                        <a:rPr lang="en-US" sz="1800" b="0" dirty="0" smtClean="0"/>
                        <a:t>3018</a:t>
                      </a:r>
                      <a:endParaRPr lang="en-US" sz="1800" b="0" dirty="0"/>
                    </a:p>
                  </a:txBody>
                  <a:tcPr marL="68580" marR="68580" marT="34290" marB="34290"/>
                </a:tc>
                <a:tc>
                  <a:txBody>
                    <a:bodyPr/>
                    <a:lstStyle/>
                    <a:p>
                      <a:r>
                        <a:rPr lang="en-US" sz="1800" b="0" dirty="0" smtClean="0"/>
                        <a:t>5609</a:t>
                      </a:r>
                      <a:endParaRPr lang="en-US" sz="1800" b="0" dirty="0"/>
                    </a:p>
                  </a:txBody>
                  <a:tcPr marL="68580" marR="68580" marT="34290" marB="34290"/>
                </a:tc>
                <a:tc>
                  <a:txBody>
                    <a:bodyPr/>
                    <a:lstStyle/>
                    <a:p>
                      <a:r>
                        <a:rPr lang="en-US" sz="1800" b="0" dirty="0" smtClean="0"/>
                        <a:t>53.8%</a:t>
                      </a:r>
                      <a:endParaRPr lang="en-US" sz="1800" b="0" dirty="0"/>
                    </a:p>
                  </a:txBody>
                  <a:tcPr marL="68580" marR="68580" marT="34290" marB="34290"/>
                </a:tc>
              </a:tr>
              <a:tr h="342900">
                <a:tc>
                  <a:txBody>
                    <a:bodyPr/>
                    <a:lstStyle/>
                    <a:p>
                      <a:r>
                        <a:rPr lang="en-US" sz="1800" b="0" dirty="0" smtClean="0"/>
                        <a:t>2012-13</a:t>
                      </a:r>
                      <a:endParaRPr lang="en-US" sz="1800" b="0" dirty="0"/>
                    </a:p>
                  </a:txBody>
                  <a:tcPr marL="68580" marR="68580" marT="34290" marB="34290"/>
                </a:tc>
                <a:tc>
                  <a:txBody>
                    <a:bodyPr/>
                    <a:lstStyle/>
                    <a:p>
                      <a:r>
                        <a:rPr lang="en-US" sz="1800" b="0" dirty="0" smtClean="0"/>
                        <a:t>50</a:t>
                      </a:r>
                      <a:endParaRPr lang="en-US" sz="1800" b="0" dirty="0"/>
                    </a:p>
                  </a:txBody>
                  <a:tcPr marL="68580" marR="68580" marT="34290" marB="34290"/>
                </a:tc>
                <a:tc>
                  <a:txBody>
                    <a:bodyPr/>
                    <a:lstStyle/>
                    <a:p>
                      <a:r>
                        <a:rPr lang="en-US" sz="1800" b="0" dirty="0" smtClean="0"/>
                        <a:t>3116</a:t>
                      </a:r>
                      <a:endParaRPr lang="en-US" sz="1800" b="0" dirty="0"/>
                    </a:p>
                  </a:txBody>
                  <a:tcPr marL="68580" marR="68580" marT="34290" marB="34290"/>
                </a:tc>
                <a:tc>
                  <a:txBody>
                    <a:bodyPr/>
                    <a:lstStyle/>
                    <a:p>
                      <a:r>
                        <a:rPr lang="en-US" sz="1800" b="0" dirty="0" smtClean="0"/>
                        <a:t>5650</a:t>
                      </a:r>
                      <a:endParaRPr lang="en-US" sz="1800" b="0" dirty="0"/>
                    </a:p>
                  </a:txBody>
                  <a:tcPr marL="68580" marR="68580" marT="34290" marB="34290"/>
                </a:tc>
                <a:tc>
                  <a:txBody>
                    <a:bodyPr/>
                    <a:lstStyle/>
                    <a:p>
                      <a:r>
                        <a:rPr lang="en-US" sz="1800" b="0" dirty="0" smtClean="0"/>
                        <a:t>55.1%</a:t>
                      </a:r>
                      <a:endParaRPr lang="en-US" sz="1800" b="0" dirty="0"/>
                    </a:p>
                  </a:txBody>
                  <a:tcPr marL="68580" marR="68580" marT="34290" marB="34290"/>
                </a:tc>
              </a:tr>
            </a:tbl>
          </a:graphicData>
        </a:graphic>
      </p:graphicFrame>
    </p:spTree>
    <p:extLst>
      <p:ext uri="{BB962C8B-B14F-4D97-AF65-F5344CB8AC3E}">
        <p14:creationId xmlns:p14="http://schemas.microsoft.com/office/powerpoint/2010/main" val="1381951907"/>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l" rtl="0">
              <a:lnSpc>
                <a:spcPct val="90000"/>
              </a:lnSpc>
              <a:spcBef>
                <a:spcPct val="0"/>
              </a:spcBef>
            </a:pPr>
            <a:r>
              <a:rPr lang="en-US" sz="3600" dirty="0">
                <a:solidFill>
                  <a:schemeClr val="accent1"/>
                </a:solidFill>
                <a:latin typeface="+mj-lt"/>
              </a:rPr>
              <a:t>Providing for Inflation Funding</a:t>
            </a:r>
            <a:r>
              <a:rPr lang="en-US" dirty="0" smtClean="0"/>
              <a:t/>
            </a:r>
            <a:br>
              <a:rPr lang="en-US" dirty="0" smtClean="0"/>
            </a:br>
            <a:endParaRPr lang="en-US" dirty="0"/>
          </a:p>
        </p:txBody>
      </p:sp>
      <p:sp>
        <p:nvSpPr>
          <p:cNvPr id="3" name="Content Placeholder 2"/>
          <p:cNvSpPr>
            <a:spLocks noGrp="1"/>
          </p:cNvSpPr>
          <p:nvPr>
            <p:ph sz="quarter" idx="4294967295"/>
          </p:nvPr>
        </p:nvSpPr>
        <p:spPr>
          <a:xfrm>
            <a:off x="514351" y="2404797"/>
            <a:ext cx="7796030" cy="2483392"/>
          </a:xfrm>
          <a:prstGeom prst="rect">
            <a:avLst/>
          </a:prstGeom>
        </p:spPr>
        <p:txBody>
          <a:bodyPr>
            <a:normAutofit fontScale="92500" lnSpcReduction="20000"/>
          </a:bodyPr>
          <a:lstStyle/>
          <a:p>
            <a:r>
              <a:rPr lang="en-US" sz="3000" dirty="0"/>
              <a:t>1982-1992 Inflation provided</a:t>
            </a:r>
          </a:p>
          <a:p>
            <a:r>
              <a:rPr lang="en-US" sz="3000" dirty="0"/>
              <a:t>Inflation Funding 1992-2000 less than a third of what inflation was</a:t>
            </a:r>
          </a:p>
          <a:p>
            <a:r>
              <a:rPr lang="en-US" sz="3000" dirty="0"/>
              <a:t>Great growth in state revenues during this time – other states invested those revenues in education while Arizona did not</a:t>
            </a:r>
          </a:p>
          <a:p>
            <a:endParaRPr lang="en-US" dirty="0"/>
          </a:p>
        </p:txBody>
      </p:sp>
    </p:spTree>
    <p:extLst>
      <p:ext uri="{BB962C8B-B14F-4D97-AF65-F5344CB8AC3E}">
        <p14:creationId xmlns:p14="http://schemas.microsoft.com/office/powerpoint/2010/main" val="27520918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lvl="1" algn="l" rtl="0">
              <a:lnSpc>
                <a:spcPct val="90000"/>
              </a:lnSpc>
              <a:spcBef>
                <a:spcPct val="0"/>
              </a:spcBef>
            </a:pPr>
            <a:r>
              <a:rPr lang="en-US" sz="3600" dirty="0">
                <a:solidFill>
                  <a:schemeClr val="accent1"/>
                </a:solidFill>
                <a:latin typeface="+mj-lt"/>
              </a:rPr>
              <a:t>School Reform Relationship to School Funding Decline</a:t>
            </a:r>
            <a:r>
              <a:rPr lang="en-US" dirty="0"/>
              <a:t/>
            </a:r>
            <a:br>
              <a:rPr lang="en-US" dirty="0"/>
            </a:br>
            <a:endParaRPr lang="en-US" dirty="0"/>
          </a:p>
        </p:txBody>
      </p:sp>
      <p:sp>
        <p:nvSpPr>
          <p:cNvPr id="7" name="Text Placeholder 6"/>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632240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sz="quarter" idx="4294967295"/>
          </p:nvPr>
        </p:nvSpPr>
        <p:spPr>
          <a:xfrm>
            <a:off x="745009" y="1902289"/>
            <a:ext cx="7796030" cy="3518208"/>
          </a:xfrm>
          <a:prstGeom prst="rect">
            <a:avLst/>
          </a:prstGeom>
        </p:spPr>
        <p:txBody>
          <a:bodyPr>
            <a:normAutofit fontScale="85000" lnSpcReduction="10000"/>
          </a:bodyPr>
          <a:lstStyle/>
          <a:p>
            <a:r>
              <a:rPr lang="en-US" sz="3300" dirty="0"/>
              <a:t>1995: Arizona passes most expansive charter school law in country as well as open enrollment and site-based decision making </a:t>
            </a:r>
          </a:p>
          <a:p>
            <a:r>
              <a:rPr lang="en-US" sz="3300" dirty="0"/>
              <a:t>1997: Student Tuition Tax Credit for private schools</a:t>
            </a:r>
          </a:p>
          <a:p>
            <a:r>
              <a:rPr lang="en-US" sz="3300" dirty="0"/>
              <a:t>2006: School vouchers (ruled unconstitutional in 2009)</a:t>
            </a:r>
          </a:p>
          <a:p>
            <a:r>
              <a:rPr lang="en-US" sz="3300" dirty="0"/>
              <a:t>2011: Empowerment Scholarship Accounts</a:t>
            </a:r>
          </a:p>
          <a:p>
            <a:endParaRPr lang="en-US" dirty="0"/>
          </a:p>
        </p:txBody>
      </p:sp>
    </p:spTree>
    <p:extLst>
      <p:ext uri="{BB962C8B-B14F-4D97-AF65-F5344CB8AC3E}">
        <p14:creationId xmlns:p14="http://schemas.microsoft.com/office/powerpoint/2010/main" val="321779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91264" y="2108675"/>
            <a:ext cx="7796030" cy="2395115"/>
          </a:xfrm>
        </p:spPr>
        <p:txBody>
          <a:bodyPr>
            <a:normAutofit fontScale="90000"/>
          </a:bodyPr>
          <a:lstStyle/>
          <a:p>
            <a:pPr marL="342900" indent="-342900"/>
            <a:r>
              <a:rPr lang="en-US" dirty="0" smtClean="0"/>
              <a:t/>
            </a:r>
            <a:br>
              <a:rPr lang="en-US" dirty="0" smtClean="0"/>
            </a:br>
            <a:r>
              <a:rPr lang="en-US" dirty="0"/>
              <a:t/>
            </a:r>
            <a:br>
              <a:rPr lang="en-US" dirty="0"/>
            </a:br>
            <a:r>
              <a:rPr lang="en-US" dirty="0" smtClean="0"/>
              <a:t>1.  Where </a:t>
            </a:r>
            <a:r>
              <a:rPr lang="en-US" dirty="0"/>
              <a:t>does Arizona rank in the various school funding categories?</a:t>
            </a:r>
            <a:br>
              <a:rPr lang="en-US" dirty="0"/>
            </a:br>
            <a:r>
              <a:rPr lang="en-US" dirty="0"/>
              <a:t/>
            </a:r>
            <a:br>
              <a:rPr lang="en-US" dirty="0"/>
            </a:br>
            <a:endParaRPr lang="en-US" dirty="0"/>
          </a:p>
        </p:txBody>
      </p:sp>
      <p:sp>
        <p:nvSpPr>
          <p:cNvPr id="5" name="Text Placeholder 4"/>
          <p:cNvSpPr>
            <a:spLocks noGrp="1"/>
          </p:cNvSpPr>
          <p:nvPr>
            <p:ph type="body" idx="1"/>
          </p:nvPr>
        </p:nvSpPr>
        <p:spPr>
          <a:xfrm>
            <a:off x="514351" y="3766715"/>
            <a:ext cx="7796030" cy="1229711"/>
          </a:xfrm>
        </p:spPr>
        <p:txBody>
          <a:bodyPr/>
          <a:lstStyle/>
          <a:p>
            <a:endParaRPr lang="en-US"/>
          </a:p>
        </p:txBody>
      </p:sp>
    </p:spTree>
    <p:extLst>
      <p:ext uri="{BB962C8B-B14F-4D97-AF65-F5344CB8AC3E}">
        <p14:creationId xmlns:p14="http://schemas.microsoft.com/office/powerpoint/2010/main" val="1826709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4294967295"/>
          </p:nvPr>
        </p:nvSpPr>
        <p:spPr>
          <a:xfrm>
            <a:off x="539064" y="1811672"/>
            <a:ext cx="7796030" cy="3765343"/>
          </a:xfrm>
          <a:prstGeom prst="rect">
            <a:avLst/>
          </a:prstGeom>
        </p:spPr>
        <p:txBody>
          <a:bodyPr>
            <a:normAutofit lnSpcReduction="10000"/>
          </a:bodyPr>
          <a:lstStyle/>
          <a:p>
            <a:r>
              <a:rPr lang="en-US" sz="2800" dirty="0"/>
              <a:t>The Philosophy of the reformers</a:t>
            </a:r>
          </a:p>
          <a:p>
            <a:pPr lvl="1"/>
            <a:r>
              <a:rPr lang="en-US" dirty="0"/>
              <a:t>With additional school choice, there is school competition</a:t>
            </a:r>
          </a:p>
          <a:p>
            <a:pPr lvl="2"/>
            <a:r>
              <a:rPr lang="en-US" sz="2800" dirty="0"/>
              <a:t>competition will drive greater student achievement with more money</a:t>
            </a:r>
          </a:p>
          <a:p>
            <a:pPr lvl="2"/>
            <a:r>
              <a:rPr lang="en-US" sz="2800" dirty="0"/>
              <a:t>don’t put money into a “broken system”</a:t>
            </a:r>
          </a:p>
          <a:p>
            <a:pPr lvl="2"/>
            <a:r>
              <a:rPr lang="en-US" sz="2800" dirty="0"/>
              <a:t>private enterprise is more efficient than government and “can do more with less”</a:t>
            </a:r>
          </a:p>
          <a:p>
            <a:endParaRPr lang="en-US" dirty="0"/>
          </a:p>
        </p:txBody>
      </p:sp>
    </p:spTree>
    <p:extLst>
      <p:ext uri="{BB962C8B-B14F-4D97-AF65-F5344CB8AC3E}">
        <p14:creationId xmlns:p14="http://schemas.microsoft.com/office/powerpoint/2010/main" val="15888249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4638" y="637103"/>
            <a:ext cx="7010400" cy="1143000"/>
          </a:xfrm>
        </p:spPr>
        <p:txBody>
          <a:bodyPr>
            <a:normAutofit fontScale="90000"/>
          </a:bodyPr>
          <a:lstStyle/>
          <a:p>
            <a:pPr lvl="1" algn="l" rtl="0">
              <a:lnSpc>
                <a:spcPct val="90000"/>
              </a:lnSpc>
              <a:spcBef>
                <a:spcPct val="0"/>
              </a:spcBef>
            </a:pPr>
            <a:r>
              <a:rPr lang="en-US" sz="3600" dirty="0">
                <a:solidFill>
                  <a:schemeClr val="accent1"/>
                </a:solidFill>
                <a:latin typeface="+mj-lt"/>
              </a:rPr>
              <a:t>Effect of Great Recession on Arizona’s K-12 Funding (Since FY2009)</a:t>
            </a:r>
            <a:r>
              <a:rPr lang="en-US" dirty="0"/>
              <a:t/>
            </a:r>
            <a:br>
              <a:rPr lang="en-US" dirty="0"/>
            </a:br>
            <a:endParaRPr lang="en-US" dirty="0"/>
          </a:p>
        </p:txBody>
      </p:sp>
      <p:sp>
        <p:nvSpPr>
          <p:cNvPr id="4" name="Content Placeholder 3"/>
          <p:cNvSpPr>
            <a:spLocks noGrp="1"/>
          </p:cNvSpPr>
          <p:nvPr>
            <p:ph sz="quarter" idx="4294967295"/>
          </p:nvPr>
        </p:nvSpPr>
        <p:spPr>
          <a:xfrm>
            <a:off x="514350" y="2404796"/>
            <a:ext cx="3816536" cy="3262835"/>
          </a:xfrm>
          <a:prstGeom prst="rect">
            <a:avLst/>
          </a:prstGeom>
        </p:spPr>
        <p:txBody>
          <a:bodyPr>
            <a:normAutofit/>
          </a:bodyPr>
          <a:lstStyle/>
          <a:p>
            <a:r>
              <a:rPr lang="en-US" sz="2000" dirty="0"/>
              <a:t>Capital Outlay Revenue Limit (CORL, repealed starting FY2014): -$144M</a:t>
            </a:r>
          </a:p>
          <a:p>
            <a:r>
              <a:rPr lang="en-US" sz="2000" dirty="0"/>
              <a:t>Soft Capital (Repealed starting FY2014): -$676.4M</a:t>
            </a:r>
          </a:p>
          <a:p>
            <a:r>
              <a:rPr lang="en-US" sz="2000" dirty="0"/>
              <a:t>District Additional Assistance (started in FY2014): -$239M</a:t>
            </a:r>
          </a:p>
          <a:p>
            <a:r>
              <a:rPr lang="en-US" sz="2000" dirty="0"/>
              <a:t>Elimination of Full Day Kindergarten: -$218.3M</a:t>
            </a:r>
          </a:p>
          <a:p>
            <a:endParaRPr lang="en-US" dirty="0"/>
          </a:p>
        </p:txBody>
      </p:sp>
      <p:sp>
        <p:nvSpPr>
          <p:cNvPr id="5" name="Content Placeholder 4"/>
          <p:cNvSpPr>
            <a:spLocks noGrp="1"/>
          </p:cNvSpPr>
          <p:nvPr>
            <p:ph sz="quarter" idx="4294967295"/>
          </p:nvPr>
        </p:nvSpPr>
        <p:spPr>
          <a:xfrm>
            <a:off x="4495478" y="2404797"/>
            <a:ext cx="3814904" cy="3262834"/>
          </a:xfrm>
          <a:prstGeom prst="rect">
            <a:avLst/>
          </a:prstGeom>
        </p:spPr>
        <p:txBody>
          <a:bodyPr/>
          <a:lstStyle/>
          <a:p>
            <a:r>
              <a:rPr lang="en-US" sz="2000" dirty="0"/>
              <a:t>Career Ladder Phase-Out (not all districts received): -$70M (only -$29M to state) </a:t>
            </a:r>
          </a:p>
          <a:p>
            <a:r>
              <a:rPr lang="en-US" sz="2000" dirty="0"/>
              <a:t>Excess Utilities: -$183M</a:t>
            </a:r>
          </a:p>
          <a:p>
            <a:r>
              <a:rPr lang="en-US" sz="2000" dirty="0"/>
              <a:t>Building Renewal: -$1.6B</a:t>
            </a:r>
          </a:p>
          <a:p>
            <a:endParaRPr lang="en-US" dirty="0"/>
          </a:p>
        </p:txBody>
      </p:sp>
    </p:spTree>
    <p:extLst>
      <p:ext uri="{BB962C8B-B14F-4D97-AF65-F5344CB8AC3E}">
        <p14:creationId xmlns:p14="http://schemas.microsoft.com/office/powerpoint/2010/main" val="29048071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Overall cuts during Great Recession: $3.4B</a:t>
            </a:r>
          </a:p>
        </p:txBody>
      </p:sp>
      <p:sp>
        <p:nvSpPr>
          <p:cNvPr id="8" name="Text Placeholder 7"/>
          <p:cNvSpPr>
            <a:spLocks noGrp="1"/>
          </p:cNvSpPr>
          <p:nvPr>
            <p:ph type="body" idx="1"/>
          </p:nvPr>
        </p:nvSpPr>
        <p:spPr>
          <a:xfrm>
            <a:off x="722313" y="2100649"/>
            <a:ext cx="7772400" cy="2306251"/>
          </a:xfrm>
        </p:spPr>
        <p:txBody>
          <a:bodyPr/>
          <a:lstStyle/>
          <a:p>
            <a:pPr marL="0" lvl="3">
              <a:spcBef>
                <a:spcPts val="750"/>
              </a:spcBef>
            </a:pPr>
            <a:r>
              <a:rPr lang="en-US" sz="2800" dirty="0">
                <a:solidFill>
                  <a:schemeClr val="tx1"/>
                </a:solidFill>
              </a:rPr>
              <a:t>According to U.S. Census, Arizona cut K-12 education more than any other state in the country – And Arizona was ranked 47</a:t>
            </a:r>
            <a:r>
              <a:rPr lang="en-US" sz="2800" baseline="30000" dirty="0">
                <a:solidFill>
                  <a:schemeClr val="tx1"/>
                </a:solidFill>
              </a:rPr>
              <a:t>th</a:t>
            </a:r>
            <a:r>
              <a:rPr lang="en-US" sz="2800" dirty="0">
                <a:solidFill>
                  <a:schemeClr val="tx1"/>
                </a:solidFill>
              </a:rPr>
              <a:t> in funding BEFORE the Great Recession</a:t>
            </a:r>
          </a:p>
          <a:p>
            <a:endParaRPr lang="en-US" dirty="0"/>
          </a:p>
        </p:txBody>
      </p:sp>
    </p:spTree>
    <p:extLst>
      <p:ext uri="{BB962C8B-B14F-4D97-AF65-F5344CB8AC3E}">
        <p14:creationId xmlns:p14="http://schemas.microsoft.com/office/powerpoint/2010/main" val="36687108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015049"/>
            <a:ext cx="7772400" cy="3023285"/>
          </a:xfrm>
        </p:spPr>
        <p:txBody>
          <a:bodyPr>
            <a:normAutofit fontScale="90000"/>
          </a:bodyPr>
          <a:lstStyle/>
          <a:p>
            <a:pPr lvl="1" algn="l" rtl="0">
              <a:lnSpc>
                <a:spcPct val="90000"/>
              </a:lnSpc>
              <a:spcBef>
                <a:spcPct val="0"/>
              </a:spcBef>
            </a:pPr>
            <a:r>
              <a:rPr lang="en-US" sz="2800" b="1" dirty="0" smtClean="0">
                <a:solidFill>
                  <a:schemeClr val="accent1"/>
                </a:solidFill>
                <a:latin typeface="+mj-lt"/>
              </a:rPr>
              <a:t/>
            </a:r>
            <a:br>
              <a:rPr lang="en-US" sz="2800" b="1" dirty="0" smtClean="0">
                <a:solidFill>
                  <a:schemeClr val="accent1"/>
                </a:solidFill>
                <a:latin typeface="+mj-lt"/>
              </a:rPr>
            </a:br>
            <a:r>
              <a:rPr lang="en-US" sz="3100" dirty="0" smtClean="0">
                <a:solidFill>
                  <a:schemeClr val="tx1"/>
                </a:solidFill>
              </a:rPr>
              <a:t>No, it hasn’t always been this way.  Arizona used to be in the middle of the pack as far as education funding but has fallen to the bottom because of a diminishing amount of state support since the early- to mid- 90’s and cuts during the great recession</a:t>
            </a:r>
            <a:r>
              <a:rPr lang="en-US" sz="1800" dirty="0" smtClean="0">
                <a:solidFill>
                  <a:schemeClr val="tx1"/>
                </a:solidFill>
              </a:rPr>
              <a:t/>
            </a:r>
            <a:br>
              <a:rPr lang="en-US" sz="1800" dirty="0" smtClean="0">
                <a:solidFill>
                  <a:schemeClr val="tx1"/>
                </a:solidFill>
              </a:rPr>
            </a:br>
            <a:r>
              <a:rPr lang="en-US" dirty="0"/>
              <a:t/>
            </a:r>
            <a:br>
              <a:rPr lang="en-US" dirty="0"/>
            </a:br>
            <a:endParaRPr lang="en-US" dirty="0"/>
          </a:p>
        </p:txBody>
      </p:sp>
      <p:sp>
        <p:nvSpPr>
          <p:cNvPr id="3" name="Text Placeholder 2"/>
          <p:cNvSpPr>
            <a:spLocks noGrp="1"/>
          </p:cNvSpPr>
          <p:nvPr>
            <p:ph type="body" idx="1"/>
          </p:nvPr>
        </p:nvSpPr>
        <p:spPr>
          <a:xfrm>
            <a:off x="722313" y="1868747"/>
            <a:ext cx="7772400" cy="1072162"/>
          </a:xfrm>
        </p:spPr>
        <p:txBody>
          <a:bodyPr>
            <a:normAutofit/>
          </a:bodyPr>
          <a:lstStyle/>
          <a:p>
            <a:r>
              <a:rPr lang="en-US" sz="3600" b="1" dirty="0">
                <a:solidFill>
                  <a:schemeClr val="accent1"/>
                </a:solidFill>
              </a:rPr>
              <a:t>Has It Always Been This Way?</a:t>
            </a:r>
            <a:endParaRPr lang="en-US" sz="3600" dirty="0"/>
          </a:p>
        </p:txBody>
      </p:sp>
    </p:spTree>
    <p:extLst>
      <p:ext uri="{BB962C8B-B14F-4D97-AF65-F5344CB8AC3E}">
        <p14:creationId xmlns:p14="http://schemas.microsoft.com/office/powerpoint/2010/main" val="19107000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484606"/>
            <a:ext cx="7772400" cy="2284372"/>
          </a:xfrm>
        </p:spPr>
        <p:txBody>
          <a:bodyPr>
            <a:normAutofit fontScale="90000"/>
          </a:bodyPr>
          <a:lstStyle/>
          <a:p>
            <a:pPr lvl="1"/>
            <a:r>
              <a:rPr lang="en-US" dirty="0"/>
              <a:t/>
            </a:r>
            <a:br>
              <a:rPr lang="en-US" dirty="0"/>
            </a:br>
            <a:r>
              <a:rPr lang="en-US" sz="2400" dirty="0" smtClean="0">
                <a:solidFill>
                  <a:schemeClr val="tx1"/>
                </a:solidFill>
              </a:rPr>
              <a:t>Survey after survey shows that people care about educational quality and public accountability and see funding in that context.</a:t>
            </a:r>
            <a:br>
              <a:rPr lang="en-US" sz="2400" dirty="0" smtClean="0">
                <a:solidFill>
                  <a:schemeClr val="tx1"/>
                </a:solidFill>
              </a:rPr>
            </a:br>
            <a:r>
              <a:rPr lang="en-US" sz="2400" dirty="0" smtClean="0">
                <a:solidFill>
                  <a:schemeClr val="tx1"/>
                </a:solidFill>
              </a:rPr>
              <a:t/>
            </a:r>
            <a:br>
              <a:rPr lang="en-US" sz="2400" dirty="0" smtClean="0">
                <a:solidFill>
                  <a:schemeClr val="tx1"/>
                </a:solidFill>
              </a:rPr>
            </a:br>
            <a:r>
              <a:rPr lang="en-US" sz="2400" dirty="0" smtClean="0">
                <a:solidFill>
                  <a:schemeClr val="tx1"/>
                </a:solidFill>
              </a:rPr>
              <a:t>They will not support more funding for the sake of more funding – they want bang for the buck</a:t>
            </a:r>
            <a:r>
              <a:rPr lang="en-US" sz="1500" dirty="0" smtClean="0">
                <a:solidFill>
                  <a:schemeClr val="tx1"/>
                </a:solidFill>
              </a:rPr>
              <a:t/>
            </a:r>
            <a:br>
              <a:rPr lang="en-US" sz="1500" dirty="0" smtClean="0">
                <a:solidFill>
                  <a:schemeClr val="tx1"/>
                </a:solidFill>
              </a:rPr>
            </a:br>
            <a:endParaRPr lang="en-US" dirty="0"/>
          </a:p>
        </p:txBody>
      </p:sp>
      <p:sp>
        <p:nvSpPr>
          <p:cNvPr id="3" name="Text Placeholder 2"/>
          <p:cNvSpPr>
            <a:spLocks noGrp="1"/>
          </p:cNvSpPr>
          <p:nvPr>
            <p:ph type="body" idx="1"/>
          </p:nvPr>
        </p:nvSpPr>
        <p:spPr>
          <a:xfrm>
            <a:off x="722313" y="1804087"/>
            <a:ext cx="7772400" cy="1795848"/>
          </a:xfrm>
        </p:spPr>
        <p:txBody>
          <a:bodyPr>
            <a:normAutofit/>
          </a:bodyPr>
          <a:lstStyle/>
          <a:p>
            <a:pPr lvl="1"/>
            <a:r>
              <a:rPr lang="en-US" sz="3600" b="1" dirty="0" smtClean="0">
                <a:solidFill>
                  <a:schemeClr val="tx2"/>
                </a:solidFill>
              </a:rPr>
              <a:t>3</a:t>
            </a:r>
            <a:r>
              <a:rPr lang="en-US" sz="3600" b="1" dirty="0">
                <a:solidFill>
                  <a:schemeClr val="tx2"/>
                </a:solidFill>
              </a:rPr>
              <a:t>.  What do those rankings mean/do they matter?</a:t>
            </a:r>
            <a:endParaRPr lang="en-US" sz="3600" dirty="0">
              <a:solidFill>
                <a:schemeClr val="tx2"/>
              </a:solidFill>
            </a:endParaRPr>
          </a:p>
          <a:p>
            <a:endParaRPr lang="en-US" dirty="0"/>
          </a:p>
        </p:txBody>
      </p:sp>
    </p:spTree>
    <p:extLst>
      <p:ext uri="{BB962C8B-B14F-4D97-AF65-F5344CB8AC3E}">
        <p14:creationId xmlns:p14="http://schemas.microsoft.com/office/powerpoint/2010/main" val="41595085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00200" y="274637"/>
            <a:ext cx="7086600" cy="1488259"/>
          </a:xfrm>
        </p:spPr>
        <p:txBody>
          <a:bodyPr>
            <a:normAutofit/>
          </a:bodyPr>
          <a:lstStyle/>
          <a:p>
            <a:pPr lvl="1" algn="l" rtl="0">
              <a:lnSpc>
                <a:spcPct val="90000"/>
              </a:lnSpc>
              <a:spcBef>
                <a:spcPct val="0"/>
              </a:spcBef>
            </a:pPr>
            <a:r>
              <a:rPr lang="en-US" sz="3300" dirty="0">
                <a:solidFill>
                  <a:schemeClr val="accent1"/>
                </a:solidFill>
                <a:latin typeface="+mj-lt"/>
              </a:rPr>
              <a:t>Does more funding equal better student achievement?</a:t>
            </a:r>
            <a:r>
              <a:rPr lang="en-US" dirty="0"/>
              <a:t/>
            </a:r>
            <a:br>
              <a:rPr lang="en-US" dirty="0"/>
            </a:br>
            <a:endParaRPr lang="en-US" dirty="0"/>
          </a:p>
        </p:txBody>
      </p:sp>
      <p:sp>
        <p:nvSpPr>
          <p:cNvPr id="5" name="Content Placeholder 4"/>
          <p:cNvSpPr>
            <a:spLocks noGrp="1"/>
          </p:cNvSpPr>
          <p:nvPr>
            <p:ph sz="quarter" idx="4294967295"/>
          </p:nvPr>
        </p:nvSpPr>
        <p:spPr>
          <a:xfrm>
            <a:off x="514351" y="2404797"/>
            <a:ext cx="7796030" cy="2483392"/>
          </a:xfrm>
          <a:prstGeom prst="rect">
            <a:avLst/>
          </a:prstGeom>
        </p:spPr>
        <p:txBody>
          <a:bodyPr>
            <a:normAutofit fontScale="92500" lnSpcReduction="20000"/>
          </a:bodyPr>
          <a:lstStyle/>
          <a:p>
            <a:r>
              <a:rPr lang="en-US" sz="2800" dirty="0"/>
              <a:t>Never going to be a one-to-one ratio and there will be outliers (DC)</a:t>
            </a:r>
          </a:p>
          <a:p>
            <a:r>
              <a:rPr lang="en-US" sz="2800" dirty="0" smtClean="0"/>
              <a:t>But…more </a:t>
            </a:r>
            <a:r>
              <a:rPr lang="en-US" sz="2800" dirty="0"/>
              <a:t>evidence than not, shows YES there is a correlation</a:t>
            </a:r>
          </a:p>
          <a:p>
            <a:pPr lvl="1"/>
            <a:r>
              <a:rPr lang="en-US" sz="2000" dirty="0"/>
              <a:t>Of top 10 states student achievement as measured in latest Education Week Quality Counts Report, only three were in bottom half of states in funding</a:t>
            </a:r>
          </a:p>
          <a:p>
            <a:pPr lvl="2"/>
            <a:r>
              <a:rPr lang="en-US" sz="2000" dirty="0"/>
              <a:t>Avg. Funding ranking of top 10 achieving states was 18</a:t>
            </a:r>
          </a:p>
          <a:p>
            <a:endParaRPr lang="en-US" dirty="0"/>
          </a:p>
        </p:txBody>
      </p:sp>
    </p:spTree>
    <p:extLst>
      <p:ext uri="{BB962C8B-B14F-4D97-AF65-F5344CB8AC3E}">
        <p14:creationId xmlns:p14="http://schemas.microsoft.com/office/powerpoint/2010/main" val="33252063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7605" y="508624"/>
            <a:ext cx="7797662" cy="1056078"/>
          </a:xfrm>
        </p:spPr>
        <p:txBody>
          <a:bodyPr>
            <a:noAutofit/>
          </a:bodyPr>
          <a:lstStyle/>
          <a:p>
            <a:r>
              <a:rPr lang="en-US" sz="3000" dirty="0"/>
              <a:t>Education week quality counts – top 10 states in student achievement (with funding ranking)</a:t>
            </a:r>
          </a:p>
        </p:txBody>
      </p:sp>
      <p:sp>
        <p:nvSpPr>
          <p:cNvPr id="5" name="Content Placeholder 4"/>
          <p:cNvSpPr>
            <a:spLocks noGrp="1"/>
          </p:cNvSpPr>
          <p:nvPr>
            <p:ph sz="quarter" idx="4294967295"/>
          </p:nvPr>
        </p:nvSpPr>
        <p:spPr>
          <a:xfrm>
            <a:off x="514350" y="2404797"/>
            <a:ext cx="3816536" cy="2483392"/>
          </a:xfrm>
          <a:prstGeom prst="rect">
            <a:avLst/>
          </a:prstGeom>
        </p:spPr>
        <p:txBody>
          <a:bodyPr>
            <a:normAutofit lnSpcReduction="10000"/>
          </a:bodyPr>
          <a:lstStyle/>
          <a:p>
            <a:pPr>
              <a:buFont typeface="+mj-lt"/>
              <a:buAutoNum type="arabicPeriod"/>
            </a:pPr>
            <a:r>
              <a:rPr lang="en-US" sz="2400" dirty="0" smtClean="0"/>
              <a:t>MA </a:t>
            </a:r>
            <a:r>
              <a:rPr lang="en-US" sz="2400" dirty="0"/>
              <a:t>83.7  (10)</a:t>
            </a:r>
          </a:p>
          <a:p>
            <a:pPr>
              <a:buFont typeface="+mj-lt"/>
              <a:buAutoNum type="arabicPeriod"/>
            </a:pPr>
            <a:r>
              <a:rPr lang="en-US" sz="2400" dirty="0" smtClean="0"/>
              <a:t>MD </a:t>
            </a:r>
            <a:r>
              <a:rPr lang="en-US" sz="2400" dirty="0"/>
              <a:t>83.1 (6)</a:t>
            </a:r>
          </a:p>
          <a:p>
            <a:pPr>
              <a:buFont typeface="+mj-lt"/>
              <a:buAutoNum type="arabicPeriod"/>
            </a:pPr>
            <a:r>
              <a:rPr lang="en-US" sz="2400" dirty="0" smtClean="0"/>
              <a:t>NJ </a:t>
            </a:r>
            <a:r>
              <a:rPr lang="en-US" sz="2400" dirty="0"/>
              <a:t>82.1 (5)</a:t>
            </a:r>
          </a:p>
          <a:p>
            <a:pPr>
              <a:buFont typeface="+mj-lt"/>
              <a:buAutoNum type="arabicPeriod"/>
            </a:pPr>
            <a:r>
              <a:rPr lang="en-US" sz="2400" dirty="0" smtClean="0"/>
              <a:t>NH </a:t>
            </a:r>
            <a:r>
              <a:rPr lang="en-US" sz="2400" dirty="0"/>
              <a:t>78.8 (16)</a:t>
            </a:r>
          </a:p>
          <a:p>
            <a:pPr>
              <a:buFont typeface="+mj-lt"/>
              <a:buAutoNum type="arabicPeriod"/>
            </a:pPr>
            <a:r>
              <a:rPr lang="en-US" sz="2400" dirty="0" smtClean="0"/>
              <a:t>VT </a:t>
            </a:r>
            <a:r>
              <a:rPr lang="en-US" sz="2400" dirty="0"/>
              <a:t>77.3 (8)</a:t>
            </a:r>
          </a:p>
          <a:p>
            <a:pPr>
              <a:buFont typeface="+mj-lt"/>
              <a:buAutoNum type="arabicPeriod"/>
            </a:pPr>
            <a:r>
              <a:rPr lang="en-US" sz="2400" dirty="0" smtClean="0"/>
              <a:t>MN </a:t>
            </a:r>
            <a:r>
              <a:rPr lang="en-US" sz="2400" dirty="0"/>
              <a:t>76.7 (20)</a:t>
            </a:r>
          </a:p>
          <a:p>
            <a:pPr>
              <a:buFont typeface="+mj-lt"/>
              <a:buAutoNum type="arabicPeriod"/>
            </a:pPr>
            <a:endParaRPr lang="en-US" dirty="0"/>
          </a:p>
        </p:txBody>
      </p:sp>
      <p:sp>
        <p:nvSpPr>
          <p:cNvPr id="6" name="Content Placeholder 5"/>
          <p:cNvSpPr>
            <a:spLocks noGrp="1"/>
          </p:cNvSpPr>
          <p:nvPr>
            <p:ph sz="quarter" idx="4294967295"/>
          </p:nvPr>
        </p:nvSpPr>
        <p:spPr>
          <a:xfrm>
            <a:off x="4495478" y="2404797"/>
            <a:ext cx="3814904" cy="2483392"/>
          </a:xfrm>
          <a:prstGeom prst="rect">
            <a:avLst/>
          </a:prstGeom>
        </p:spPr>
        <p:txBody>
          <a:bodyPr>
            <a:noAutofit/>
          </a:bodyPr>
          <a:lstStyle/>
          <a:p>
            <a:pPr>
              <a:buAutoNum type="arabicPeriod" startAt="7"/>
            </a:pPr>
            <a:r>
              <a:rPr lang="en-US" sz="2400" dirty="0"/>
              <a:t>FL 75.8 (37)</a:t>
            </a:r>
          </a:p>
          <a:p>
            <a:pPr>
              <a:buAutoNum type="arabicPeriod" startAt="7"/>
            </a:pPr>
            <a:r>
              <a:rPr lang="en-US" sz="2400" dirty="0"/>
              <a:t>PA 75.6 (11)</a:t>
            </a:r>
          </a:p>
          <a:p>
            <a:pPr>
              <a:buAutoNum type="arabicPeriod" startAt="7"/>
            </a:pPr>
            <a:r>
              <a:rPr lang="en-US" sz="2400" dirty="0"/>
              <a:t>WA 74.9 (29)</a:t>
            </a:r>
          </a:p>
          <a:p>
            <a:pPr>
              <a:buAutoNum type="arabicPeriod" startAt="7"/>
            </a:pPr>
            <a:r>
              <a:rPr lang="en-US" sz="2400" dirty="0"/>
              <a:t> </a:t>
            </a:r>
            <a:r>
              <a:rPr lang="en-US" sz="2400" dirty="0" smtClean="0"/>
              <a:t>CO </a:t>
            </a:r>
            <a:r>
              <a:rPr lang="en-US" sz="2400" dirty="0"/>
              <a:t>74.2 (40)</a:t>
            </a:r>
          </a:p>
          <a:p>
            <a:pPr marL="0" indent="0">
              <a:buNone/>
            </a:pPr>
            <a:endParaRPr lang="en-US" sz="1800" dirty="0"/>
          </a:p>
          <a:p>
            <a:pPr marL="0" indent="0">
              <a:buNone/>
            </a:pPr>
            <a:r>
              <a:rPr lang="en-US" sz="3600" dirty="0">
                <a:solidFill>
                  <a:schemeClr val="accent1"/>
                </a:solidFill>
              </a:rPr>
              <a:t>38.  </a:t>
            </a:r>
            <a:r>
              <a:rPr lang="en-US" sz="3600" dirty="0" smtClean="0"/>
              <a:t>AZ </a:t>
            </a:r>
            <a:r>
              <a:rPr lang="en-US" sz="3600" dirty="0"/>
              <a:t>66.6 (48)</a:t>
            </a:r>
          </a:p>
        </p:txBody>
      </p:sp>
    </p:spTree>
    <p:extLst>
      <p:ext uri="{BB962C8B-B14F-4D97-AF65-F5344CB8AC3E}">
        <p14:creationId xmlns:p14="http://schemas.microsoft.com/office/powerpoint/2010/main" val="15978328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01259" y="893748"/>
            <a:ext cx="7797662" cy="863974"/>
          </a:xfrm>
        </p:spPr>
        <p:txBody>
          <a:bodyPr>
            <a:noAutofit/>
          </a:bodyPr>
          <a:lstStyle/>
          <a:p>
            <a:pPr lvl="2"/>
            <a:r>
              <a:rPr lang="en-US" sz="2800" dirty="0">
                <a:solidFill>
                  <a:schemeClr val="accent1"/>
                </a:solidFill>
                <a:latin typeface="+mj-lt"/>
              </a:rPr>
              <a:t>Strong evidence that highly qualified teachers result in higher student achievement</a:t>
            </a:r>
            <a:br>
              <a:rPr lang="en-US" sz="2800" dirty="0">
                <a:solidFill>
                  <a:schemeClr val="accent1"/>
                </a:solidFill>
                <a:latin typeface="+mj-lt"/>
              </a:rPr>
            </a:br>
            <a:r>
              <a:rPr lang="en-US" sz="2800" dirty="0">
                <a:solidFill>
                  <a:schemeClr val="accent1"/>
                </a:solidFill>
                <a:latin typeface="+mj-lt"/>
              </a:rPr>
              <a:t/>
            </a:r>
            <a:br>
              <a:rPr lang="en-US" sz="2800" dirty="0">
                <a:solidFill>
                  <a:schemeClr val="accent1"/>
                </a:solidFill>
                <a:latin typeface="+mj-lt"/>
              </a:rPr>
            </a:br>
            <a:r>
              <a:rPr lang="en-US" sz="2800" dirty="0" smtClean="0">
                <a:solidFill>
                  <a:schemeClr val="accent1"/>
                </a:solidFill>
                <a:latin typeface="+mj-lt"/>
              </a:rPr>
              <a:t>Strong </a:t>
            </a:r>
            <a:r>
              <a:rPr lang="en-US" sz="2800" dirty="0">
                <a:solidFill>
                  <a:schemeClr val="accent1"/>
                </a:solidFill>
                <a:latin typeface="+mj-lt"/>
              </a:rPr>
              <a:t>evidence that salaries drive availability and quality of personnel</a:t>
            </a:r>
            <a:endParaRPr lang="en-US" sz="2800" dirty="0"/>
          </a:p>
        </p:txBody>
      </p:sp>
      <p:sp>
        <p:nvSpPr>
          <p:cNvPr id="6" name="Content Placeholder 5"/>
          <p:cNvSpPr>
            <a:spLocks noGrp="1"/>
          </p:cNvSpPr>
          <p:nvPr>
            <p:ph sz="quarter" idx="4294967295"/>
          </p:nvPr>
        </p:nvSpPr>
        <p:spPr>
          <a:xfrm>
            <a:off x="654394" y="2693773"/>
            <a:ext cx="7796030" cy="3224146"/>
          </a:xfrm>
          <a:prstGeom prst="rect">
            <a:avLst/>
          </a:prstGeom>
        </p:spPr>
        <p:txBody>
          <a:bodyPr>
            <a:noAutofit/>
          </a:bodyPr>
          <a:lstStyle/>
          <a:p>
            <a:r>
              <a:rPr lang="en-US" sz="2000" dirty="0"/>
              <a:t>85-90% of school district budgets are in employee salaries and benefits</a:t>
            </a:r>
          </a:p>
          <a:p>
            <a:r>
              <a:rPr lang="en-US" sz="2000" dirty="0"/>
              <a:t>Arizona Teacher Shortage: Record Number of Vacancies for 2015-16 School Year</a:t>
            </a:r>
          </a:p>
          <a:p>
            <a:pPr lvl="1"/>
            <a:r>
              <a:rPr lang="en-US" sz="2000" dirty="0"/>
              <a:t>AZ Avg. Salary: $47,000 (U.S. $54,000; AZ ranks 40); gap is widening</a:t>
            </a:r>
          </a:p>
          <a:p>
            <a:pPr lvl="1"/>
            <a:r>
              <a:rPr lang="en-US" sz="2000" dirty="0"/>
              <a:t>AZ Avg. Starting Salary: $32,000</a:t>
            </a:r>
          </a:p>
          <a:p>
            <a:r>
              <a:rPr lang="en-US" sz="2000" dirty="0"/>
              <a:t>Shortage of school superintendents, principals and assistant principals as well</a:t>
            </a:r>
          </a:p>
        </p:txBody>
      </p:sp>
    </p:spTree>
    <p:extLst>
      <p:ext uri="{BB962C8B-B14F-4D97-AF65-F5344CB8AC3E}">
        <p14:creationId xmlns:p14="http://schemas.microsoft.com/office/powerpoint/2010/main" val="13659048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3152" y="505298"/>
            <a:ext cx="7086600" cy="1143000"/>
          </a:xfrm>
        </p:spPr>
        <p:txBody>
          <a:bodyPr>
            <a:normAutofit fontScale="90000"/>
          </a:bodyPr>
          <a:lstStyle/>
          <a:p>
            <a:pPr lvl="2" algn="l" rtl="0">
              <a:lnSpc>
                <a:spcPct val="90000"/>
              </a:lnSpc>
              <a:spcBef>
                <a:spcPct val="0"/>
              </a:spcBef>
            </a:pPr>
            <a:r>
              <a:rPr lang="en-US" sz="4000" dirty="0">
                <a:solidFill>
                  <a:schemeClr val="accent1"/>
                </a:solidFill>
                <a:latin typeface="+mj-lt"/>
              </a:rPr>
              <a:t>Low funding means higher class sizes</a:t>
            </a:r>
            <a:r>
              <a:rPr lang="en-US" sz="3600" dirty="0">
                <a:solidFill>
                  <a:schemeClr val="accent1"/>
                </a:solidFill>
                <a:latin typeface="+mj-lt"/>
              </a:rPr>
              <a:t> </a:t>
            </a:r>
            <a:r>
              <a:rPr lang="en-US" dirty="0"/>
              <a:t/>
            </a:r>
            <a:br>
              <a:rPr lang="en-US" dirty="0"/>
            </a:br>
            <a:endParaRPr lang="en-US" dirty="0"/>
          </a:p>
        </p:txBody>
      </p:sp>
      <p:sp>
        <p:nvSpPr>
          <p:cNvPr id="3" name="Content Placeholder 2"/>
          <p:cNvSpPr>
            <a:spLocks noGrp="1"/>
          </p:cNvSpPr>
          <p:nvPr>
            <p:ph sz="quarter" idx="4294967295"/>
          </p:nvPr>
        </p:nvSpPr>
        <p:spPr>
          <a:xfrm>
            <a:off x="514351" y="2404797"/>
            <a:ext cx="7796030" cy="2483392"/>
          </a:xfrm>
          <a:prstGeom prst="rect">
            <a:avLst/>
          </a:prstGeom>
        </p:spPr>
        <p:txBody>
          <a:bodyPr/>
          <a:lstStyle/>
          <a:p>
            <a:pPr marL="171450" lvl="3">
              <a:spcBef>
                <a:spcPts val="750"/>
              </a:spcBef>
            </a:pPr>
            <a:r>
              <a:rPr lang="en-US" sz="2700" dirty="0"/>
              <a:t>AZ currently has 10</a:t>
            </a:r>
            <a:r>
              <a:rPr lang="en-US" sz="2700" baseline="30000" dirty="0"/>
              <a:t>th</a:t>
            </a:r>
            <a:r>
              <a:rPr lang="en-US" sz="2700" dirty="0"/>
              <a:t> highest class sizes in U.S. (NEA)</a:t>
            </a:r>
          </a:p>
          <a:p>
            <a:endParaRPr lang="en-US" dirty="0"/>
          </a:p>
        </p:txBody>
      </p:sp>
    </p:spTree>
    <p:extLst>
      <p:ext uri="{BB962C8B-B14F-4D97-AF65-F5344CB8AC3E}">
        <p14:creationId xmlns:p14="http://schemas.microsoft.com/office/powerpoint/2010/main" val="10194708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22313" y="3970638"/>
            <a:ext cx="7772400" cy="2042984"/>
          </a:xfrm>
        </p:spPr>
        <p:txBody>
          <a:bodyPr>
            <a:normAutofit/>
          </a:bodyPr>
          <a:lstStyle/>
          <a:p>
            <a:pPr lvl="1" algn="l" rtl="0">
              <a:lnSpc>
                <a:spcPct val="90000"/>
              </a:lnSpc>
              <a:spcBef>
                <a:spcPct val="0"/>
              </a:spcBef>
            </a:pPr>
            <a:r>
              <a:rPr lang="en-US" dirty="0"/>
              <a:t/>
            </a:r>
            <a:br>
              <a:rPr lang="en-US" dirty="0"/>
            </a:br>
            <a:r>
              <a:rPr lang="en-US" sz="2400" dirty="0" smtClean="0">
                <a:solidFill>
                  <a:schemeClr val="tx1"/>
                </a:solidFill>
              </a:rPr>
              <a:t>They mean that student achievement is negatively affected by low levels of funding, resulting in reduction of programs and qualified teachers and other school personnel to educate them.</a:t>
            </a:r>
            <a:r>
              <a:rPr lang="en-US" sz="1800" dirty="0" smtClean="0">
                <a:solidFill>
                  <a:schemeClr val="tx1"/>
                </a:solidFill>
              </a:rPr>
              <a:t/>
            </a:r>
            <a:br>
              <a:rPr lang="en-US" sz="1800" dirty="0" smtClean="0">
                <a:solidFill>
                  <a:schemeClr val="tx1"/>
                </a:solidFill>
              </a:rPr>
            </a:br>
            <a:endParaRPr lang="en-US" dirty="0"/>
          </a:p>
        </p:txBody>
      </p:sp>
      <p:sp>
        <p:nvSpPr>
          <p:cNvPr id="7" name="Text Placeholder 6"/>
          <p:cNvSpPr>
            <a:spLocks noGrp="1"/>
          </p:cNvSpPr>
          <p:nvPr>
            <p:ph type="body" idx="1"/>
          </p:nvPr>
        </p:nvSpPr>
        <p:spPr>
          <a:xfrm>
            <a:off x="722313" y="1952369"/>
            <a:ext cx="7772400" cy="2108885"/>
          </a:xfrm>
        </p:spPr>
        <p:txBody>
          <a:bodyPr/>
          <a:lstStyle/>
          <a:p>
            <a:pPr marL="0" lvl="2">
              <a:spcBef>
                <a:spcPts val="750"/>
              </a:spcBef>
            </a:pPr>
            <a:r>
              <a:rPr lang="en-US" sz="3600" b="1" dirty="0">
                <a:solidFill>
                  <a:schemeClr val="accent1"/>
                </a:solidFill>
              </a:rPr>
              <a:t>3.  What do those rankings mean/do they matter?</a:t>
            </a:r>
            <a:endParaRPr lang="en-US" sz="3600" dirty="0" smtClean="0">
              <a:solidFill>
                <a:schemeClr val="tx1"/>
              </a:solidFill>
            </a:endParaRPr>
          </a:p>
          <a:p>
            <a:endParaRPr lang="en-US" dirty="0"/>
          </a:p>
        </p:txBody>
      </p:sp>
    </p:spTree>
    <p:extLst>
      <p:ext uri="{BB962C8B-B14F-4D97-AF65-F5344CB8AC3E}">
        <p14:creationId xmlns:p14="http://schemas.microsoft.com/office/powerpoint/2010/main" val="2476425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08438" y="538249"/>
            <a:ext cx="7086600" cy="1143000"/>
          </a:xfrm>
        </p:spPr>
        <p:txBody>
          <a:bodyPr>
            <a:normAutofit fontScale="90000"/>
          </a:bodyPr>
          <a:lstStyle/>
          <a:p>
            <a:pPr lvl="1" algn="l" rtl="0">
              <a:lnSpc>
                <a:spcPct val="90000"/>
              </a:lnSpc>
              <a:spcBef>
                <a:spcPct val="0"/>
              </a:spcBef>
            </a:pPr>
            <a:r>
              <a:rPr lang="en-US" sz="3600" dirty="0">
                <a:solidFill>
                  <a:schemeClr val="accent1"/>
                </a:solidFill>
                <a:latin typeface="+mj-lt"/>
              </a:rPr>
              <a:t>Per Pupil Amounts for Current Year Spending (U.S. Census, State/Local, FY2013)</a:t>
            </a:r>
            <a:r>
              <a:rPr lang="en-US" dirty="0" smtClean="0"/>
              <a:t/>
            </a:r>
            <a:br>
              <a:rPr lang="en-US" dirty="0" smtClean="0"/>
            </a:br>
            <a:endParaRPr lang="en-US" dirty="0"/>
          </a:p>
        </p:txBody>
      </p:sp>
      <p:sp>
        <p:nvSpPr>
          <p:cNvPr id="5" name="Content Placeholder 4"/>
          <p:cNvSpPr>
            <a:spLocks noGrp="1"/>
          </p:cNvSpPr>
          <p:nvPr>
            <p:ph sz="quarter" idx="4294967295"/>
          </p:nvPr>
        </p:nvSpPr>
        <p:spPr>
          <a:xfrm>
            <a:off x="514351" y="2404797"/>
            <a:ext cx="7796030" cy="2483392"/>
          </a:xfrm>
          <a:prstGeom prst="rect">
            <a:avLst/>
          </a:prstGeom>
        </p:spPr>
        <p:txBody>
          <a:bodyPr/>
          <a:lstStyle/>
          <a:p>
            <a:pPr lvl="2"/>
            <a:r>
              <a:rPr lang="en-US" sz="3000" dirty="0"/>
              <a:t>Arizona: $7,208</a:t>
            </a:r>
          </a:p>
          <a:p>
            <a:pPr lvl="2"/>
            <a:r>
              <a:rPr lang="en-US" sz="3000" dirty="0"/>
              <a:t>National </a:t>
            </a:r>
            <a:r>
              <a:rPr lang="en-US" sz="3000" dirty="0" err="1"/>
              <a:t>Avg</a:t>
            </a:r>
            <a:r>
              <a:rPr lang="en-US" sz="3000" dirty="0"/>
              <a:t>: $10,700</a:t>
            </a:r>
          </a:p>
          <a:p>
            <a:pPr lvl="2"/>
            <a:r>
              <a:rPr lang="en-US" sz="3000" dirty="0"/>
              <a:t>Arizona State Rank: 49 (Out of 51)</a:t>
            </a:r>
          </a:p>
          <a:p>
            <a:endParaRPr lang="en-US" dirty="0"/>
          </a:p>
        </p:txBody>
      </p:sp>
    </p:spTree>
    <p:extLst>
      <p:ext uri="{BB962C8B-B14F-4D97-AF65-F5344CB8AC3E}">
        <p14:creationId xmlns:p14="http://schemas.microsoft.com/office/powerpoint/2010/main" val="282978404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b="0" dirty="0">
                <a:solidFill>
                  <a:schemeClr val="tx1"/>
                </a:solidFill>
              </a:rPr>
              <a:t>Often it’s a “comparing-apples-to-oranges” problem or different perspective</a:t>
            </a:r>
            <a:r>
              <a:rPr lang="en-US" dirty="0">
                <a:solidFill>
                  <a:schemeClr val="tx1"/>
                </a:solidFill>
              </a:rPr>
              <a:t/>
            </a:r>
            <a:br>
              <a:rPr lang="en-US" dirty="0">
                <a:solidFill>
                  <a:schemeClr val="tx1"/>
                </a:solidFill>
              </a:rPr>
            </a:br>
            <a:endParaRPr lang="en-US" dirty="0"/>
          </a:p>
        </p:txBody>
      </p:sp>
      <p:sp>
        <p:nvSpPr>
          <p:cNvPr id="3" name="Text Placeholder 2"/>
          <p:cNvSpPr>
            <a:spLocks noGrp="1"/>
          </p:cNvSpPr>
          <p:nvPr>
            <p:ph type="body" idx="1"/>
          </p:nvPr>
        </p:nvSpPr>
        <p:spPr>
          <a:xfrm>
            <a:off x="722313" y="1433384"/>
            <a:ext cx="7772400" cy="2833816"/>
          </a:xfrm>
        </p:spPr>
        <p:txBody>
          <a:bodyPr>
            <a:normAutofit/>
          </a:bodyPr>
          <a:lstStyle/>
          <a:p>
            <a:r>
              <a:rPr lang="en-US" sz="2800" b="1" dirty="0">
                <a:solidFill>
                  <a:schemeClr val="tx2"/>
                </a:solidFill>
              </a:rPr>
              <a:t>4</a:t>
            </a:r>
            <a:r>
              <a:rPr lang="en-US" sz="3600" b="1" dirty="0">
                <a:solidFill>
                  <a:schemeClr val="tx2"/>
                </a:solidFill>
              </a:rPr>
              <a:t>.  </a:t>
            </a:r>
            <a:r>
              <a:rPr lang="en-US" sz="3600" dirty="0">
                <a:solidFill>
                  <a:schemeClr val="tx2"/>
                </a:solidFill>
              </a:rPr>
              <a:t>Why do we hear different numbers from other groups that give a different perspective and how do they come up with them?</a:t>
            </a:r>
            <a:r>
              <a:rPr lang="en-US" sz="2400" dirty="0"/>
              <a:t/>
            </a:r>
            <a:br>
              <a:rPr lang="en-US" sz="2400" dirty="0"/>
            </a:br>
            <a:endParaRPr lang="en-US" sz="2100" dirty="0" smtClean="0">
              <a:solidFill>
                <a:schemeClr val="tx1"/>
              </a:solidFill>
            </a:endParaRPr>
          </a:p>
        </p:txBody>
      </p:sp>
    </p:spTree>
    <p:extLst>
      <p:ext uri="{BB962C8B-B14F-4D97-AF65-F5344CB8AC3E}">
        <p14:creationId xmlns:p14="http://schemas.microsoft.com/office/powerpoint/2010/main" val="68366160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sz="quarter" idx="4294967295"/>
          </p:nvPr>
        </p:nvSpPr>
        <p:spPr>
          <a:xfrm>
            <a:off x="514351" y="2404797"/>
            <a:ext cx="7796030" cy="2483392"/>
          </a:xfrm>
          <a:prstGeom prst="rect">
            <a:avLst/>
          </a:prstGeom>
        </p:spPr>
        <p:txBody>
          <a:bodyPr>
            <a:normAutofit fontScale="92500" lnSpcReduction="10000"/>
          </a:bodyPr>
          <a:lstStyle/>
          <a:p>
            <a:pPr marL="171450" lvl="2">
              <a:spcBef>
                <a:spcPts val="750"/>
              </a:spcBef>
            </a:pPr>
            <a:r>
              <a:rPr lang="en-US" sz="3600" dirty="0"/>
              <a:t>Often proportional capital or local funding is added to state per pupil funding and then that number is compared to national figures don’t include this same added funding</a:t>
            </a:r>
          </a:p>
          <a:p>
            <a:endParaRPr lang="en-US" dirty="0"/>
          </a:p>
        </p:txBody>
      </p:sp>
    </p:spTree>
    <p:extLst>
      <p:ext uri="{BB962C8B-B14F-4D97-AF65-F5344CB8AC3E}">
        <p14:creationId xmlns:p14="http://schemas.microsoft.com/office/powerpoint/2010/main" val="5640591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3725" y="768908"/>
            <a:ext cx="7086600" cy="1143000"/>
          </a:xfrm>
        </p:spPr>
        <p:txBody>
          <a:bodyPr>
            <a:normAutofit fontScale="90000"/>
          </a:bodyPr>
          <a:lstStyle/>
          <a:p>
            <a:pPr lvl="2" algn="l" rtl="0">
              <a:lnSpc>
                <a:spcPct val="90000"/>
              </a:lnSpc>
              <a:spcBef>
                <a:spcPct val="0"/>
              </a:spcBef>
            </a:pPr>
            <a:r>
              <a:rPr lang="en-US" sz="4400" dirty="0">
                <a:solidFill>
                  <a:schemeClr val="accent1"/>
                </a:solidFill>
                <a:latin typeface="+mj-lt"/>
              </a:rPr>
              <a:t>Overall funding for K-12 is considered without breaking it out on a per pupil basis</a:t>
            </a:r>
            <a:r>
              <a:rPr lang="en-US" dirty="0"/>
              <a:t/>
            </a:r>
            <a:br>
              <a:rPr lang="en-US" dirty="0"/>
            </a:br>
            <a:endParaRPr lang="en-US" dirty="0"/>
          </a:p>
        </p:txBody>
      </p:sp>
      <p:sp>
        <p:nvSpPr>
          <p:cNvPr id="3" name="Content Placeholder 2"/>
          <p:cNvSpPr>
            <a:spLocks noGrp="1"/>
          </p:cNvSpPr>
          <p:nvPr>
            <p:ph sz="quarter" idx="4294967295"/>
          </p:nvPr>
        </p:nvSpPr>
        <p:spPr>
          <a:xfrm>
            <a:off x="514351" y="2404797"/>
            <a:ext cx="7796030" cy="2797990"/>
          </a:xfrm>
          <a:prstGeom prst="rect">
            <a:avLst/>
          </a:prstGeom>
        </p:spPr>
        <p:txBody>
          <a:bodyPr>
            <a:normAutofit fontScale="92500" lnSpcReduction="10000"/>
          </a:bodyPr>
          <a:lstStyle/>
          <a:p>
            <a:r>
              <a:rPr lang="en-US" sz="2800" dirty="0"/>
              <a:t>Because Arizona is a growing state, the </a:t>
            </a:r>
            <a:r>
              <a:rPr lang="en-US" sz="2800" u="sng" dirty="0"/>
              <a:t>amount</a:t>
            </a:r>
            <a:r>
              <a:rPr lang="en-US" sz="2800" dirty="0"/>
              <a:t> of money going into the system is increasing but not in proportion to </a:t>
            </a:r>
            <a:r>
              <a:rPr lang="en-US" sz="2800" u="sng" dirty="0"/>
              <a:t>per pupil</a:t>
            </a:r>
            <a:r>
              <a:rPr lang="en-US" sz="2800" dirty="0"/>
              <a:t> spending</a:t>
            </a:r>
          </a:p>
          <a:p>
            <a:r>
              <a:rPr lang="en-US" sz="2800" dirty="0"/>
              <a:t>Legislators often see K-12 spending as a single line-item in the budget and see it going up when on a per pupil basis it may be going down or relatively flat</a:t>
            </a:r>
          </a:p>
          <a:p>
            <a:endParaRPr lang="en-US" dirty="0"/>
          </a:p>
        </p:txBody>
      </p:sp>
    </p:spTree>
    <p:extLst>
      <p:ext uri="{BB962C8B-B14F-4D97-AF65-F5344CB8AC3E}">
        <p14:creationId xmlns:p14="http://schemas.microsoft.com/office/powerpoint/2010/main" val="39070721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4914" y="941903"/>
            <a:ext cx="7086600" cy="1143000"/>
          </a:xfrm>
        </p:spPr>
        <p:txBody>
          <a:bodyPr>
            <a:normAutofit fontScale="90000"/>
          </a:bodyPr>
          <a:lstStyle/>
          <a:p>
            <a:pPr lvl="2" algn="l" rtl="0">
              <a:lnSpc>
                <a:spcPct val="90000"/>
              </a:lnSpc>
              <a:spcBef>
                <a:spcPct val="0"/>
              </a:spcBef>
            </a:pPr>
            <a:r>
              <a:rPr lang="en-US" sz="3100" dirty="0">
                <a:solidFill>
                  <a:schemeClr val="accent1"/>
                </a:solidFill>
                <a:latin typeface="+mj-lt"/>
              </a:rPr>
              <a:t>Example: Arizona Tax Research Association (ATRA) Report On K-12 General Fund Spending Increases Since 1992 Show Arizona Has Grown K-12 Spending the 9</a:t>
            </a:r>
            <a:r>
              <a:rPr lang="en-US" sz="3100" baseline="30000" dirty="0">
                <a:solidFill>
                  <a:schemeClr val="accent1"/>
                </a:solidFill>
                <a:latin typeface="+mj-lt"/>
              </a:rPr>
              <a:t>th</a:t>
            </a:r>
            <a:r>
              <a:rPr lang="en-US" sz="3100" dirty="0">
                <a:solidFill>
                  <a:schemeClr val="accent1"/>
                </a:solidFill>
                <a:latin typeface="+mj-lt"/>
              </a:rPr>
              <a:t> Most in the U.S. </a:t>
            </a:r>
            <a:r>
              <a:rPr lang="en-US" dirty="0" smtClean="0"/>
              <a:t/>
            </a:r>
            <a:br>
              <a:rPr lang="en-US" dirty="0" smtClean="0"/>
            </a:br>
            <a:endParaRPr lang="en-US" dirty="0"/>
          </a:p>
        </p:txBody>
      </p:sp>
      <p:sp>
        <p:nvSpPr>
          <p:cNvPr id="3" name="Content Placeholder 2"/>
          <p:cNvSpPr>
            <a:spLocks noGrp="1"/>
          </p:cNvSpPr>
          <p:nvPr>
            <p:ph sz="quarter" idx="4294967295"/>
          </p:nvPr>
        </p:nvSpPr>
        <p:spPr>
          <a:xfrm>
            <a:off x="629680" y="2627870"/>
            <a:ext cx="7796030" cy="3100578"/>
          </a:xfrm>
          <a:prstGeom prst="rect">
            <a:avLst/>
          </a:prstGeom>
        </p:spPr>
        <p:txBody>
          <a:bodyPr/>
          <a:lstStyle/>
          <a:p>
            <a:r>
              <a:rPr lang="en-US" sz="2400" dirty="0"/>
              <a:t>Why? Student Growth – AZ #2 in Student Growth Since 1992</a:t>
            </a:r>
          </a:p>
          <a:p>
            <a:r>
              <a:rPr lang="en-US" sz="2400" dirty="0"/>
              <a:t>Arizona in Top 10 States in Percentage of Population Under the Age of 18</a:t>
            </a:r>
          </a:p>
          <a:p>
            <a:pPr lvl="1"/>
            <a:r>
              <a:rPr lang="en-US" sz="2400" dirty="0"/>
              <a:t>#13 in Percentage of Population Over 64</a:t>
            </a:r>
          </a:p>
          <a:p>
            <a:pPr lvl="1"/>
            <a:r>
              <a:rPr lang="en-US" sz="2400" dirty="0"/>
              <a:t>#49 in Percentage of Population 18-64</a:t>
            </a:r>
          </a:p>
          <a:p>
            <a:endParaRPr lang="en-US" dirty="0"/>
          </a:p>
        </p:txBody>
      </p:sp>
    </p:spTree>
    <p:extLst>
      <p:ext uri="{BB962C8B-B14F-4D97-AF65-F5344CB8AC3E}">
        <p14:creationId xmlns:p14="http://schemas.microsoft.com/office/powerpoint/2010/main" val="15680164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common approaches</a:t>
            </a:r>
            <a:endParaRPr lang="en-US" dirty="0"/>
          </a:p>
        </p:txBody>
      </p:sp>
      <p:sp>
        <p:nvSpPr>
          <p:cNvPr id="3" name="Content Placeholder 2"/>
          <p:cNvSpPr>
            <a:spLocks noGrp="1"/>
          </p:cNvSpPr>
          <p:nvPr>
            <p:ph sz="quarter" idx="4294967295"/>
          </p:nvPr>
        </p:nvSpPr>
        <p:spPr>
          <a:xfrm>
            <a:off x="514351" y="1680519"/>
            <a:ext cx="7796030" cy="3207670"/>
          </a:xfrm>
          <a:prstGeom prst="rect">
            <a:avLst/>
          </a:prstGeom>
        </p:spPr>
        <p:txBody>
          <a:bodyPr/>
          <a:lstStyle/>
          <a:p>
            <a:r>
              <a:rPr lang="en-US" sz="2800" dirty="0"/>
              <a:t>Sometimes per capita funding is used to present a different perspective</a:t>
            </a:r>
          </a:p>
          <a:p>
            <a:r>
              <a:rPr lang="en-US" sz="2800" dirty="0"/>
              <a:t>Cost of living is sometimes considered</a:t>
            </a:r>
          </a:p>
          <a:p>
            <a:endParaRPr lang="en-US" dirty="0"/>
          </a:p>
        </p:txBody>
      </p:sp>
    </p:spTree>
    <p:extLst>
      <p:ext uri="{BB962C8B-B14F-4D97-AF65-F5344CB8AC3E}">
        <p14:creationId xmlns:p14="http://schemas.microsoft.com/office/powerpoint/2010/main" val="14023192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22313" y="3468130"/>
            <a:ext cx="7772400" cy="2743200"/>
          </a:xfrm>
        </p:spPr>
        <p:txBody>
          <a:bodyPr>
            <a:noAutofit/>
          </a:bodyPr>
          <a:lstStyle/>
          <a:p>
            <a:pPr lvl="1" algn="l" rtl="0">
              <a:lnSpc>
                <a:spcPct val="90000"/>
              </a:lnSpc>
              <a:spcBef>
                <a:spcPct val="0"/>
              </a:spcBef>
            </a:pPr>
            <a:r>
              <a:rPr lang="en-US" sz="2400" dirty="0"/>
              <a:t/>
            </a:r>
            <a:br>
              <a:rPr lang="en-US" sz="2400" dirty="0"/>
            </a:br>
            <a:r>
              <a:rPr lang="en-US" sz="2400" dirty="0" smtClean="0">
                <a:solidFill>
                  <a:schemeClr val="tx1"/>
                </a:solidFill>
              </a:rPr>
              <a:t>Student growth, inclusion of capital and per capita methodologies while not always doing the same thing for other states presents policymakers a skewed perspective on Arizona school funding and complicates getting out a clear factual message about the rankings and what they mean.</a:t>
            </a:r>
            <a:br>
              <a:rPr lang="en-US" sz="2400" dirty="0" smtClean="0">
                <a:solidFill>
                  <a:schemeClr val="tx1"/>
                </a:solidFill>
              </a:rPr>
            </a:br>
            <a:endParaRPr lang="en-US" sz="2400" dirty="0"/>
          </a:p>
        </p:txBody>
      </p:sp>
      <p:sp>
        <p:nvSpPr>
          <p:cNvPr id="7" name="Text Placeholder 6"/>
          <p:cNvSpPr>
            <a:spLocks noGrp="1"/>
          </p:cNvSpPr>
          <p:nvPr>
            <p:ph type="body" idx="1"/>
          </p:nvPr>
        </p:nvSpPr>
        <p:spPr>
          <a:xfrm>
            <a:off x="722313" y="1474573"/>
            <a:ext cx="7772400" cy="2421925"/>
          </a:xfrm>
        </p:spPr>
        <p:txBody>
          <a:bodyPr>
            <a:normAutofit/>
          </a:bodyPr>
          <a:lstStyle/>
          <a:p>
            <a:pPr marL="0" lvl="2">
              <a:spcBef>
                <a:spcPts val="750"/>
              </a:spcBef>
            </a:pPr>
            <a:endParaRPr lang="en-US" sz="2800" dirty="0" smtClean="0">
              <a:solidFill>
                <a:schemeClr val="tx1"/>
              </a:solidFill>
            </a:endParaRPr>
          </a:p>
          <a:p>
            <a:pPr marL="0" lvl="2">
              <a:spcBef>
                <a:spcPts val="750"/>
              </a:spcBef>
            </a:pPr>
            <a:r>
              <a:rPr lang="en-US" sz="2800" b="1" dirty="0">
                <a:solidFill>
                  <a:schemeClr val="accent1"/>
                </a:solidFill>
              </a:rPr>
              <a:t>4.  Why do we hear different numbers from other groups that give a different perspective and how do they come up with them?</a:t>
            </a:r>
            <a:endParaRPr lang="en-US" sz="2800" dirty="0">
              <a:solidFill>
                <a:schemeClr val="tx1"/>
              </a:solidFill>
            </a:endParaRPr>
          </a:p>
          <a:p>
            <a:endParaRPr lang="en-US" dirty="0"/>
          </a:p>
        </p:txBody>
      </p:sp>
    </p:spTree>
    <p:extLst>
      <p:ext uri="{BB962C8B-B14F-4D97-AF65-F5344CB8AC3E}">
        <p14:creationId xmlns:p14="http://schemas.microsoft.com/office/powerpoint/2010/main" val="42748455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680860"/>
          </a:xfrm>
        </p:spPr>
        <p:txBody>
          <a:bodyPr/>
          <a:lstStyle/>
          <a:p>
            <a:pPr lvl="1" algn="ctr" rtl="0">
              <a:spcBef>
                <a:spcPct val="0"/>
              </a:spcBef>
            </a:pPr>
            <a:r>
              <a:rPr lang="en-US" sz="3600" dirty="0" smtClean="0">
                <a:solidFill>
                  <a:schemeClr val="tx1"/>
                </a:solidFill>
              </a:rPr>
              <a:t>Advocate, Litigate and Legislate!</a:t>
            </a:r>
            <a:r>
              <a:rPr lang="en-US" sz="3000" dirty="0" smtClean="0">
                <a:solidFill>
                  <a:schemeClr val="tx1"/>
                </a:solidFill>
              </a:rPr>
              <a:t/>
            </a:r>
            <a:br>
              <a:rPr lang="en-US" sz="3000" dirty="0" smtClean="0">
                <a:solidFill>
                  <a:schemeClr val="tx1"/>
                </a:solidFill>
              </a:rPr>
            </a:br>
            <a:endParaRPr lang="en-US" dirty="0"/>
          </a:p>
        </p:txBody>
      </p:sp>
      <p:sp>
        <p:nvSpPr>
          <p:cNvPr id="3" name="Text Placeholder 2"/>
          <p:cNvSpPr>
            <a:spLocks noGrp="1"/>
          </p:cNvSpPr>
          <p:nvPr>
            <p:ph type="body" idx="1"/>
          </p:nvPr>
        </p:nvSpPr>
        <p:spPr>
          <a:xfrm>
            <a:off x="722313" y="1837039"/>
            <a:ext cx="7772400" cy="1795847"/>
          </a:xfrm>
        </p:spPr>
        <p:txBody>
          <a:bodyPr/>
          <a:lstStyle/>
          <a:p>
            <a:pPr marL="0" lvl="1">
              <a:spcBef>
                <a:spcPts val="750"/>
              </a:spcBef>
            </a:pPr>
            <a:r>
              <a:rPr lang="en-US" sz="3600" dirty="0">
                <a:solidFill>
                  <a:schemeClr val="tx2"/>
                </a:solidFill>
              </a:rPr>
              <a:t>5. </a:t>
            </a:r>
            <a:r>
              <a:rPr lang="en-US" sz="3600" b="1" dirty="0">
                <a:solidFill>
                  <a:schemeClr val="tx2"/>
                </a:solidFill>
              </a:rPr>
              <a:t>What Do We Do About It?</a:t>
            </a:r>
            <a:endParaRPr lang="en-US" sz="3600" dirty="0" smtClean="0">
              <a:solidFill>
                <a:schemeClr val="tx2"/>
              </a:solidFill>
            </a:endParaRPr>
          </a:p>
          <a:p>
            <a:endParaRPr lang="en-US" dirty="0"/>
          </a:p>
        </p:txBody>
      </p:sp>
    </p:spTree>
    <p:extLst>
      <p:ext uri="{BB962C8B-B14F-4D97-AF65-F5344CB8AC3E}">
        <p14:creationId xmlns:p14="http://schemas.microsoft.com/office/powerpoint/2010/main" val="120408691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lvl="2" algn="l" rtl="0">
              <a:lnSpc>
                <a:spcPct val="90000"/>
              </a:lnSpc>
              <a:spcBef>
                <a:spcPct val="0"/>
              </a:spcBef>
            </a:pPr>
            <a:r>
              <a:rPr lang="en-US" sz="3600" dirty="0">
                <a:solidFill>
                  <a:schemeClr val="accent1"/>
                </a:solidFill>
                <a:latin typeface="+mj-lt"/>
              </a:rPr>
              <a:t>ADVOCATE!</a:t>
            </a:r>
            <a:r>
              <a:rPr lang="en-US" dirty="0" smtClean="0"/>
              <a:t/>
            </a:r>
            <a:br>
              <a:rPr lang="en-US" dirty="0" smtClean="0"/>
            </a:br>
            <a:endParaRPr lang="en-US" dirty="0"/>
          </a:p>
        </p:txBody>
      </p:sp>
      <p:sp>
        <p:nvSpPr>
          <p:cNvPr id="5" name="Content Placeholder 4"/>
          <p:cNvSpPr>
            <a:spLocks noGrp="1"/>
          </p:cNvSpPr>
          <p:nvPr>
            <p:ph sz="quarter" idx="4294967295"/>
          </p:nvPr>
        </p:nvSpPr>
        <p:spPr>
          <a:xfrm>
            <a:off x="514351" y="2404797"/>
            <a:ext cx="7796030" cy="2483392"/>
          </a:xfrm>
          <a:prstGeom prst="rect">
            <a:avLst/>
          </a:prstGeom>
        </p:spPr>
        <p:txBody>
          <a:bodyPr>
            <a:normAutofit lnSpcReduction="10000"/>
          </a:bodyPr>
          <a:lstStyle/>
          <a:p>
            <a:r>
              <a:rPr lang="en-US" dirty="0"/>
              <a:t>Do it smart</a:t>
            </a:r>
          </a:p>
          <a:p>
            <a:pPr lvl="1"/>
            <a:r>
              <a:rPr lang="en-US" sz="3200" dirty="0"/>
              <a:t>Danger of using rankings: $4 Billion to move AZ to National Average</a:t>
            </a:r>
          </a:p>
          <a:p>
            <a:pPr lvl="2"/>
            <a:r>
              <a:rPr lang="en-US" sz="3200" dirty="0"/>
              <a:t>Don’t want policymakers to say “why bother?”</a:t>
            </a:r>
          </a:p>
          <a:p>
            <a:endParaRPr lang="en-US" dirty="0"/>
          </a:p>
        </p:txBody>
      </p:sp>
    </p:spTree>
    <p:extLst>
      <p:ext uri="{BB962C8B-B14F-4D97-AF65-F5344CB8AC3E}">
        <p14:creationId xmlns:p14="http://schemas.microsoft.com/office/powerpoint/2010/main" val="39660287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Advocate!</a:t>
            </a:r>
          </a:p>
        </p:txBody>
      </p:sp>
      <p:sp>
        <p:nvSpPr>
          <p:cNvPr id="3" name="Content Placeholder 2"/>
          <p:cNvSpPr>
            <a:spLocks noGrp="1"/>
          </p:cNvSpPr>
          <p:nvPr>
            <p:ph sz="quarter" idx="4294967295"/>
          </p:nvPr>
        </p:nvSpPr>
        <p:spPr>
          <a:xfrm>
            <a:off x="506113" y="1417638"/>
            <a:ext cx="7796030" cy="2483392"/>
          </a:xfrm>
          <a:prstGeom prst="rect">
            <a:avLst/>
          </a:prstGeom>
        </p:spPr>
        <p:txBody>
          <a:bodyPr>
            <a:normAutofit fontScale="25000" lnSpcReduction="20000"/>
          </a:bodyPr>
          <a:lstStyle/>
          <a:p>
            <a:pPr marL="342900" lvl="1" indent="-171450">
              <a:lnSpc>
                <a:spcPct val="107000"/>
              </a:lnSpc>
              <a:buFont typeface="+mj-lt"/>
              <a:buAutoNum type="arabicParenBoth"/>
            </a:pPr>
            <a:r>
              <a:rPr lang="en-US" sz="11200" dirty="0" smtClean="0">
                <a:ea typeface="Calibri" panose="020F0502020204030204" pitchFamily="34" charset="0"/>
                <a:cs typeface="Arial" panose="020B0604020202020204" pitchFamily="34" charset="0"/>
              </a:rPr>
              <a:t> Keep </a:t>
            </a:r>
            <a:r>
              <a:rPr lang="en-US" sz="11200" dirty="0">
                <a:ea typeface="Calibri" panose="020F0502020204030204" pitchFamily="34" charset="0"/>
                <a:cs typeface="Arial" panose="020B0604020202020204" pitchFamily="34" charset="0"/>
              </a:rPr>
              <a:t>in mind Prop. 108</a:t>
            </a:r>
          </a:p>
          <a:p>
            <a:pPr marL="342900" lvl="1" indent="-171450">
              <a:lnSpc>
                <a:spcPct val="107000"/>
              </a:lnSpc>
              <a:buFont typeface="+mj-lt"/>
              <a:buAutoNum type="arabicParenBoth"/>
            </a:pPr>
            <a:r>
              <a:rPr lang="en-US" sz="11200" dirty="0" smtClean="0">
                <a:ea typeface="Calibri" panose="020F0502020204030204" pitchFamily="34" charset="0"/>
                <a:cs typeface="Arial" panose="020B0604020202020204" pitchFamily="34" charset="0"/>
              </a:rPr>
              <a:t> Stay </a:t>
            </a:r>
            <a:r>
              <a:rPr lang="en-US" sz="11200" dirty="0">
                <a:ea typeface="Calibri" panose="020F0502020204030204" pitchFamily="34" charset="0"/>
                <a:cs typeface="Arial" panose="020B0604020202020204" pitchFamily="34" charset="0"/>
              </a:rPr>
              <a:t>in conversations about more funding</a:t>
            </a:r>
          </a:p>
          <a:p>
            <a:pPr marL="342900" lvl="1" indent="-171450">
              <a:lnSpc>
                <a:spcPct val="107000"/>
              </a:lnSpc>
              <a:spcAft>
                <a:spcPts val="600"/>
              </a:spcAft>
              <a:buFont typeface="+mj-lt"/>
              <a:buAutoNum type="arabicParenBoth"/>
            </a:pPr>
            <a:r>
              <a:rPr lang="en-US" sz="11200" dirty="0" smtClean="0">
                <a:ea typeface="Calibri" panose="020F0502020204030204" pitchFamily="34" charset="0"/>
                <a:cs typeface="Arial" panose="020B0604020202020204" pitchFamily="34" charset="0"/>
              </a:rPr>
              <a:t> Have </a:t>
            </a:r>
            <a:r>
              <a:rPr lang="en-US" sz="11200" dirty="0">
                <a:ea typeface="Calibri" panose="020F0502020204030204" pitchFamily="34" charset="0"/>
                <a:cs typeface="Arial" panose="020B0604020202020204" pitchFamily="34" charset="0"/>
              </a:rPr>
              <a:t>to play with the players you </a:t>
            </a:r>
            <a:r>
              <a:rPr lang="en-US" sz="11200" dirty="0" smtClean="0">
                <a:ea typeface="Calibri" panose="020F0502020204030204" pitchFamily="34" charset="0"/>
                <a:cs typeface="Arial" panose="020B0604020202020204" pitchFamily="34" charset="0"/>
              </a:rPr>
              <a:t>have</a:t>
            </a:r>
          </a:p>
          <a:p>
            <a:pPr marL="0" indent="0">
              <a:buNone/>
            </a:pPr>
            <a:r>
              <a:rPr lang="en-US" sz="11200" dirty="0" smtClean="0"/>
              <a:t>Know </a:t>
            </a:r>
            <a:r>
              <a:rPr lang="en-US" sz="11200" dirty="0"/>
              <a:t>History</a:t>
            </a:r>
          </a:p>
          <a:p>
            <a:pPr lvl="1"/>
            <a:r>
              <a:rPr lang="en-US" sz="11200" dirty="0"/>
              <a:t>Beware of polls</a:t>
            </a:r>
          </a:p>
          <a:p>
            <a:pPr lvl="1"/>
            <a:r>
              <a:rPr lang="en-US" sz="11200" dirty="0"/>
              <a:t>Prop. 301 (2000), Prop. 100 (2010): Simple Plan + Strong Public Support + Business Community Support/Neutral + Governor Support = Ballot Win</a:t>
            </a:r>
          </a:p>
          <a:p>
            <a:pPr lvl="2"/>
            <a:r>
              <a:rPr lang="en-US" sz="11200" dirty="0"/>
              <a:t>Any of the above aren’t there, the outcome has not been good (ACE Initiative in 1990, Prop. 204 in 2012</a:t>
            </a:r>
            <a:r>
              <a:rPr lang="en-US" sz="11200" dirty="0" smtClean="0"/>
              <a:t>)*</a:t>
            </a:r>
            <a:endParaRPr lang="en-US" sz="11200" dirty="0"/>
          </a:p>
          <a:p>
            <a:endParaRPr lang="en-US" dirty="0"/>
          </a:p>
        </p:txBody>
      </p:sp>
    </p:spTree>
    <p:extLst>
      <p:ext uri="{BB962C8B-B14F-4D97-AF65-F5344CB8AC3E}">
        <p14:creationId xmlns:p14="http://schemas.microsoft.com/office/powerpoint/2010/main" val="197680062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 123</a:t>
            </a:r>
            <a:endParaRPr lang="en-US" dirty="0"/>
          </a:p>
        </p:txBody>
      </p:sp>
      <p:sp>
        <p:nvSpPr>
          <p:cNvPr id="3" name="Content Placeholder 2"/>
          <p:cNvSpPr>
            <a:spLocks noGrp="1"/>
          </p:cNvSpPr>
          <p:nvPr>
            <p:ph idx="1"/>
          </p:nvPr>
        </p:nvSpPr>
        <p:spPr/>
        <p:txBody>
          <a:bodyPr/>
          <a:lstStyle/>
          <a:p>
            <a:r>
              <a:rPr lang="en-US" dirty="0"/>
              <a:t>The Good News: Prop. 123 passed in 12 of 15 counties</a:t>
            </a:r>
          </a:p>
          <a:p>
            <a:pPr lvl="2"/>
            <a:r>
              <a:rPr lang="en-US" dirty="0"/>
              <a:t>Especially significant was “running up the score” in Pinal, Yuma, Mohave and Apache </a:t>
            </a:r>
          </a:p>
          <a:p>
            <a:r>
              <a:rPr lang="en-US" dirty="0"/>
              <a:t>The Bad News: Prop. 123 failed badly in three counties:</a:t>
            </a:r>
          </a:p>
          <a:p>
            <a:pPr lvl="2"/>
            <a:r>
              <a:rPr lang="en-US" dirty="0"/>
              <a:t>Coconino 42.5% yes, 57.5% no</a:t>
            </a:r>
          </a:p>
          <a:p>
            <a:pPr lvl="2"/>
            <a:r>
              <a:rPr lang="en-US" dirty="0"/>
              <a:t>Pima 46.3% yes, 53.7% no</a:t>
            </a:r>
          </a:p>
          <a:p>
            <a:pPr lvl="2"/>
            <a:r>
              <a:rPr lang="en-US" dirty="0"/>
              <a:t>Yavapai: 47% yes, 53% no</a:t>
            </a:r>
          </a:p>
          <a:p>
            <a:endParaRPr lang="en-US" dirty="0"/>
          </a:p>
        </p:txBody>
      </p:sp>
    </p:spTree>
    <p:extLst>
      <p:ext uri="{BB962C8B-B14F-4D97-AF65-F5344CB8AC3E}">
        <p14:creationId xmlns:p14="http://schemas.microsoft.com/office/powerpoint/2010/main" val="1317908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497059"/>
            <a:ext cx="7086600" cy="1143000"/>
          </a:xfrm>
        </p:spPr>
        <p:txBody>
          <a:bodyPr>
            <a:normAutofit fontScale="90000"/>
          </a:bodyPr>
          <a:lstStyle/>
          <a:p>
            <a:pPr lvl="1" algn="l" rtl="0">
              <a:lnSpc>
                <a:spcPct val="90000"/>
              </a:lnSpc>
              <a:spcBef>
                <a:spcPct val="0"/>
              </a:spcBef>
            </a:pPr>
            <a:r>
              <a:rPr lang="en-US" sz="3600" dirty="0">
                <a:solidFill>
                  <a:schemeClr val="accent1"/>
                </a:solidFill>
                <a:latin typeface="+mj-lt"/>
              </a:rPr>
              <a:t>Per Pupil Amounts for M&amp;O Purposes From All Sources (U.S. Census, FY2013)</a:t>
            </a:r>
            <a:r>
              <a:rPr lang="en-US" dirty="0" smtClean="0"/>
              <a:t/>
            </a:r>
            <a:br>
              <a:rPr lang="en-US" dirty="0" smtClean="0"/>
            </a:br>
            <a:endParaRPr lang="en-US" dirty="0"/>
          </a:p>
        </p:txBody>
      </p:sp>
      <p:sp>
        <p:nvSpPr>
          <p:cNvPr id="3" name="Content Placeholder 2"/>
          <p:cNvSpPr>
            <a:spLocks noGrp="1"/>
          </p:cNvSpPr>
          <p:nvPr>
            <p:ph sz="quarter" idx="4294967295"/>
          </p:nvPr>
        </p:nvSpPr>
        <p:spPr>
          <a:xfrm>
            <a:off x="514351" y="2404797"/>
            <a:ext cx="7796030" cy="2483392"/>
          </a:xfrm>
          <a:prstGeom prst="rect">
            <a:avLst/>
          </a:prstGeom>
        </p:spPr>
        <p:txBody>
          <a:bodyPr/>
          <a:lstStyle/>
          <a:p>
            <a:pPr lvl="2"/>
            <a:r>
              <a:rPr lang="en-US" sz="3000" dirty="0"/>
              <a:t>Arizona: $8,599</a:t>
            </a:r>
          </a:p>
          <a:p>
            <a:pPr lvl="2"/>
            <a:r>
              <a:rPr lang="en-US" sz="3000" dirty="0"/>
              <a:t>National </a:t>
            </a:r>
            <a:r>
              <a:rPr lang="en-US" sz="3000" dirty="0" smtClean="0"/>
              <a:t>Avg.: </a:t>
            </a:r>
            <a:r>
              <a:rPr lang="en-US" sz="3000" dirty="0"/>
              <a:t>$12,380</a:t>
            </a:r>
          </a:p>
          <a:p>
            <a:pPr lvl="2"/>
            <a:r>
              <a:rPr lang="en-US" sz="3000" dirty="0"/>
              <a:t>Arizona State Rank: 49</a:t>
            </a:r>
          </a:p>
          <a:p>
            <a:endParaRPr lang="en-US" dirty="0"/>
          </a:p>
        </p:txBody>
      </p:sp>
    </p:spTree>
    <p:extLst>
      <p:ext uri="{BB962C8B-B14F-4D97-AF65-F5344CB8AC3E}">
        <p14:creationId xmlns:p14="http://schemas.microsoft.com/office/powerpoint/2010/main" val="39736593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Was It So Close?</a:t>
            </a:r>
            <a:endParaRPr lang="en-US" dirty="0"/>
          </a:p>
        </p:txBody>
      </p:sp>
      <p:sp>
        <p:nvSpPr>
          <p:cNvPr id="3" name="Content Placeholder 2"/>
          <p:cNvSpPr>
            <a:spLocks noGrp="1"/>
          </p:cNvSpPr>
          <p:nvPr>
            <p:ph idx="1"/>
          </p:nvPr>
        </p:nvSpPr>
        <p:spPr/>
        <p:txBody>
          <a:bodyPr>
            <a:normAutofit lnSpcReduction="10000"/>
          </a:bodyPr>
          <a:lstStyle/>
          <a:p>
            <a:r>
              <a:rPr lang="en-US" dirty="0"/>
              <a:t>Race was always close – internal polls showed support always hovered around 50%</a:t>
            </a:r>
          </a:p>
          <a:p>
            <a:r>
              <a:rPr lang="en-US" dirty="0"/>
              <a:t>Distrust of government by both sides of the political aisle</a:t>
            </a:r>
          </a:p>
          <a:p>
            <a:pPr lvl="1"/>
            <a:r>
              <a:rPr lang="en-US" dirty="0"/>
              <a:t>Toxic political environment – Governor a polarizing figure, especially for voters traditionally inclined to support more education funding; people don’t believe government will do what it says it will do</a:t>
            </a:r>
          </a:p>
          <a:p>
            <a:endParaRPr lang="en-US" dirty="0"/>
          </a:p>
        </p:txBody>
      </p:sp>
    </p:spTree>
    <p:extLst>
      <p:ext uri="{BB962C8B-B14F-4D97-AF65-F5344CB8AC3E}">
        <p14:creationId xmlns:p14="http://schemas.microsoft.com/office/powerpoint/2010/main" val="186601651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Was It So Close?</a:t>
            </a:r>
            <a:endParaRPr lang="en-US" dirty="0"/>
          </a:p>
        </p:txBody>
      </p:sp>
      <p:sp>
        <p:nvSpPr>
          <p:cNvPr id="3" name="Content Placeholder 2"/>
          <p:cNvSpPr>
            <a:spLocks noGrp="1"/>
          </p:cNvSpPr>
          <p:nvPr>
            <p:ph idx="1"/>
          </p:nvPr>
        </p:nvSpPr>
        <p:spPr/>
        <p:txBody>
          <a:bodyPr>
            <a:normAutofit fontScale="92500" lnSpcReduction="10000"/>
          </a:bodyPr>
          <a:lstStyle/>
          <a:p>
            <a:r>
              <a:rPr lang="en-US" dirty="0"/>
              <a:t>Low turnout with special election</a:t>
            </a:r>
          </a:p>
          <a:p>
            <a:pPr lvl="1"/>
            <a:r>
              <a:rPr lang="en-US" dirty="0"/>
              <a:t>32% of registered voters</a:t>
            </a:r>
          </a:p>
          <a:p>
            <a:pPr lvl="1"/>
            <a:r>
              <a:rPr lang="en-US" dirty="0"/>
              <a:t>More than half voters over 65 years old</a:t>
            </a:r>
          </a:p>
          <a:p>
            <a:pPr lvl="2"/>
            <a:r>
              <a:rPr lang="en-US" dirty="0"/>
              <a:t>11% more Republican than Democratic</a:t>
            </a:r>
          </a:p>
          <a:p>
            <a:pPr lvl="2"/>
            <a:r>
              <a:rPr lang="en-US" dirty="0"/>
              <a:t>82% white</a:t>
            </a:r>
          </a:p>
          <a:p>
            <a:r>
              <a:rPr lang="en-US" dirty="0"/>
              <a:t>Complicated plan</a:t>
            </a:r>
          </a:p>
          <a:p>
            <a:pPr lvl="1"/>
            <a:r>
              <a:rPr lang="en-US" dirty="0"/>
              <a:t>Trust Lands as a Revenue Source for Education Still Hard to Understand</a:t>
            </a:r>
          </a:p>
          <a:p>
            <a:pPr lvl="2"/>
            <a:r>
              <a:rPr lang="en-US" dirty="0"/>
              <a:t>Treasurer Campaign Against – Lots of Free Media</a:t>
            </a:r>
          </a:p>
          <a:p>
            <a:pPr lvl="1"/>
            <a:r>
              <a:rPr lang="en-US" dirty="0"/>
              <a:t>Triggers Seem Nefarious</a:t>
            </a:r>
          </a:p>
          <a:p>
            <a:endParaRPr lang="en-US" dirty="0"/>
          </a:p>
        </p:txBody>
      </p:sp>
    </p:spTree>
    <p:extLst>
      <p:ext uri="{BB962C8B-B14F-4D97-AF65-F5344CB8AC3E}">
        <p14:creationId xmlns:p14="http://schemas.microsoft.com/office/powerpoint/2010/main" val="304989008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Was It So Close?</a:t>
            </a:r>
            <a:endParaRPr lang="en-US" dirty="0"/>
          </a:p>
        </p:txBody>
      </p:sp>
      <p:sp>
        <p:nvSpPr>
          <p:cNvPr id="3" name="Content Placeholder 2"/>
          <p:cNvSpPr>
            <a:spLocks noGrp="1"/>
          </p:cNvSpPr>
          <p:nvPr>
            <p:ph idx="1"/>
          </p:nvPr>
        </p:nvSpPr>
        <p:spPr/>
        <p:txBody>
          <a:bodyPr/>
          <a:lstStyle/>
          <a:p>
            <a:r>
              <a:rPr lang="en-US" dirty="0"/>
              <a:t>Complicated plan</a:t>
            </a:r>
          </a:p>
          <a:p>
            <a:pPr lvl="1"/>
            <a:r>
              <a:rPr lang="en-US" dirty="0"/>
              <a:t>Trust Lands as a Revenue Source for Education Still Hard to Understand</a:t>
            </a:r>
          </a:p>
          <a:p>
            <a:pPr lvl="2"/>
            <a:r>
              <a:rPr lang="en-US" dirty="0"/>
              <a:t>Treasurer Campaign Against – Lots of Free Media</a:t>
            </a:r>
          </a:p>
          <a:p>
            <a:pPr lvl="1"/>
            <a:r>
              <a:rPr lang="en-US" dirty="0"/>
              <a:t>Triggers Seem Nefarious</a:t>
            </a:r>
          </a:p>
          <a:p>
            <a:endParaRPr lang="en-US" dirty="0"/>
          </a:p>
        </p:txBody>
      </p:sp>
    </p:spTree>
    <p:extLst>
      <p:ext uri="{BB962C8B-B14F-4D97-AF65-F5344CB8AC3E}">
        <p14:creationId xmlns:p14="http://schemas.microsoft.com/office/powerpoint/2010/main" val="106652050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Was It So Close?</a:t>
            </a:r>
            <a:endParaRPr lang="en-US" dirty="0"/>
          </a:p>
        </p:txBody>
      </p:sp>
      <p:sp>
        <p:nvSpPr>
          <p:cNvPr id="3" name="Content Placeholder 2"/>
          <p:cNvSpPr>
            <a:spLocks noGrp="1"/>
          </p:cNvSpPr>
          <p:nvPr>
            <p:ph idx="1"/>
          </p:nvPr>
        </p:nvSpPr>
        <p:spPr/>
        <p:txBody>
          <a:bodyPr>
            <a:normAutofit fontScale="92500"/>
          </a:bodyPr>
          <a:lstStyle/>
          <a:p>
            <a:r>
              <a:rPr lang="en-US" dirty="0"/>
              <a:t>Settlement of a Lawsuit – Compromise</a:t>
            </a:r>
          </a:p>
          <a:p>
            <a:pPr lvl="1"/>
            <a:r>
              <a:rPr lang="en-US" dirty="0"/>
              <a:t>Traditional supporters not happy – thought it wasn’t enough and expected state to pay full amount of judgment for breaking the law</a:t>
            </a:r>
          </a:p>
          <a:p>
            <a:pPr lvl="1"/>
            <a:r>
              <a:rPr lang="en-US" dirty="0"/>
              <a:t>Conservative critics thought plan lacked accountability – worried money wouldn’t go to the classroom and worried taxes would be increased </a:t>
            </a:r>
          </a:p>
          <a:p>
            <a:pPr lvl="2"/>
            <a:r>
              <a:rPr lang="en-US" dirty="0"/>
              <a:t>Remember that the focus of Prop. 301 was the sales tax money directed to the classroom and inflation went along for the ride; this time inflation stood on its own</a:t>
            </a:r>
          </a:p>
          <a:p>
            <a:endParaRPr lang="en-US" dirty="0"/>
          </a:p>
        </p:txBody>
      </p:sp>
    </p:spTree>
    <p:extLst>
      <p:ext uri="{BB962C8B-B14F-4D97-AF65-F5344CB8AC3E}">
        <p14:creationId xmlns:p14="http://schemas.microsoft.com/office/powerpoint/2010/main" val="196345856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Was It So Close?</a:t>
            </a:r>
            <a:endParaRPr lang="en-US" dirty="0"/>
          </a:p>
        </p:txBody>
      </p:sp>
      <p:sp>
        <p:nvSpPr>
          <p:cNvPr id="3" name="Content Placeholder 2"/>
          <p:cNvSpPr>
            <a:spLocks noGrp="1"/>
          </p:cNvSpPr>
          <p:nvPr>
            <p:ph idx="1"/>
          </p:nvPr>
        </p:nvSpPr>
        <p:spPr/>
        <p:txBody>
          <a:bodyPr>
            <a:normAutofit fontScale="92500" lnSpcReduction="10000"/>
          </a:bodyPr>
          <a:lstStyle/>
          <a:p>
            <a:r>
              <a:rPr lang="en-US" dirty="0"/>
              <a:t>A New Type of Coalition</a:t>
            </a:r>
          </a:p>
          <a:p>
            <a:pPr lvl="1"/>
            <a:r>
              <a:rPr lang="en-US" dirty="0"/>
              <a:t>Prop. 301 (2000) and Prop. 100 (2010) both had Governor leading charge and business support – but both passed by Legislature because of Democrats and moderate Republican support over objections of conservatives </a:t>
            </a:r>
            <a:endParaRPr lang="en-US" dirty="0" smtClean="0"/>
          </a:p>
          <a:p>
            <a:pPr lvl="2"/>
            <a:r>
              <a:rPr lang="en-US" dirty="0" smtClean="0"/>
              <a:t>ACE </a:t>
            </a:r>
            <a:r>
              <a:rPr lang="en-US" dirty="0"/>
              <a:t>Initiative and Prop. 204 (2012) did not and failed badly at </a:t>
            </a:r>
            <a:r>
              <a:rPr lang="en-US" dirty="0" smtClean="0"/>
              <a:t>polls</a:t>
            </a:r>
            <a:endParaRPr lang="en-US" dirty="0"/>
          </a:p>
          <a:p>
            <a:pPr lvl="1"/>
            <a:r>
              <a:rPr lang="en-US" dirty="0"/>
              <a:t>Prop. 123 passed with Republican support and Democratic opposition in legislative process (although many Dems came to support it)</a:t>
            </a:r>
          </a:p>
          <a:p>
            <a:endParaRPr lang="en-US" dirty="0"/>
          </a:p>
        </p:txBody>
      </p:sp>
    </p:spTree>
    <p:extLst>
      <p:ext uri="{BB962C8B-B14F-4D97-AF65-F5344CB8AC3E}">
        <p14:creationId xmlns:p14="http://schemas.microsoft.com/office/powerpoint/2010/main" val="27579758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Defending Prop. 123 (It’s Not Over)</a:t>
            </a:r>
          </a:p>
        </p:txBody>
      </p:sp>
      <p:sp>
        <p:nvSpPr>
          <p:cNvPr id="3" name="Content Placeholder 2"/>
          <p:cNvSpPr>
            <a:spLocks noGrp="1"/>
          </p:cNvSpPr>
          <p:nvPr>
            <p:ph idx="1"/>
          </p:nvPr>
        </p:nvSpPr>
        <p:spPr/>
        <p:txBody>
          <a:bodyPr/>
          <a:lstStyle/>
          <a:p>
            <a:r>
              <a:rPr lang="en-US" dirty="0"/>
              <a:t>Push to ensure all funds go to teacher salaries – contrary to Prop. 301 design</a:t>
            </a:r>
          </a:p>
          <a:p>
            <a:r>
              <a:rPr lang="en-US" dirty="0"/>
              <a:t>Opponents bitter about close loss, ready to say “I told you so</a:t>
            </a:r>
            <a:r>
              <a:rPr lang="en-US" dirty="0" smtClean="0"/>
              <a:t>”</a:t>
            </a:r>
            <a:endParaRPr lang="en-US" dirty="0"/>
          </a:p>
          <a:p>
            <a:r>
              <a:rPr lang="en-US" dirty="0"/>
              <a:t>Getting everyone focused that Prop. 123 did not solve all our funding problems</a:t>
            </a:r>
          </a:p>
          <a:p>
            <a:endParaRPr lang="en-US" dirty="0"/>
          </a:p>
        </p:txBody>
      </p:sp>
    </p:spTree>
    <p:extLst>
      <p:ext uri="{BB962C8B-B14F-4D97-AF65-F5344CB8AC3E}">
        <p14:creationId xmlns:p14="http://schemas.microsoft.com/office/powerpoint/2010/main" val="59995329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Advocate!</a:t>
            </a:r>
          </a:p>
        </p:txBody>
      </p:sp>
      <p:sp>
        <p:nvSpPr>
          <p:cNvPr id="3" name="Content Placeholder 2"/>
          <p:cNvSpPr>
            <a:spLocks noGrp="1"/>
          </p:cNvSpPr>
          <p:nvPr>
            <p:ph sz="quarter" idx="4294967295"/>
          </p:nvPr>
        </p:nvSpPr>
        <p:spPr>
          <a:xfrm>
            <a:off x="506113" y="1712818"/>
            <a:ext cx="7796030" cy="2483392"/>
          </a:xfrm>
          <a:prstGeom prst="rect">
            <a:avLst/>
          </a:prstGeom>
        </p:spPr>
        <p:txBody>
          <a:bodyPr>
            <a:normAutofit/>
          </a:bodyPr>
          <a:lstStyle/>
          <a:p>
            <a:r>
              <a:rPr lang="en-US" sz="2800" dirty="0"/>
              <a:t>Create relationships with the players on the field now</a:t>
            </a:r>
          </a:p>
          <a:p>
            <a:r>
              <a:rPr lang="en-US" sz="2800" dirty="0"/>
              <a:t>Advocate </a:t>
            </a:r>
          </a:p>
          <a:p>
            <a:r>
              <a:rPr lang="en-US" sz="2800" dirty="0"/>
              <a:t>Work to get the players you want</a:t>
            </a:r>
          </a:p>
        </p:txBody>
      </p:sp>
    </p:spTree>
    <p:extLst>
      <p:ext uri="{BB962C8B-B14F-4D97-AF65-F5344CB8AC3E}">
        <p14:creationId xmlns:p14="http://schemas.microsoft.com/office/powerpoint/2010/main" val="300426024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t>
            </a:r>
            <a:r>
              <a:rPr lang="en-US" dirty="0" smtClean="0"/>
              <a:t>itigate</a:t>
            </a:r>
            <a:r>
              <a:rPr lang="en-US" dirty="0"/>
              <a:t>!</a:t>
            </a:r>
          </a:p>
        </p:txBody>
      </p:sp>
      <p:sp>
        <p:nvSpPr>
          <p:cNvPr id="3" name="Content Placeholder 2"/>
          <p:cNvSpPr>
            <a:spLocks noGrp="1"/>
          </p:cNvSpPr>
          <p:nvPr>
            <p:ph sz="quarter" idx="4294967295"/>
          </p:nvPr>
        </p:nvSpPr>
        <p:spPr>
          <a:xfrm>
            <a:off x="514351" y="2404797"/>
            <a:ext cx="7796030" cy="2483392"/>
          </a:xfrm>
          <a:prstGeom prst="rect">
            <a:avLst/>
          </a:prstGeom>
        </p:spPr>
        <p:txBody>
          <a:bodyPr>
            <a:normAutofit/>
          </a:bodyPr>
          <a:lstStyle/>
          <a:p>
            <a:r>
              <a:rPr lang="en-US" sz="2700" dirty="0"/>
              <a:t>Inflation </a:t>
            </a:r>
          </a:p>
          <a:p>
            <a:r>
              <a:rPr lang="en-US" sz="2700" dirty="0"/>
              <a:t>Capital</a:t>
            </a:r>
          </a:p>
          <a:p>
            <a:r>
              <a:rPr lang="en-US" sz="2700" dirty="0"/>
              <a:t>Limits on litigation as effective strategy</a:t>
            </a:r>
          </a:p>
          <a:p>
            <a:pPr marL="0" indent="0">
              <a:buNone/>
            </a:pPr>
            <a:endParaRPr lang="en-US" sz="2100" dirty="0"/>
          </a:p>
        </p:txBody>
      </p:sp>
    </p:spTree>
    <p:extLst>
      <p:ext uri="{BB962C8B-B14F-4D97-AF65-F5344CB8AC3E}">
        <p14:creationId xmlns:p14="http://schemas.microsoft.com/office/powerpoint/2010/main" val="43194715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t>
            </a:r>
            <a:r>
              <a:rPr lang="en-US" dirty="0" smtClean="0"/>
              <a:t>egislate!</a:t>
            </a:r>
            <a:endParaRPr lang="en-US" dirty="0"/>
          </a:p>
        </p:txBody>
      </p:sp>
      <p:sp>
        <p:nvSpPr>
          <p:cNvPr id="3" name="Content Placeholder 2"/>
          <p:cNvSpPr>
            <a:spLocks noGrp="1"/>
          </p:cNvSpPr>
          <p:nvPr>
            <p:ph sz="quarter" idx="4294967295"/>
          </p:nvPr>
        </p:nvSpPr>
        <p:spPr>
          <a:xfrm>
            <a:off x="514351" y="2404797"/>
            <a:ext cx="7796030" cy="2483392"/>
          </a:xfrm>
          <a:prstGeom prst="rect">
            <a:avLst/>
          </a:prstGeom>
        </p:spPr>
        <p:txBody>
          <a:bodyPr>
            <a:normAutofit/>
          </a:bodyPr>
          <a:lstStyle/>
          <a:p>
            <a:r>
              <a:rPr lang="en-US" sz="2800" dirty="0"/>
              <a:t>Keep in mind Prop. 108</a:t>
            </a:r>
          </a:p>
          <a:p>
            <a:r>
              <a:rPr lang="en-US" sz="2800" dirty="0"/>
              <a:t>Stay in conversations about more funding</a:t>
            </a:r>
          </a:p>
          <a:p>
            <a:r>
              <a:rPr lang="en-US" sz="2800" dirty="0"/>
              <a:t>Have to play with the players you have</a:t>
            </a:r>
          </a:p>
          <a:p>
            <a:pPr marL="0" indent="0">
              <a:buNone/>
            </a:pPr>
            <a:endParaRPr lang="en-US" sz="2100" dirty="0"/>
          </a:p>
        </p:txBody>
      </p:sp>
    </p:spTree>
    <p:extLst>
      <p:ext uri="{BB962C8B-B14F-4D97-AF65-F5344CB8AC3E}">
        <p14:creationId xmlns:p14="http://schemas.microsoft.com/office/powerpoint/2010/main" val="296834117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Next?</a:t>
            </a:r>
            <a:endParaRPr lang="en-US" dirty="0"/>
          </a:p>
        </p:txBody>
      </p:sp>
      <p:sp>
        <p:nvSpPr>
          <p:cNvPr id="3" name="Content Placeholder 2"/>
          <p:cNvSpPr>
            <a:spLocks noGrp="1"/>
          </p:cNvSpPr>
          <p:nvPr>
            <p:ph idx="1"/>
          </p:nvPr>
        </p:nvSpPr>
        <p:spPr/>
        <p:txBody>
          <a:bodyPr/>
          <a:lstStyle/>
          <a:p>
            <a:r>
              <a:rPr lang="en-US" dirty="0"/>
              <a:t>Governor’s Classrooms First Initiative</a:t>
            </a:r>
          </a:p>
          <a:p>
            <a:pPr lvl="1"/>
            <a:r>
              <a:rPr lang="en-US" dirty="0"/>
              <a:t>Looking at revisions to school finance formula</a:t>
            </a:r>
          </a:p>
          <a:p>
            <a:pPr lvl="1"/>
            <a:r>
              <a:rPr lang="en-US" dirty="0"/>
              <a:t>Co- Chair Jim Swanson has said more money is needed into system: “we are not going to fix our problems by dividing the pie differently”</a:t>
            </a:r>
          </a:p>
          <a:p>
            <a:pPr lvl="1"/>
            <a:r>
              <a:rPr lang="en-US" dirty="0"/>
              <a:t>Focus is on classrooms and teachers</a:t>
            </a:r>
          </a:p>
          <a:p>
            <a:endParaRPr lang="en-US" dirty="0"/>
          </a:p>
        </p:txBody>
      </p:sp>
    </p:spTree>
    <p:extLst>
      <p:ext uri="{BB962C8B-B14F-4D97-AF65-F5344CB8AC3E}">
        <p14:creationId xmlns:p14="http://schemas.microsoft.com/office/powerpoint/2010/main" val="3767391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5486" y="670054"/>
            <a:ext cx="7086600" cy="1143000"/>
          </a:xfrm>
        </p:spPr>
        <p:txBody>
          <a:bodyPr>
            <a:normAutofit fontScale="90000"/>
          </a:bodyPr>
          <a:lstStyle/>
          <a:p>
            <a:pPr lvl="1" algn="l" rtl="0">
              <a:lnSpc>
                <a:spcPct val="90000"/>
              </a:lnSpc>
              <a:spcBef>
                <a:spcPct val="0"/>
              </a:spcBef>
            </a:pPr>
            <a:r>
              <a:rPr lang="en-US" sz="3300" dirty="0">
                <a:solidFill>
                  <a:schemeClr val="accent1"/>
                </a:solidFill>
                <a:latin typeface="+mj-lt"/>
              </a:rPr>
              <a:t>Arizona State K-12 Funding By Resource (% of money from a Particular Source – Federal, Local and State (U.S. Census, FY2013)</a:t>
            </a:r>
            <a:r>
              <a:rPr lang="en-US" dirty="0"/>
              <a:t/>
            </a:r>
            <a:br>
              <a:rPr lang="en-US" dirty="0"/>
            </a:br>
            <a:endParaRPr lang="en-US" dirty="0"/>
          </a:p>
        </p:txBody>
      </p:sp>
      <p:sp>
        <p:nvSpPr>
          <p:cNvPr id="3" name="Content Placeholder 2"/>
          <p:cNvSpPr>
            <a:spLocks noGrp="1"/>
          </p:cNvSpPr>
          <p:nvPr>
            <p:ph sz="quarter" idx="4294967295"/>
          </p:nvPr>
        </p:nvSpPr>
        <p:spPr>
          <a:xfrm>
            <a:off x="514351" y="2100649"/>
            <a:ext cx="7796030" cy="3863546"/>
          </a:xfrm>
          <a:prstGeom prst="rect">
            <a:avLst/>
          </a:prstGeom>
        </p:spPr>
        <p:txBody>
          <a:bodyPr>
            <a:normAutofit fontScale="70000" lnSpcReduction="20000"/>
          </a:bodyPr>
          <a:lstStyle/>
          <a:p>
            <a:r>
              <a:rPr lang="en-US" sz="3600" dirty="0"/>
              <a:t>Federal Funding: 14.6% (5</a:t>
            </a:r>
            <a:r>
              <a:rPr lang="en-US" sz="3600" baseline="30000" dirty="0"/>
              <a:t>th</a:t>
            </a:r>
            <a:r>
              <a:rPr lang="en-US" sz="3600" dirty="0"/>
              <a:t>)</a:t>
            </a:r>
          </a:p>
          <a:p>
            <a:r>
              <a:rPr lang="en-US" sz="3600" dirty="0"/>
              <a:t>Local Funding: 49.2% (18</a:t>
            </a:r>
            <a:r>
              <a:rPr lang="en-US" sz="3600" baseline="30000" dirty="0"/>
              <a:t>th</a:t>
            </a:r>
            <a:r>
              <a:rPr lang="en-US" sz="3600" dirty="0"/>
              <a:t>)</a:t>
            </a:r>
          </a:p>
          <a:p>
            <a:r>
              <a:rPr lang="en-US" sz="3600" dirty="0"/>
              <a:t>State Funding: 36.2% (48</a:t>
            </a:r>
            <a:r>
              <a:rPr lang="en-US" sz="3600" baseline="30000" dirty="0"/>
              <a:t>th</a:t>
            </a:r>
            <a:r>
              <a:rPr lang="en-US" sz="3600" dirty="0"/>
              <a:t>)</a:t>
            </a:r>
          </a:p>
          <a:p>
            <a:pPr lvl="3"/>
            <a:endParaRPr lang="en-US" sz="2800" dirty="0" smtClean="0"/>
          </a:p>
          <a:p>
            <a:r>
              <a:rPr lang="en-US" sz="4000" dirty="0" smtClean="0"/>
              <a:t>Growth </a:t>
            </a:r>
            <a:r>
              <a:rPr lang="en-US" sz="4000" dirty="0"/>
              <a:t>in Resources from Federal, Local and State Sources 1992-2013 (Actual – not Constant - Dollars)</a:t>
            </a:r>
          </a:p>
          <a:p>
            <a:pPr lvl="1"/>
            <a:r>
              <a:rPr lang="en-US" sz="3600" dirty="0"/>
              <a:t>Federal Funding Sources: Up 176.15%</a:t>
            </a:r>
          </a:p>
          <a:p>
            <a:pPr lvl="1"/>
            <a:r>
              <a:rPr lang="en-US" sz="3600" dirty="0"/>
              <a:t>Local Funding Sources: Up 76.99%</a:t>
            </a:r>
          </a:p>
          <a:p>
            <a:pPr lvl="1"/>
            <a:r>
              <a:rPr lang="en-US" sz="3600" dirty="0"/>
              <a:t>State Funding Sources: Up 49.3%</a:t>
            </a:r>
          </a:p>
          <a:p>
            <a:endParaRPr lang="en-US" dirty="0"/>
          </a:p>
        </p:txBody>
      </p:sp>
    </p:spTree>
    <p:extLst>
      <p:ext uri="{BB962C8B-B14F-4D97-AF65-F5344CB8AC3E}">
        <p14:creationId xmlns:p14="http://schemas.microsoft.com/office/powerpoint/2010/main" val="142289706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Classrooms First	</a:t>
            </a:r>
            <a:endParaRPr lang="en-US" dirty="0"/>
          </a:p>
        </p:txBody>
      </p:sp>
      <p:sp>
        <p:nvSpPr>
          <p:cNvPr id="3" name="Content Placeholder 2"/>
          <p:cNvSpPr>
            <a:spLocks noGrp="1"/>
          </p:cNvSpPr>
          <p:nvPr>
            <p:ph idx="1"/>
          </p:nvPr>
        </p:nvSpPr>
        <p:spPr/>
        <p:txBody>
          <a:bodyPr/>
          <a:lstStyle/>
          <a:p>
            <a:endParaRPr lang="en-US" dirty="0" smtClean="0"/>
          </a:p>
          <a:p>
            <a:r>
              <a:rPr lang="en-US" dirty="0" smtClean="0"/>
              <a:t>Public Feedback:</a:t>
            </a:r>
          </a:p>
          <a:p>
            <a:pPr lvl="1"/>
            <a:r>
              <a:rPr lang="en-US" dirty="0">
                <a:hlinkClick r:id="rId2"/>
              </a:rPr>
              <a:t>http://</a:t>
            </a:r>
            <a:r>
              <a:rPr lang="en-US" dirty="0" smtClean="0">
                <a:hlinkClick r:id="rId2"/>
              </a:rPr>
              <a:t>education.azgovernor.gov/edu/form/submit-feedback-council</a:t>
            </a:r>
            <a:endParaRPr lang="en-US" dirty="0" smtClean="0"/>
          </a:p>
          <a:p>
            <a:pPr lvl="1"/>
            <a:endParaRPr lang="en-US" dirty="0"/>
          </a:p>
        </p:txBody>
      </p:sp>
    </p:spTree>
    <p:extLst>
      <p:ext uri="{BB962C8B-B14F-4D97-AF65-F5344CB8AC3E}">
        <p14:creationId xmlns:p14="http://schemas.microsoft.com/office/powerpoint/2010/main" val="223831907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Next?</a:t>
            </a:r>
            <a:endParaRPr lang="en-US" dirty="0"/>
          </a:p>
        </p:txBody>
      </p:sp>
      <p:sp>
        <p:nvSpPr>
          <p:cNvPr id="3" name="Content Placeholder 2"/>
          <p:cNvSpPr>
            <a:spLocks noGrp="1"/>
          </p:cNvSpPr>
          <p:nvPr>
            <p:ph idx="1"/>
          </p:nvPr>
        </p:nvSpPr>
        <p:spPr/>
        <p:txBody>
          <a:bodyPr>
            <a:normAutofit fontScale="92500" lnSpcReduction="10000"/>
          </a:bodyPr>
          <a:lstStyle/>
          <a:p>
            <a:r>
              <a:rPr lang="en-US" dirty="0"/>
              <a:t>Restoring Cuts from Great Recession</a:t>
            </a:r>
          </a:p>
          <a:p>
            <a:pPr lvl="1"/>
            <a:r>
              <a:rPr lang="en-US" dirty="0"/>
              <a:t>$1.2 billion cut from Great Recession, including All Day Kindergarten</a:t>
            </a:r>
          </a:p>
          <a:p>
            <a:pPr lvl="2"/>
            <a:r>
              <a:rPr lang="en-US" dirty="0"/>
              <a:t>Huge cuts to capital and soft capital (now District Additional Assistance)</a:t>
            </a:r>
          </a:p>
          <a:p>
            <a:pPr lvl="1"/>
            <a:r>
              <a:rPr lang="en-US" dirty="0"/>
              <a:t>On-going revenue will be problem</a:t>
            </a:r>
          </a:p>
          <a:p>
            <a:r>
              <a:rPr lang="en-US" dirty="0"/>
              <a:t>School Capital Lawsuit</a:t>
            </a:r>
          </a:p>
          <a:p>
            <a:pPr lvl="1"/>
            <a:r>
              <a:rPr lang="en-US" dirty="0"/>
              <a:t>Students FIRST collapse</a:t>
            </a:r>
          </a:p>
          <a:p>
            <a:pPr lvl="2"/>
            <a:r>
              <a:rPr lang="en-US" dirty="0"/>
              <a:t>General and Uniform requirement of Arizona Constitution</a:t>
            </a:r>
          </a:p>
          <a:p>
            <a:pPr lvl="1"/>
            <a:r>
              <a:rPr lang="en-US" dirty="0"/>
              <a:t>Plaintiffs may file any time </a:t>
            </a:r>
          </a:p>
        </p:txBody>
      </p:sp>
    </p:spTree>
    <p:extLst>
      <p:ext uri="{BB962C8B-B14F-4D97-AF65-F5344CB8AC3E}">
        <p14:creationId xmlns:p14="http://schemas.microsoft.com/office/powerpoint/2010/main" val="275368280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Next? – Prop. 301</a:t>
            </a:r>
            <a:endParaRPr lang="en-US" dirty="0"/>
          </a:p>
        </p:txBody>
      </p:sp>
      <p:sp>
        <p:nvSpPr>
          <p:cNvPr id="3" name="Content Placeholder 2"/>
          <p:cNvSpPr>
            <a:spLocks noGrp="1"/>
          </p:cNvSpPr>
          <p:nvPr>
            <p:ph idx="1"/>
          </p:nvPr>
        </p:nvSpPr>
        <p:spPr/>
        <p:txBody>
          <a:bodyPr>
            <a:normAutofit lnSpcReduction="10000"/>
          </a:bodyPr>
          <a:lstStyle/>
          <a:p>
            <a:r>
              <a:rPr lang="en-US" dirty="0"/>
              <a:t>While inflation continues, sales tax that funds Classroom Site Fund expires June 30, 2021</a:t>
            </a:r>
          </a:p>
          <a:p>
            <a:pPr lvl="1"/>
            <a:r>
              <a:rPr lang="en-US" dirty="0"/>
              <a:t>Directed funding for teacher salaries</a:t>
            </a:r>
          </a:p>
          <a:p>
            <a:pPr lvl="1"/>
            <a:r>
              <a:rPr lang="en-US" dirty="0"/>
              <a:t>Expiration may cut teacher salaries up to 10%</a:t>
            </a:r>
          </a:p>
          <a:p>
            <a:r>
              <a:rPr lang="en-US" dirty="0"/>
              <a:t>Need Legislature to refer it to voters</a:t>
            </a:r>
          </a:p>
          <a:p>
            <a:pPr lvl="1"/>
            <a:r>
              <a:rPr lang="en-US" dirty="0"/>
              <a:t>Road to referral and ultimate passage goes through Governor’s Office</a:t>
            </a:r>
          </a:p>
          <a:p>
            <a:pPr lvl="1"/>
            <a:r>
              <a:rPr lang="en-US" dirty="0"/>
              <a:t>2018 is target</a:t>
            </a:r>
          </a:p>
          <a:p>
            <a:endParaRPr lang="en-US" dirty="0"/>
          </a:p>
        </p:txBody>
      </p:sp>
    </p:spTree>
    <p:extLst>
      <p:ext uri="{BB962C8B-B14F-4D97-AF65-F5344CB8AC3E}">
        <p14:creationId xmlns:p14="http://schemas.microsoft.com/office/powerpoint/2010/main" val="306644987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Next – Prop. 301</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Will </a:t>
            </a:r>
            <a:r>
              <a:rPr lang="en-US" dirty="0"/>
              <a:t>push for bump to a full cent</a:t>
            </a:r>
          </a:p>
          <a:p>
            <a:r>
              <a:rPr lang="en-US" dirty="0"/>
              <a:t>Also opportunity to get more money into K-12 by changing distribution</a:t>
            </a:r>
          </a:p>
          <a:p>
            <a:r>
              <a:rPr lang="en-US" dirty="0"/>
              <a:t>Could reallocate up to $</a:t>
            </a:r>
            <a:r>
              <a:rPr lang="en-US" dirty="0" smtClean="0"/>
              <a:t>263,922,500 </a:t>
            </a:r>
            <a:r>
              <a:rPr lang="en-US" sz="2400" dirty="0"/>
              <a:t>(Does not include the Prop 301 funding that goes to </a:t>
            </a:r>
            <a:r>
              <a:rPr lang="en-US" sz="2400" dirty="0" smtClean="0"/>
              <a:t>universities </a:t>
            </a:r>
            <a:r>
              <a:rPr lang="en-US" sz="2400" dirty="0"/>
              <a:t>and community </a:t>
            </a:r>
            <a:r>
              <a:rPr lang="en-US" sz="2400" dirty="0" smtClean="0"/>
              <a:t>colleges) </a:t>
            </a:r>
            <a:endParaRPr lang="en-US" sz="2400" dirty="0"/>
          </a:p>
          <a:p>
            <a:pPr lvl="1"/>
            <a:r>
              <a:rPr lang="en-US" sz="2300" dirty="0"/>
              <a:t>$72,000,000 from state land trust that goes to the General Fund</a:t>
            </a:r>
          </a:p>
          <a:p>
            <a:pPr lvl="1"/>
            <a:r>
              <a:rPr lang="en-US" sz="2300" dirty="0"/>
              <a:t>$64.142,500 that is used to pay for debt service payments for Students First (bonds paid off in 2020) </a:t>
            </a:r>
          </a:p>
          <a:p>
            <a:pPr lvl="1"/>
            <a:r>
              <a:rPr lang="en-US" sz="2300" dirty="0"/>
              <a:t>$86,280,000 goes to State General Fund for the extra 5 school days</a:t>
            </a:r>
          </a:p>
          <a:p>
            <a:pPr lvl="1"/>
            <a:r>
              <a:rPr lang="en-US" sz="2300" dirty="0"/>
              <a:t>$25,000,000 goes to general Fund for sales tax </a:t>
            </a:r>
            <a:r>
              <a:rPr lang="en-US" sz="2300" dirty="0" smtClean="0"/>
              <a:t>credits</a:t>
            </a:r>
          </a:p>
          <a:p>
            <a:pPr lvl="1"/>
            <a:r>
              <a:rPr lang="en-US" sz="2300" dirty="0" smtClean="0"/>
              <a:t>$</a:t>
            </a:r>
            <a:r>
              <a:rPr lang="en-US" sz="2300" dirty="0"/>
              <a:t>16,500,000 goes to ADE (school safety, character education, accountability measures, and failing schools tutoring fund) </a:t>
            </a:r>
          </a:p>
        </p:txBody>
      </p:sp>
    </p:spTree>
    <p:extLst>
      <p:ext uri="{BB962C8B-B14F-4D97-AF65-F5344CB8AC3E}">
        <p14:creationId xmlns:p14="http://schemas.microsoft.com/office/powerpoint/2010/main" val="138253628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Next – Prop. 301</a:t>
            </a:r>
          </a:p>
        </p:txBody>
      </p:sp>
      <p:sp>
        <p:nvSpPr>
          <p:cNvPr id="3" name="Content Placeholder 2"/>
          <p:cNvSpPr>
            <a:spLocks noGrp="1"/>
          </p:cNvSpPr>
          <p:nvPr>
            <p:ph idx="1"/>
          </p:nvPr>
        </p:nvSpPr>
        <p:spPr/>
        <p:txBody>
          <a:bodyPr/>
          <a:lstStyle/>
          <a:p>
            <a:r>
              <a:rPr lang="en-US" dirty="0"/>
              <a:t>Policy reformers not looking at simple renewal, want to use opportunity to implement agenda</a:t>
            </a:r>
          </a:p>
          <a:p>
            <a:pPr lvl="1"/>
            <a:r>
              <a:rPr lang="en-US" dirty="0"/>
              <a:t>Based on Prop. 123 experience, student success has to be focus</a:t>
            </a:r>
          </a:p>
          <a:p>
            <a:endParaRPr lang="en-US" dirty="0"/>
          </a:p>
        </p:txBody>
      </p:sp>
    </p:spTree>
    <p:extLst>
      <p:ext uri="{BB962C8B-B14F-4D97-AF65-F5344CB8AC3E}">
        <p14:creationId xmlns:p14="http://schemas.microsoft.com/office/powerpoint/2010/main" val="383944971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Next – Prop. 301</a:t>
            </a:r>
          </a:p>
        </p:txBody>
      </p:sp>
      <p:sp>
        <p:nvSpPr>
          <p:cNvPr id="3" name="Content Placeholder 2"/>
          <p:cNvSpPr>
            <a:spLocks noGrp="1"/>
          </p:cNvSpPr>
          <p:nvPr>
            <p:ph idx="1"/>
          </p:nvPr>
        </p:nvSpPr>
        <p:spPr/>
        <p:txBody>
          <a:bodyPr/>
          <a:lstStyle/>
          <a:p>
            <a:r>
              <a:rPr lang="en-US" dirty="0"/>
              <a:t>Need simple, understandable plan that focuses on teacher salaries, student achievement</a:t>
            </a:r>
          </a:p>
          <a:p>
            <a:pPr lvl="1"/>
            <a:r>
              <a:rPr lang="en-US" dirty="0"/>
              <a:t>Focus on overall level of funding may be popular with education advocates but is not popular with electorate</a:t>
            </a:r>
          </a:p>
          <a:p>
            <a:endParaRPr lang="en-US" dirty="0"/>
          </a:p>
        </p:txBody>
      </p:sp>
    </p:spTree>
    <p:extLst>
      <p:ext uri="{BB962C8B-B14F-4D97-AF65-F5344CB8AC3E}">
        <p14:creationId xmlns:p14="http://schemas.microsoft.com/office/powerpoint/2010/main" val="360746800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Next – Prop. 301</a:t>
            </a:r>
            <a:endParaRPr lang="en-US" dirty="0"/>
          </a:p>
        </p:txBody>
      </p:sp>
      <p:sp>
        <p:nvSpPr>
          <p:cNvPr id="3" name="Content Placeholder 2"/>
          <p:cNvSpPr>
            <a:spLocks noGrp="1"/>
          </p:cNvSpPr>
          <p:nvPr>
            <p:ph idx="1"/>
          </p:nvPr>
        </p:nvSpPr>
        <p:spPr/>
        <p:txBody>
          <a:bodyPr>
            <a:normAutofit fontScale="70000" lnSpcReduction="20000"/>
          </a:bodyPr>
          <a:lstStyle/>
          <a:p>
            <a:r>
              <a:rPr lang="en-US" sz="4600" dirty="0"/>
              <a:t>Arizona Education Progress Meter</a:t>
            </a:r>
          </a:p>
          <a:p>
            <a:pPr lvl="1"/>
            <a:r>
              <a:rPr lang="en-US" dirty="0"/>
              <a:t>Expect More Arizona/Center for the Future of Arizona</a:t>
            </a:r>
          </a:p>
          <a:p>
            <a:pPr lvl="1"/>
            <a:endParaRPr lang="en-US" dirty="0" smtClean="0"/>
          </a:p>
          <a:p>
            <a:pPr lvl="1"/>
            <a:r>
              <a:rPr lang="en-US" dirty="0" smtClean="0"/>
              <a:t>8 </a:t>
            </a:r>
            <a:r>
              <a:rPr lang="en-US" dirty="0"/>
              <a:t>Metrics that Give Indication of How Arizona Is Doing</a:t>
            </a:r>
          </a:p>
          <a:p>
            <a:pPr lvl="2"/>
            <a:r>
              <a:rPr lang="en-US" dirty="0"/>
              <a:t>Post-Secondary Degree Attainment (37% of residents have 2 or 4 </a:t>
            </a:r>
            <a:r>
              <a:rPr lang="en-US" dirty="0" err="1"/>
              <a:t>yr</a:t>
            </a:r>
            <a:r>
              <a:rPr lang="en-US" dirty="0"/>
              <a:t> degree)</a:t>
            </a:r>
          </a:p>
          <a:p>
            <a:pPr lvl="2"/>
            <a:r>
              <a:rPr lang="en-US" dirty="0"/>
              <a:t>College Going (52% HS graduates attending post-secondary school)</a:t>
            </a:r>
          </a:p>
          <a:p>
            <a:pPr lvl="2"/>
            <a:r>
              <a:rPr lang="en-US" dirty="0"/>
              <a:t>Opportunity Youth (85% between 16 and 24 are either in school or working, AZ low)</a:t>
            </a:r>
          </a:p>
          <a:p>
            <a:pPr lvl="2"/>
            <a:r>
              <a:rPr lang="en-US" dirty="0"/>
              <a:t>HS Graduation (76% improved but still far below U.S. avg.)</a:t>
            </a:r>
          </a:p>
          <a:p>
            <a:pPr lvl="2"/>
            <a:r>
              <a:rPr lang="en-US" dirty="0"/>
              <a:t>8</a:t>
            </a:r>
            <a:r>
              <a:rPr lang="en-US" baseline="30000" dirty="0"/>
              <a:t>th</a:t>
            </a:r>
            <a:r>
              <a:rPr lang="en-US" dirty="0"/>
              <a:t> Grade Math (34% proficient or highly proficient on </a:t>
            </a:r>
            <a:r>
              <a:rPr lang="en-US" dirty="0" err="1"/>
              <a:t>AzMerit</a:t>
            </a:r>
            <a:r>
              <a:rPr lang="en-US" dirty="0"/>
              <a:t> Math Exam)</a:t>
            </a:r>
          </a:p>
          <a:p>
            <a:pPr lvl="2"/>
            <a:r>
              <a:rPr lang="en-US" dirty="0"/>
              <a:t>3</a:t>
            </a:r>
            <a:r>
              <a:rPr lang="en-US" baseline="30000" dirty="0"/>
              <a:t>rd</a:t>
            </a:r>
            <a:r>
              <a:rPr lang="en-US" dirty="0"/>
              <a:t> Grade Reading (40% proficient or highly proficient on </a:t>
            </a:r>
            <a:r>
              <a:rPr lang="en-US" dirty="0" err="1"/>
              <a:t>AzMerit</a:t>
            </a:r>
            <a:r>
              <a:rPr lang="en-US" dirty="0"/>
              <a:t> Reading Exam)</a:t>
            </a:r>
          </a:p>
          <a:p>
            <a:pPr lvl="2"/>
            <a:r>
              <a:rPr lang="en-US" dirty="0"/>
              <a:t>Preschool Enrollment (37% 3 and 4 </a:t>
            </a:r>
            <a:r>
              <a:rPr lang="en-US" dirty="0" err="1"/>
              <a:t>yr</a:t>
            </a:r>
            <a:r>
              <a:rPr lang="en-US" dirty="0"/>
              <a:t> olds in preschool)</a:t>
            </a:r>
          </a:p>
          <a:p>
            <a:pPr lvl="2"/>
            <a:r>
              <a:rPr lang="en-US" dirty="0"/>
              <a:t>Teacher Pay (AZ Median Teacher Pay of $40,590 75% of National Avg</a:t>
            </a:r>
            <a:r>
              <a:rPr lang="en-US" dirty="0" smtClean="0"/>
              <a:t>.)</a:t>
            </a:r>
            <a:endParaRPr lang="en-US" dirty="0"/>
          </a:p>
        </p:txBody>
      </p:sp>
    </p:spTree>
    <p:extLst>
      <p:ext uri="{BB962C8B-B14F-4D97-AF65-F5344CB8AC3E}">
        <p14:creationId xmlns:p14="http://schemas.microsoft.com/office/powerpoint/2010/main" val="89842064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Next – Prop. 301</a:t>
            </a:r>
            <a:endParaRPr lang="en-US" dirty="0"/>
          </a:p>
        </p:txBody>
      </p:sp>
      <p:sp>
        <p:nvSpPr>
          <p:cNvPr id="3" name="Content Placeholder 2"/>
          <p:cNvSpPr>
            <a:spLocks noGrp="1"/>
          </p:cNvSpPr>
          <p:nvPr>
            <p:ph idx="1"/>
          </p:nvPr>
        </p:nvSpPr>
        <p:spPr/>
        <p:txBody>
          <a:bodyPr/>
          <a:lstStyle/>
          <a:p>
            <a:r>
              <a:rPr lang="en-US" dirty="0"/>
              <a:t>Several Groups Forming to Push for Renewal</a:t>
            </a:r>
          </a:p>
          <a:p>
            <a:pPr lvl="1"/>
            <a:r>
              <a:rPr lang="en-US" dirty="0"/>
              <a:t>Greater Phoenix Leadership leading Project 456 with all stakeholders, including representatives of all alphabets, philanthropic, reformers, business</a:t>
            </a:r>
          </a:p>
          <a:p>
            <a:endParaRPr lang="en-US" dirty="0"/>
          </a:p>
        </p:txBody>
      </p:sp>
    </p:spTree>
    <p:extLst>
      <p:ext uri="{BB962C8B-B14F-4D97-AF65-F5344CB8AC3E}">
        <p14:creationId xmlns:p14="http://schemas.microsoft.com/office/powerpoint/2010/main" val="264174600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Few Words About CTE/JTED State Funding</a:t>
            </a:r>
            <a:endParaRPr lang="en-US" dirty="0"/>
          </a:p>
        </p:txBody>
      </p:sp>
      <p:sp>
        <p:nvSpPr>
          <p:cNvPr id="3" name="Content Placeholder 2"/>
          <p:cNvSpPr>
            <a:spLocks noGrp="1"/>
          </p:cNvSpPr>
          <p:nvPr>
            <p:ph idx="1"/>
          </p:nvPr>
        </p:nvSpPr>
        <p:spPr/>
        <p:txBody>
          <a:bodyPr>
            <a:normAutofit fontScale="70000" lnSpcReduction="20000"/>
          </a:bodyPr>
          <a:lstStyle/>
          <a:p>
            <a:r>
              <a:rPr lang="en-US" dirty="0"/>
              <a:t>JTEDs were established in 1990 </a:t>
            </a:r>
            <a:endParaRPr lang="en-US" dirty="0" smtClean="0"/>
          </a:p>
          <a:p>
            <a:pPr lvl="1"/>
            <a:r>
              <a:rPr lang="en-US" dirty="0"/>
              <a:t>N</a:t>
            </a:r>
            <a:r>
              <a:rPr lang="en-US" dirty="0" smtClean="0"/>
              <a:t>ow </a:t>
            </a:r>
            <a:r>
              <a:rPr lang="en-US" dirty="0"/>
              <a:t>14 JTEDs across the state.</a:t>
            </a:r>
          </a:p>
          <a:p>
            <a:r>
              <a:rPr lang="en-US" dirty="0"/>
              <a:t>Centralized campus JTEDs own and operate a central facility and may generate up to 1.75 ADM between the JTED and the student’s corresponding school district for the purposes of determining funding.</a:t>
            </a:r>
          </a:p>
          <a:p>
            <a:r>
              <a:rPr lang="en-US" dirty="0"/>
              <a:t>Leased centralized campus JTEDs lease and operate a central facility and may generate up to 1.75 ADM under certain conditions between the JTED and member school district.</a:t>
            </a:r>
          </a:p>
          <a:p>
            <a:r>
              <a:rPr lang="en-US" dirty="0"/>
              <a:t>Satellite campuses are owned or operated by member school districts and may generate up to 1.25 ADM. Approximately 90 percent of JTED students in the state are enrolled through satellite campuses.</a:t>
            </a:r>
            <a:endParaRPr lang="en-US" dirty="0"/>
          </a:p>
        </p:txBody>
      </p:sp>
    </p:spTree>
    <p:extLst>
      <p:ext uri="{BB962C8B-B14F-4D97-AF65-F5344CB8AC3E}">
        <p14:creationId xmlns:p14="http://schemas.microsoft.com/office/powerpoint/2010/main" val="66712213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Few Words About CTE/JTED State Funding</a:t>
            </a:r>
            <a:endParaRPr lang="en-US" dirty="0"/>
          </a:p>
        </p:txBody>
      </p:sp>
      <p:sp>
        <p:nvSpPr>
          <p:cNvPr id="3" name="Content Placeholder 2"/>
          <p:cNvSpPr>
            <a:spLocks noGrp="1"/>
          </p:cNvSpPr>
          <p:nvPr>
            <p:ph idx="1"/>
          </p:nvPr>
        </p:nvSpPr>
        <p:spPr/>
        <p:txBody>
          <a:bodyPr>
            <a:normAutofit/>
          </a:bodyPr>
          <a:lstStyle/>
          <a:p>
            <a:r>
              <a:rPr lang="en-US" sz="2400" dirty="0"/>
              <a:t>Funding for JTEDs is similar to that to the formula used by school districts. </a:t>
            </a:r>
            <a:endParaRPr lang="en-US" sz="2400" dirty="0" smtClean="0"/>
          </a:p>
          <a:p>
            <a:r>
              <a:rPr lang="en-US" sz="2400" dirty="0" smtClean="0"/>
              <a:t>JTEDs </a:t>
            </a:r>
            <a:r>
              <a:rPr lang="en-US" sz="2400" dirty="0"/>
              <a:t>may levy a maximum property tax of .05 cents per $100 of secondary net assessed property valuation. </a:t>
            </a:r>
            <a:endParaRPr lang="en-US" sz="2400" dirty="0" smtClean="0"/>
          </a:p>
          <a:p>
            <a:r>
              <a:rPr lang="en-US" sz="2400" dirty="0" smtClean="0"/>
              <a:t>If </a:t>
            </a:r>
            <a:r>
              <a:rPr lang="en-US" sz="2400" dirty="0"/>
              <a:t>the amount needed is above the amount generated through the local tax, the JTED is entitled to state funds. </a:t>
            </a:r>
            <a:endParaRPr lang="en-US" sz="2400" dirty="0" smtClean="0"/>
          </a:p>
          <a:p>
            <a:r>
              <a:rPr lang="en-US" sz="2400" dirty="0" smtClean="0"/>
              <a:t>Member </a:t>
            </a:r>
            <a:r>
              <a:rPr lang="en-US" sz="2400" dirty="0"/>
              <a:t>school districts that offer satellite CTE courses also receive payments from their JTED in the form of allocations, also known as pass-through monies. These amounts are established through intergovernmental agreements between the JTED and the member district.</a:t>
            </a:r>
            <a:endParaRPr lang="en-US" sz="2400" dirty="0"/>
          </a:p>
        </p:txBody>
      </p:sp>
    </p:spTree>
    <p:extLst>
      <p:ext uri="{BB962C8B-B14F-4D97-AF65-F5344CB8AC3E}">
        <p14:creationId xmlns:p14="http://schemas.microsoft.com/office/powerpoint/2010/main" val="1287911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5487" y="505298"/>
            <a:ext cx="7086600" cy="1143000"/>
          </a:xfrm>
        </p:spPr>
        <p:txBody>
          <a:bodyPr>
            <a:normAutofit fontScale="90000"/>
          </a:bodyPr>
          <a:lstStyle/>
          <a:p>
            <a:pPr lvl="2" algn="l" rtl="0">
              <a:lnSpc>
                <a:spcPct val="90000"/>
              </a:lnSpc>
              <a:spcBef>
                <a:spcPct val="0"/>
              </a:spcBef>
            </a:pPr>
            <a:r>
              <a:rPr lang="en-US" sz="3600" dirty="0">
                <a:solidFill>
                  <a:schemeClr val="accent1"/>
                </a:solidFill>
                <a:latin typeface="+mj-lt"/>
              </a:rPr>
              <a:t>Ranked by State Sources Alone, Arizona has fallen to 50</a:t>
            </a:r>
            <a:r>
              <a:rPr lang="en-US" sz="3600" baseline="30000" dirty="0">
                <a:solidFill>
                  <a:schemeClr val="accent1"/>
                </a:solidFill>
                <a:latin typeface="+mj-lt"/>
              </a:rPr>
              <a:t>th</a:t>
            </a:r>
            <a:r>
              <a:rPr lang="en-US" sz="3600" dirty="0">
                <a:solidFill>
                  <a:schemeClr val="accent1"/>
                </a:solidFill>
                <a:latin typeface="+mj-lt"/>
              </a:rPr>
              <a:t> in per pupil funding</a:t>
            </a:r>
            <a:r>
              <a:rPr lang="en-US" dirty="0" smtClean="0"/>
              <a:t/>
            </a:r>
            <a:br>
              <a:rPr lang="en-US" dirty="0" smtClean="0"/>
            </a:br>
            <a:endParaRPr lang="en-US" dirty="0"/>
          </a:p>
        </p:txBody>
      </p:sp>
      <p:sp>
        <p:nvSpPr>
          <p:cNvPr id="3" name="Content Placeholder 2"/>
          <p:cNvSpPr>
            <a:spLocks noGrp="1"/>
          </p:cNvSpPr>
          <p:nvPr>
            <p:ph sz="quarter" idx="4294967295"/>
          </p:nvPr>
        </p:nvSpPr>
        <p:spPr>
          <a:xfrm>
            <a:off x="514351" y="2404797"/>
            <a:ext cx="7796030" cy="2483392"/>
          </a:xfrm>
          <a:prstGeom prst="rect">
            <a:avLst/>
          </a:prstGeom>
        </p:spPr>
        <p:txBody>
          <a:bodyPr/>
          <a:lstStyle/>
          <a:p>
            <a:pPr lvl="3"/>
            <a:r>
              <a:rPr lang="en-US" sz="3000" dirty="0"/>
              <a:t>$3,018 per pupil</a:t>
            </a:r>
          </a:p>
          <a:p>
            <a:pPr lvl="3"/>
            <a:r>
              <a:rPr lang="en-US" sz="3000" dirty="0"/>
              <a:t>53.8% of national avg.</a:t>
            </a:r>
          </a:p>
          <a:p>
            <a:endParaRPr lang="en-US" dirty="0"/>
          </a:p>
        </p:txBody>
      </p:sp>
    </p:spTree>
    <p:extLst>
      <p:ext uri="{BB962C8B-B14F-4D97-AF65-F5344CB8AC3E}">
        <p14:creationId xmlns:p14="http://schemas.microsoft.com/office/powerpoint/2010/main" val="35092415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Few Words About CTE/JTED Funding</a:t>
            </a:r>
            <a:endParaRPr lang="en-US" dirty="0"/>
          </a:p>
        </p:txBody>
      </p:sp>
      <p:sp>
        <p:nvSpPr>
          <p:cNvPr id="3" name="Content Placeholder 2"/>
          <p:cNvSpPr>
            <a:spLocks noGrp="1"/>
          </p:cNvSpPr>
          <p:nvPr>
            <p:ph idx="1"/>
          </p:nvPr>
        </p:nvSpPr>
        <p:spPr/>
        <p:txBody>
          <a:bodyPr>
            <a:normAutofit fontScale="70000" lnSpcReduction="20000"/>
          </a:bodyPr>
          <a:lstStyle/>
          <a:p>
            <a:r>
              <a:rPr lang="en-US" dirty="0"/>
              <a:t>In 2002, a moratorium was placed on the formation of new JTED’s, with the exception of those who were in the midst of forming, and as a result the ADM of existing districts grew significantly. </a:t>
            </a:r>
            <a:endParaRPr lang="en-US" dirty="0" smtClean="0"/>
          </a:p>
          <a:p>
            <a:r>
              <a:rPr lang="en-US" dirty="0" smtClean="0"/>
              <a:t>In </a:t>
            </a:r>
            <a:r>
              <a:rPr lang="en-US" dirty="0"/>
              <a:t>2004, the budget required ADM growth from newly formed JTEDs to come strictly from local monies. In that same year, a report by the Attorney General found that member districts had offered satellite courses without making substantive changes to district course content– resulting in higher state aid. </a:t>
            </a:r>
            <a:endParaRPr lang="en-US" dirty="0" smtClean="0"/>
          </a:p>
          <a:p>
            <a:r>
              <a:rPr lang="en-US" dirty="0" smtClean="0"/>
              <a:t>In </a:t>
            </a:r>
            <a:r>
              <a:rPr lang="en-US" dirty="0"/>
              <a:t>response to this, the legislature enacted significant changes to JTEDs including a state funding cap, property tax limitations, specified course requirements and additional reporting requirements (Laws 2006, Chapter 341). </a:t>
            </a:r>
            <a:endParaRPr lang="en-US" dirty="0" smtClean="0"/>
          </a:p>
        </p:txBody>
      </p:sp>
    </p:spTree>
    <p:extLst>
      <p:ext uri="{BB962C8B-B14F-4D97-AF65-F5344CB8AC3E}">
        <p14:creationId xmlns:p14="http://schemas.microsoft.com/office/powerpoint/2010/main" val="306717896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Few Words About CTE/JTED Funding</a:t>
            </a:r>
            <a:endParaRPr lang="en-US" dirty="0"/>
          </a:p>
        </p:txBody>
      </p:sp>
      <p:sp>
        <p:nvSpPr>
          <p:cNvPr id="3" name="Content Placeholder 2"/>
          <p:cNvSpPr>
            <a:spLocks noGrp="1"/>
          </p:cNvSpPr>
          <p:nvPr>
            <p:ph idx="1"/>
          </p:nvPr>
        </p:nvSpPr>
        <p:spPr/>
        <p:txBody>
          <a:bodyPr>
            <a:normAutofit fontScale="62500" lnSpcReduction="20000"/>
          </a:bodyPr>
          <a:lstStyle/>
          <a:p>
            <a:r>
              <a:rPr lang="en-US" dirty="0"/>
              <a:t>In 2005, the budget capped state aid for an individual JTED at its current level or double its QTR for the following fiscal year and continued that trend in the next legislative session. Beginning in 2008, the legislature funded JTEDs at 91.8% of the full formula amount and decreased this to 91% the following year until 2013. </a:t>
            </a:r>
            <a:endParaRPr lang="en-US" dirty="0" smtClean="0"/>
          </a:p>
          <a:p>
            <a:r>
              <a:rPr lang="en-US" dirty="0" smtClean="0"/>
              <a:t>In </a:t>
            </a:r>
            <a:r>
              <a:rPr lang="en-US" dirty="0"/>
              <a:t>FY 2014, three JTEDs were funded at 91% - EVIT, Pima County JTED and West-MEC – with all other JTEDs receiving 100%. In FY 2015, Maricopa and Pima JTEDs were funded at 95.5% of the full formula (Laws 2014, Chapter 18). In FY 2016, JTEDs with more than 2,000 students were funded at 95.5% (Laws 2015, Chapter 15).</a:t>
            </a:r>
          </a:p>
          <a:p>
            <a:r>
              <a:rPr lang="en-US" dirty="0"/>
              <a:t>Beginning in FY 2017, base support level funding for JTEDs and district/charter schools receiving satellite students was set to be reduced to 92.5 % (Laws 2015, Chapter 15). According to JLBC, this reduction was estimated to reduce state aid funding by $30 million in FY 2017.</a:t>
            </a:r>
          </a:p>
          <a:p>
            <a:endParaRPr lang="en-US" dirty="0"/>
          </a:p>
        </p:txBody>
      </p:sp>
    </p:spTree>
    <p:extLst>
      <p:ext uri="{BB962C8B-B14F-4D97-AF65-F5344CB8AC3E}">
        <p14:creationId xmlns:p14="http://schemas.microsoft.com/office/powerpoint/2010/main" val="249671709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CTE/JTED Funding – 9</a:t>
            </a:r>
            <a:r>
              <a:rPr lang="en-US" baseline="30000" dirty="0" smtClean="0"/>
              <a:t>th</a:t>
            </a:r>
            <a:r>
              <a:rPr lang="en-US" dirty="0" smtClean="0"/>
              <a:t> grade</a:t>
            </a:r>
            <a:endParaRPr lang="en-US" dirty="0"/>
          </a:p>
        </p:txBody>
      </p:sp>
      <p:sp>
        <p:nvSpPr>
          <p:cNvPr id="3" name="Content Placeholder 2"/>
          <p:cNvSpPr>
            <a:spLocks noGrp="1"/>
          </p:cNvSpPr>
          <p:nvPr>
            <p:ph idx="1"/>
          </p:nvPr>
        </p:nvSpPr>
        <p:spPr/>
        <p:txBody>
          <a:bodyPr>
            <a:normAutofit fontScale="85000" lnSpcReduction="20000"/>
          </a:bodyPr>
          <a:lstStyle/>
          <a:p>
            <a:r>
              <a:rPr lang="en-US" dirty="0"/>
              <a:t>In 2011, the K-12 budget reconciliation included a provision to prohibit ninth grade pupils from being included in a JTEDs ADM for funding purposes and prohibit any other JTED monies from being spent on ninth grade pupils (Laws 2011, Chapter 29). This was in response to some school districts requiring 9th </a:t>
            </a:r>
            <a:r>
              <a:rPr lang="en-US" dirty="0" smtClean="0"/>
              <a:t>grade students </a:t>
            </a:r>
            <a:r>
              <a:rPr lang="en-US" dirty="0"/>
              <a:t>to enroll in one or more JTED courses. </a:t>
            </a:r>
            <a:endParaRPr lang="en-US" dirty="0" smtClean="0"/>
          </a:p>
          <a:p>
            <a:r>
              <a:rPr lang="en-US" dirty="0" smtClean="0"/>
              <a:t>However</a:t>
            </a:r>
            <a:r>
              <a:rPr lang="en-US" dirty="0"/>
              <a:t>, in </a:t>
            </a:r>
            <a:r>
              <a:rPr lang="en-US" dirty="0" smtClean="0"/>
              <a:t>that same </a:t>
            </a:r>
            <a:r>
              <a:rPr lang="en-US" dirty="0"/>
              <a:t>session a bill passed that allowed JTEDs to use their local property tax revenues to provide JTED courses to ninth grade students, that has since evolved to include eighth grade students as well (Laws 2011, Chapter 258).</a:t>
            </a:r>
            <a:endParaRPr lang="en-US" dirty="0"/>
          </a:p>
        </p:txBody>
      </p:sp>
    </p:spTree>
    <p:extLst>
      <p:ext uri="{BB962C8B-B14F-4D97-AF65-F5344CB8AC3E}">
        <p14:creationId xmlns:p14="http://schemas.microsoft.com/office/powerpoint/2010/main" val="265591828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SB1525 (2016 Session)</a:t>
            </a:r>
            <a:endParaRPr lang="en-US" dirty="0"/>
          </a:p>
        </p:txBody>
      </p:sp>
      <p:sp>
        <p:nvSpPr>
          <p:cNvPr id="3" name="Content Placeholder 2"/>
          <p:cNvSpPr>
            <a:spLocks noGrp="1"/>
          </p:cNvSpPr>
          <p:nvPr>
            <p:ph idx="1"/>
          </p:nvPr>
        </p:nvSpPr>
        <p:spPr>
          <a:xfrm>
            <a:off x="420914" y="1261535"/>
            <a:ext cx="8229600" cy="4525963"/>
          </a:xfrm>
        </p:spPr>
        <p:txBody>
          <a:bodyPr>
            <a:noAutofit/>
          </a:bodyPr>
          <a:lstStyle/>
          <a:p>
            <a:r>
              <a:rPr lang="en-US" sz="2300" dirty="0"/>
              <a:t>* Appropriates $29 million to JTEDs, continuing state aid to JTEDs with more than 2,000 students at 95.5%.</a:t>
            </a:r>
          </a:p>
          <a:p>
            <a:r>
              <a:rPr lang="en-US" sz="2300" dirty="0"/>
              <a:t>* JTED’s BSL will be based upon current year counts</a:t>
            </a:r>
          </a:p>
          <a:p>
            <a:r>
              <a:rPr lang="en-US" sz="2300" dirty="0"/>
              <a:t>* Retroactive to July 1, 2015, allows a student under the age of 21 to complete a JTED program, even if they have graduated from high school or received a GED, through the end of FY16, until the student completes the program, or through the end of FY17, whichever is first.</a:t>
            </a:r>
          </a:p>
          <a:p>
            <a:r>
              <a:rPr lang="en-US" sz="2300" dirty="0"/>
              <a:t>* Beginning July 1, 2016 students who have received a GED, diploma or enrolled in an internship as part of a JTED program may not be included in the student count for JTED’s</a:t>
            </a:r>
            <a:r>
              <a:rPr lang="en-US" sz="2300" dirty="0" smtClean="0"/>
              <a:t>.</a:t>
            </a:r>
          </a:p>
          <a:p>
            <a:r>
              <a:rPr lang="en-US" sz="2300" dirty="0" smtClean="0"/>
              <a:t>Creates CTE Task Force</a:t>
            </a:r>
            <a:endParaRPr lang="en-US" sz="2300" dirty="0"/>
          </a:p>
        </p:txBody>
      </p:sp>
    </p:spTree>
    <p:extLst>
      <p:ext uri="{BB962C8B-B14F-4D97-AF65-F5344CB8AC3E}">
        <p14:creationId xmlns:p14="http://schemas.microsoft.com/office/powerpoint/2010/main" val="339584776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Time’s up!</a:t>
            </a:r>
            <a:endParaRPr lang="en-US" dirty="0"/>
          </a:p>
        </p:txBody>
      </p:sp>
      <p:sp>
        <p:nvSpPr>
          <p:cNvPr id="7" name="Text Placeholder 6"/>
          <p:cNvSpPr>
            <a:spLocks noGrp="1"/>
          </p:cNvSpPr>
          <p:nvPr>
            <p:ph type="body" idx="1"/>
          </p:nvPr>
        </p:nvSpPr>
        <p:spPr/>
        <p:txBody>
          <a:bodyPr/>
          <a:lstStyle/>
          <a:p>
            <a:r>
              <a:rPr lang="en-US" dirty="0" smtClean="0">
                <a:solidFill>
                  <a:schemeClr val="tx1"/>
                </a:solidFill>
                <a:hlinkClick r:id="rId2"/>
              </a:rPr>
              <a:t>cthomas@azsba.org</a:t>
            </a:r>
            <a:r>
              <a:rPr lang="en-US" dirty="0" smtClean="0">
                <a:solidFill>
                  <a:schemeClr val="tx1"/>
                </a:solidFill>
              </a:rPr>
              <a:t> </a:t>
            </a:r>
          </a:p>
          <a:p>
            <a:r>
              <a:rPr lang="en-US" dirty="0" smtClean="0">
                <a:solidFill>
                  <a:schemeClr val="tx1"/>
                </a:solidFill>
              </a:rPr>
              <a:t> </a:t>
            </a:r>
            <a:endParaRPr lang="en-US" dirty="0">
              <a:solidFill>
                <a:schemeClr val="tx1"/>
              </a:solidFill>
            </a:endParaRPr>
          </a:p>
        </p:txBody>
      </p:sp>
    </p:spTree>
    <p:extLst>
      <p:ext uri="{BB962C8B-B14F-4D97-AF65-F5344CB8AC3E}">
        <p14:creationId xmlns:p14="http://schemas.microsoft.com/office/powerpoint/2010/main" val="3548387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lvl="1" algn="l" rtl="0">
              <a:lnSpc>
                <a:spcPct val="90000"/>
              </a:lnSpc>
              <a:spcBef>
                <a:spcPct val="0"/>
              </a:spcBef>
            </a:pPr>
            <a:r>
              <a:rPr lang="en-US" sz="3600" dirty="0">
                <a:solidFill>
                  <a:schemeClr val="accent1"/>
                </a:solidFill>
                <a:latin typeface="+mj-lt"/>
              </a:rPr>
              <a:t>Education Week – Quality Counts 2015: Spending</a:t>
            </a:r>
            <a:r>
              <a:rPr lang="en-US" dirty="0" smtClean="0"/>
              <a:t/>
            </a:r>
            <a:br>
              <a:rPr lang="en-US" dirty="0" smtClean="0"/>
            </a:br>
            <a:endParaRPr lang="en-US" dirty="0"/>
          </a:p>
        </p:txBody>
      </p:sp>
      <p:sp>
        <p:nvSpPr>
          <p:cNvPr id="3" name="Conten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42097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00200" y="612390"/>
            <a:ext cx="7086600" cy="1143000"/>
          </a:xfrm>
        </p:spPr>
        <p:txBody>
          <a:bodyPr>
            <a:normAutofit fontScale="90000"/>
          </a:bodyPr>
          <a:lstStyle/>
          <a:p>
            <a:pPr lvl="2" algn="l" rtl="0">
              <a:lnSpc>
                <a:spcPct val="90000"/>
              </a:lnSpc>
              <a:spcBef>
                <a:spcPct val="0"/>
              </a:spcBef>
            </a:pPr>
            <a:r>
              <a:rPr lang="en-US" sz="3600" dirty="0">
                <a:solidFill>
                  <a:schemeClr val="accent1"/>
                </a:solidFill>
                <a:latin typeface="+mj-lt"/>
              </a:rPr>
              <a:t>Adjusted Per-Pupil Expenditures (PPE)</a:t>
            </a:r>
            <a:r>
              <a:rPr lang="en-US" dirty="0" smtClean="0"/>
              <a:t/>
            </a:r>
            <a:br>
              <a:rPr lang="en-US" dirty="0" smtClean="0"/>
            </a:br>
            <a:endParaRPr lang="en-US" dirty="0"/>
          </a:p>
        </p:txBody>
      </p:sp>
      <p:sp>
        <p:nvSpPr>
          <p:cNvPr id="5" name="Content Placeholder 4"/>
          <p:cNvSpPr>
            <a:spLocks noGrp="1"/>
          </p:cNvSpPr>
          <p:nvPr>
            <p:ph sz="quarter" idx="4294967295"/>
          </p:nvPr>
        </p:nvSpPr>
        <p:spPr>
          <a:xfrm>
            <a:off x="514351" y="2404797"/>
            <a:ext cx="7796030" cy="2483392"/>
          </a:xfrm>
          <a:prstGeom prst="rect">
            <a:avLst/>
          </a:prstGeom>
        </p:spPr>
        <p:txBody>
          <a:bodyPr>
            <a:normAutofit lnSpcReduction="10000"/>
          </a:bodyPr>
          <a:lstStyle/>
          <a:p>
            <a:r>
              <a:rPr lang="en-US" sz="2850" dirty="0"/>
              <a:t>Analysis counts for regional cost differences</a:t>
            </a:r>
          </a:p>
          <a:p>
            <a:r>
              <a:rPr lang="en-US" sz="2850" dirty="0"/>
              <a:t>Includes </a:t>
            </a:r>
            <a:r>
              <a:rPr lang="en-US" sz="2850" u="sng" dirty="0"/>
              <a:t>all</a:t>
            </a:r>
            <a:r>
              <a:rPr lang="en-US" sz="2850" dirty="0"/>
              <a:t> revenue sources</a:t>
            </a:r>
          </a:p>
          <a:p>
            <a:r>
              <a:rPr lang="en-US" sz="2850" dirty="0"/>
              <a:t>Arizona state average: $8,101</a:t>
            </a:r>
          </a:p>
          <a:p>
            <a:r>
              <a:rPr lang="en-US" sz="2850" dirty="0"/>
              <a:t>National average: $11,735</a:t>
            </a:r>
          </a:p>
          <a:p>
            <a:r>
              <a:rPr lang="en-US" sz="2850" dirty="0"/>
              <a:t>Arizona Rank: 50 (of 51)</a:t>
            </a:r>
          </a:p>
          <a:p>
            <a:endParaRPr lang="en-US" dirty="0"/>
          </a:p>
        </p:txBody>
      </p:sp>
    </p:spTree>
    <p:extLst>
      <p:ext uri="{BB962C8B-B14F-4D97-AF65-F5344CB8AC3E}">
        <p14:creationId xmlns:p14="http://schemas.microsoft.com/office/powerpoint/2010/main" val="1550942712"/>
      </p:ext>
    </p:extLst>
  </p:cSld>
  <p:clrMapOvr>
    <a:masterClrMapping/>
  </p:clrMapOvr>
</p:sld>
</file>

<file path=ppt/theme/theme1.xml><?xml version="1.0" encoding="utf-8"?>
<a:theme xmlns:a="http://schemas.openxmlformats.org/drawingml/2006/main" name="ASBA_2">
  <a:themeElements>
    <a:clrScheme name="ASBA_2">
      <a:dk1>
        <a:srgbClr val="404040"/>
      </a:dk1>
      <a:lt1>
        <a:sysClr val="window" lastClr="FFFFFF"/>
      </a:lt1>
      <a:dk2>
        <a:srgbClr val="296D77"/>
      </a:dk2>
      <a:lt2>
        <a:srgbClr val="FED16D"/>
      </a:lt2>
      <a:accent1>
        <a:srgbClr val="296D77"/>
      </a:accent1>
      <a:accent2>
        <a:srgbClr val="BF2E1A"/>
      </a:accent2>
      <a:accent3>
        <a:srgbClr val="FAA43E"/>
      </a:accent3>
      <a:accent4>
        <a:srgbClr val="E97924"/>
      </a:accent4>
      <a:accent5>
        <a:srgbClr val="595959"/>
      </a:accent5>
      <a:accent6>
        <a:srgbClr val="FFFFFF"/>
      </a:accent6>
      <a:hlink>
        <a:srgbClr val="BF2E1A"/>
      </a:hlink>
      <a:folHlink>
        <a:srgbClr val="296D77"/>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1146</TotalTime>
  <Words>3995</Words>
  <Application>Microsoft Macintosh PowerPoint</Application>
  <PresentationFormat>On-screen Show (4:3)</PresentationFormat>
  <Paragraphs>503</Paragraphs>
  <Slides>74</Slides>
  <Notes>0</Notes>
  <HiddenSlides>0</HiddenSlides>
  <MMClips>0</MMClips>
  <ScaleCrop>false</ScaleCrop>
  <HeadingPairs>
    <vt:vector size="4" baseType="variant">
      <vt:variant>
        <vt:lpstr>Theme</vt:lpstr>
      </vt:variant>
      <vt:variant>
        <vt:i4>1</vt:i4>
      </vt:variant>
      <vt:variant>
        <vt:lpstr>Slide Titles</vt:lpstr>
      </vt:variant>
      <vt:variant>
        <vt:i4>74</vt:i4>
      </vt:variant>
    </vt:vector>
  </HeadingPairs>
  <TitlesOfParts>
    <vt:vector size="75" baseType="lpstr">
      <vt:lpstr>ASBA_2</vt:lpstr>
      <vt:lpstr>    A Brief History of Arizona School Funding…(Or The Truth Behind the Numbers, Rankings and %’s)  </vt:lpstr>
      <vt:lpstr>5 questions we seek to answer today</vt:lpstr>
      <vt:lpstr>  1.  Where does Arizona rank in the various school funding categories?  </vt:lpstr>
      <vt:lpstr>Per Pupil Amounts for Current Year Spending (U.S. Census, State/Local, FY2013) </vt:lpstr>
      <vt:lpstr>Per Pupil Amounts for M&amp;O Purposes From All Sources (U.S. Census, FY2013) </vt:lpstr>
      <vt:lpstr>Arizona State K-12 Funding By Resource (% of money from a Particular Source – Federal, Local and State (U.S. Census, FY2013) </vt:lpstr>
      <vt:lpstr>Ranked by State Sources Alone, Arizona has fallen to 50th in per pupil funding </vt:lpstr>
      <vt:lpstr>Education Week – Quality Counts 2015: Spending </vt:lpstr>
      <vt:lpstr>Adjusted Per-Pupil Expenditures (PPE) </vt:lpstr>
      <vt:lpstr>Students Funded at or Above the National Average </vt:lpstr>
      <vt:lpstr>State Expenditures on K-12 Schooling as a Percent of State Taxable Resources </vt:lpstr>
      <vt:lpstr>Funding Equity – The Good News! (Or, The Good News?) </vt:lpstr>
      <vt:lpstr>Wealth-Neutrality Score </vt:lpstr>
      <vt:lpstr>McLoone Index</vt:lpstr>
      <vt:lpstr>Coefficient of Variation</vt:lpstr>
      <vt:lpstr>Restricting Range</vt:lpstr>
      <vt:lpstr>There is evidence that – in a low tax state such as Arizona - equity comes at the expense of local control and depresses overall funding </vt:lpstr>
      <vt:lpstr>What About Capital Funding? </vt:lpstr>
      <vt:lpstr>So where does Arizona rank in the various school funding categories?</vt:lpstr>
      <vt:lpstr>PowerPoint Presentation</vt:lpstr>
      <vt:lpstr>2.   Has It Always Been This Way? </vt:lpstr>
      <vt:lpstr>Change in Ranking</vt:lpstr>
      <vt:lpstr>In 1991-92 AZ Above These States</vt:lpstr>
      <vt:lpstr>PowerPoint Presentation</vt:lpstr>
      <vt:lpstr>PowerPoint Presentation</vt:lpstr>
      <vt:lpstr>PowerPoint Presentation</vt:lpstr>
      <vt:lpstr>Providing for Inflation Funding </vt:lpstr>
      <vt:lpstr>School Reform Relationship to School Funding Decline </vt:lpstr>
      <vt:lpstr>PowerPoint Presentation</vt:lpstr>
      <vt:lpstr>PowerPoint Presentation</vt:lpstr>
      <vt:lpstr>Effect of Great Recession on Arizona’s K-12 Funding (Since FY2009) </vt:lpstr>
      <vt:lpstr>Overall cuts during Great Recession: $3.4B</vt:lpstr>
      <vt:lpstr> No, it hasn’t always been this way.  Arizona used to be in the middle of the pack as far as education funding but has fallen to the bottom because of a diminishing amount of state support since the early- to mid- 90’s and cuts during the great recession  </vt:lpstr>
      <vt:lpstr> Survey after survey shows that people care about educational quality and public accountability and see funding in that context.  They will not support more funding for the sake of more funding – they want bang for the buck </vt:lpstr>
      <vt:lpstr>Does more funding equal better student achievement? </vt:lpstr>
      <vt:lpstr>Education week quality counts – top 10 states in student achievement (with funding ranking)</vt:lpstr>
      <vt:lpstr>Strong evidence that highly qualified teachers result in higher student achievement  Strong evidence that salaries drive availability and quality of personnel</vt:lpstr>
      <vt:lpstr>Low funding means higher class sizes  </vt:lpstr>
      <vt:lpstr> They mean that student achievement is negatively affected by low levels of funding, resulting in reduction of programs and qualified teachers and other school personnel to educate them. </vt:lpstr>
      <vt:lpstr>Often it’s a “comparing-apples-to-oranges” problem or different perspective </vt:lpstr>
      <vt:lpstr>PowerPoint Presentation</vt:lpstr>
      <vt:lpstr>Overall funding for K-12 is considered without breaking it out on a per pupil basis </vt:lpstr>
      <vt:lpstr>Example: Arizona Tax Research Association (ATRA) Report On K-12 General Fund Spending Increases Since 1992 Show Arizona Has Grown K-12 Spending the 9th Most in the U.S.  </vt:lpstr>
      <vt:lpstr>Other common approaches</vt:lpstr>
      <vt:lpstr> Student growth, inclusion of capital and per capita methodologies while not always doing the same thing for other states presents policymakers a skewed perspective on Arizona school funding and complicates getting out a clear factual message about the rankings and what they mean. </vt:lpstr>
      <vt:lpstr>Advocate, Litigate and Legislate! </vt:lpstr>
      <vt:lpstr>ADVOCATE! </vt:lpstr>
      <vt:lpstr>Advocate!</vt:lpstr>
      <vt:lpstr>Prop. 123</vt:lpstr>
      <vt:lpstr>Why Was It So Close?</vt:lpstr>
      <vt:lpstr>Why Was It So Close?</vt:lpstr>
      <vt:lpstr>Why Was It So Close?</vt:lpstr>
      <vt:lpstr>Why Was It So Close?</vt:lpstr>
      <vt:lpstr>Why Was It So Close?</vt:lpstr>
      <vt:lpstr>Defending Prop. 123 (It’s Not Over)</vt:lpstr>
      <vt:lpstr>Advocate!</vt:lpstr>
      <vt:lpstr>Litigate!</vt:lpstr>
      <vt:lpstr>Legislate!</vt:lpstr>
      <vt:lpstr>What’s Next?</vt:lpstr>
      <vt:lpstr>Classrooms First </vt:lpstr>
      <vt:lpstr>What’s Next?</vt:lpstr>
      <vt:lpstr>What’s Next? – Prop. 301</vt:lpstr>
      <vt:lpstr>What’s Next – Prop. 301</vt:lpstr>
      <vt:lpstr>What’s Next – Prop. 301</vt:lpstr>
      <vt:lpstr>What’s Next – Prop. 301</vt:lpstr>
      <vt:lpstr>What’s Next – Prop. 301</vt:lpstr>
      <vt:lpstr>What’s Next – Prop. 301</vt:lpstr>
      <vt:lpstr>A Few Words About CTE/JTED State Funding</vt:lpstr>
      <vt:lpstr>A Few Words About CTE/JTED State Funding</vt:lpstr>
      <vt:lpstr>A Few Words About CTE/JTED Funding</vt:lpstr>
      <vt:lpstr>A Few Words About CTE/JTED Funding</vt:lpstr>
      <vt:lpstr>CTE/JTED Funding – 9th grade</vt:lpstr>
      <vt:lpstr>SB1525 (2016 Session)</vt:lpstr>
      <vt:lpstr>Time’s up!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Budget and  Legislative Update</dc:title>
  <dc:creator>Betsy Mason</dc:creator>
  <cp:lastModifiedBy>Christopher Thomas</cp:lastModifiedBy>
  <cp:revision>100</cp:revision>
  <cp:lastPrinted>2014-04-28T22:45:23Z</cp:lastPrinted>
  <dcterms:created xsi:type="dcterms:W3CDTF">2014-04-07T20:22:40Z</dcterms:created>
  <dcterms:modified xsi:type="dcterms:W3CDTF">2016-07-18T15:43:04Z</dcterms:modified>
</cp:coreProperties>
</file>